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6.jpg" ContentType="image/png"/>
  <Override PartName="/ppt/media/image1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66"/>
  </p:notesMasterIdLst>
  <p:sldIdLst>
    <p:sldId id="257" r:id="rId2"/>
    <p:sldId id="345" r:id="rId3"/>
    <p:sldId id="346" r:id="rId4"/>
    <p:sldId id="347" r:id="rId5"/>
    <p:sldId id="279" r:id="rId6"/>
    <p:sldId id="283" r:id="rId7"/>
    <p:sldId id="332" r:id="rId8"/>
    <p:sldId id="315" r:id="rId9"/>
    <p:sldId id="365" r:id="rId10"/>
    <p:sldId id="366" r:id="rId11"/>
    <p:sldId id="318" r:id="rId12"/>
    <p:sldId id="308" r:id="rId13"/>
    <p:sldId id="314" r:id="rId14"/>
    <p:sldId id="260" r:id="rId15"/>
    <p:sldId id="368" r:id="rId16"/>
    <p:sldId id="329" r:id="rId17"/>
    <p:sldId id="328" r:id="rId18"/>
    <p:sldId id="307" r:id="rId19"/>
    <p:sldId id="306" r:id="rId20"/>
    <p:sldId id="305" r:id="rId21"/>
    <p:sldId id="304" r:id="rId22"/>
    <p:sldId id="301" r:id="rId23"/>
    <p:sldId id="286" r:id="rId24"/>
    <p:sldId id="302" r:id="rId25"/>
    <p:sldId id="303" r:id="rId26"/>
    <p:sldId id="333" r:id="rId27"/>
    <p:sldId id="367" r:id="rId28"/>
    <p:sldId id="331" r:id="rId29"/>
    <p:sldId id="334" r:id="rId30"/>
    <p:sldId id="364" r:id="rId31"/>
    <p:sldId id="361" r:id="rId32"/>
    <p:sldId id="362" r:id="rId33"/>
    <p:sldId id="312" r:id="rId34"/>
    <p:sldId id="349" r:id="rId35"/>
    <p:sldId id="348" r:id="rId36"/>
    <p:sldId id="350" r:id="rId37"/>
    <p:sldId id="351" r:id="rId38"/>
    <p:sldId id="261" r:id="rId39"/>
    <p:sldId id="262" r:id="rId40"/>
    <p:sldId id="342" r:id="rId41"/>
    <p:sldId id="263" r:id="rId42"/>
    <p:sldId id="284" r:id="rId43"/>
    <p:sldId id="319" r:id="rId44"/>
    <p:sldId id="320" r:id="rId45"/>
    <p:sldId id="353" r:id="rId46"/>
    <p:sldId id="267" r:id="rId47"/>
    <p:sldId id="343" r:id="rId48"/>
    <p:sldId id="335" r:id="rId49"/>
    <p:sldId id="295" r:id="rId50"/>
    <p:sldId id="336" r:id="rId51"/>
    <p:sldId id="344" r:id="rId52"/>
    <p:sldId id="357" r:id="rId53"/>
    <p:sldId id="358" r:id="rId54"/>
    <p:sldId id="359" r:id="rId55"/>
    <p:sldId id="356" r:id="rId56"/>
    <p:sldId id="355" r:id="rId57"/>
    <p:sldId id="339" r:id="rId58"/>
    <p:sldId id="354" r:id="rId59"/>
    <p:sldId id="340" r:id="rId60"/>
    <p:sldId id="338" r:id="rId61"/>
    <p:sldId id="337" r:id="rId62"/>
    <p:sldId id="311" r:id="rId63"/>
    <p:sldId id="363" r:id="rId64"/>
    <p:sldId id="341" r:id="rId6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28" autoAdjust="0"/>
    <p:restoredTop sz="38261" autoAdjust="0"/>
  </p:normalViewPr>
  <p:slideViewPr>
    <p:cSldViewPr>
      <p:cViewPr varScale="1">
        <p:scale>
          <a:sx n="73" d="100"/>
          <a:sy n="73" d="100"/>
        </p:scale>
        <p:origin x="130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424ACE-AAA1-46CE-853F-2448426A58E1}" type="datetimeFigureOut">
              <a:rPr lang="tr-TR" smtClean="0"/>
              <a:pPr/>
              <a:t>9.10.2024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E892D7-38C6-4D5C-AA66-33642DED5E44}" type="slidenum">
              <a:rPr lang="tr-TR" smtClean="0"/>
              <a:pPr/>
              <a:t>‹#›</a:t>
            </a:fld>
            <a:endParaRPr lang="tr-TR"/>
          </a:p>
        </p:txBody>
      </p:sp>
    </p:spTree>
    <p:extLst>
      <p:ext uri="{BB962C8B-B14F-4D97-AF65-F5344CB8AC3E}">
        <p14:creationId xmlns:p14="http://schemas.microsoft.com/office/powerpoint/2010/main" val="1488633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6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Serbest Form"/>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Başlık"/>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4510AC5-9E75-4054-AE9A-43E0D67324D1}" type="datetimeFigureOut">
              <a:rPr lang="tr-TR" smtClean="0"/>
              <a:pPr/>
              <a:t>9.10.2024</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94F77483-7C9E-465E-812B-B6A057529699}"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4510AC5-9E75-4054-AE9A-43E0D67324D1}" type="datetimeFigureOut">
              <a:rPr lang="tr-TR" smtClean="0"/>
              <a:pPr/>
              <a:t>9.10.2024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4F77483-7C9E-465E-812B-B6A057529699}"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4510AC5-9E75-4054-AE9A-43E0D67324D1}" type="datetimeFigureOut">
              <a:rPr lang="tr-TR" smtClean="0"/>
              <a:pPr/>
              <a:t>9.10.2024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4F77483-7C9E-465E-812B-B6A057529699}"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lgn="l">
              <a:defRPr/>
            </a:lvl1p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4510AC5-9E75-4054-AE9A-43E0D67324D1}" type="datetimeFigureOut">
              <a:rPr lang="tr-TR" smtClean="0"/>
              <a:pPr/>
              <a:t>9.10.2024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4F77483-7C9E-465E-812B-B6A057529699}"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6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Serbest Form"/>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Başlık"/>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4510AC5-9E75-4054-AE9A-43E0D67324D1}" type="datetimeFigureOut">
              <a:rPr lang="tr-TR" smtClean="0"/>
              <a:pPr/>
              <a:t>9.10.2024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4F77483-7C9E-465E-812B-B6A057529699}"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4510AC5-9E75-4054-AE9A-43E0D67324D1}" type="datetimeFigureOut">
              <a:rPr lang="tr-TR" smtClean="0"/>
              <a:pPr/>
              <a:t>9.10.2024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4F77483-7C9E-465E-812B-B6A057529699}"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4510AC5-9E75-4054-AE9A-43E0D67324D1}" type="datetimeFigureOut">
              <a:rPr lang="tr-TR" smtClean="0"/>
              <a:pPr/>
              <a:t>9.10.2024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94F77483-7C9E-465E-812B-B6A057529699}"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320"/>
            <a:ext cx="7470648" cy="1143000"/>
          </a:xfrm>
        </p:spPr>
        <p:txBody>
          <a:bodyPr anchor="ctr"/>
          <a:lstStyle>
            <a:lvl1pPr algn="l">
              <a:defRPr sz="4600"/>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D4510AC5-9E75-4054-AE9A-43E0D67324D1}" type="datetimeFigureOut">
              <a:rPr lang="tr-TR" smtClean="0"/>
              <a:pPr/>
              <a:t>9.10.2024</a:t>
            </a:fld>
            <a:endParaRPr lang="tr-TR"/>
          </a:p>
        </p:txBody>
      </p:sp>
      <p:sp>
        <p:nvSpPr>
          <p:cNvPr id="8" name="7 Slayt Numarası Yer Tutucusu"/>
          <p:cNvSpPr>
            <a:spLocks noGrp="1"/>
          </p:cNvSpPr>
          <p:nvPr>
            <p:ph type="sldNum" sz="quarter" idx="11"/>
          </p:nvPr>
        </p:nvSpPr>
        <p:spPr/>
        <p:txBody>
          <a:bodyPr/>
          <a:lstStyle/>
          <a:p>
            <a:fld id="{94F77483-7C9E-465E-812B-B6A057529699}" type="slidenum">
              <a:rPr lang="tr-TR" smtClean="0"/>
              <a:pPr/>
              <a:t>‹#›</a:t>
            </a:fld>
            <a:endParaRPr lang="tr-TR"/>
          </a:p>
        </p:txBody>
      </p:sp>
      <p:sp>
        <p:nvSpPr>
          <p:cNvPr id="9" name="8 Altbilgi Yer Tutucusu"/>
          <p:cNvSpPr>
            <a:spLocks noGrp="1"/>
          </p:cNvSpPr>
          <p:nvPr>
            <p:ph type="ftr" sz="quarter" idx="12"/>
          </p:nvPr>
        </p:nvSpPr>
        <p:spPr/>
        <p:txBody>
          <a:bodyPr/>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4510AC5-9E75-4054-AE9A-43E0D67324D1}" type="datetimeFigureOut">
              <a:rPr lang="tr-TR" smtClean="0"/>
              <a:pPr/>
              <a:t>9.10.2024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94F77483-7C9E-465E-812B-B6A057529699}"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4510AC5-9E75-4054-AE9A-43E0D67324D1}" type="datetimeFigureOut">
              <a:rPr lang="tr-TR" smtClean="0"/>
              <a:pPr/>
              <a:t>9.10.2024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156448" y="6422064"/>
            <a:ext cx="762000" cy="365125"/>
          </a:xfrm>
        </p:spPr>
        <p:txBody>
          <a:bodyPr/>
          <a:lstStyle/>
          <a:p>
            <a:fld id="{94F77483-7C9E-465E-812B-B6A057529699}"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457200" y="6422064"/>
            <a:ext cx="2133600" cy="365125"/>
          </a:xfrm>
        </p:spPr>
        <p:txBody>
          <a:bodyPr/>
          <a:lstStyle/>
          <a:p>
            <a:fld id="{D4510AC5-9E75-4054-AE9A-43E0D67324D1}" type="datetimeFigureOut">
              <a:rPr lang="tr-TR" smtClean="0"/>
              <a:pPr/>
              <a:t>9.10.2024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4F77483-7C9E-465E-812B-B6A057529699}"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12" name="11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Serbest Form"/>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Başlık Yer Tutucusu"/>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D4510AC5-9E75-4054-AE9A-43E0D67324D1}" type="datetimeFigureOut">
              <a:rPr lang="tr-TR" smtClean="0"/>
              <a:pPr/>
              <a:t>9.10.2024</a:t>
            </a:fld>
            <a:endParaRPr lang="tr-TR"/>
          </a:p>
        </p:txBody>
      </p:sp>
      <p:sp>
        <p:nvSpPr>
          <p:cNvPr id="22" name="21 Altbilgi Yer Tutucusu"/>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tr-TR"/>
          </a:p>
        </p:txBody>
      </p:sp>
      <p:sp>
        <p:nvSpPr>
          <p:cNvPr id="18" name="17 Slayt Numarası Yer Tutucusu"/>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94F77483-7C9E-465E-812B-B6A057529699}"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mailto:burcuates@sdu.edu.tr"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mailto:turkerteker@sdu.edu.t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mailto:serpilsenal@sdu.edu.t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mailto:ibrahimgok@sdu.edu.t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mailto:turankocabiyik@sdu.edu.tr"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mailto:gokhanozkul@sdu.edu.tr"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mailto:ozenakcakanat@sdu.edu.tr"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mailto:gamzeyagcilar@sdu.edu.tr"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mailto:ozanozdemir@sdu.edu.tr"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fif"/><Relationship Id="rId2" Type="http://schemas.openxmlformats.org/officeDocument/2006/relationships/hyperlink" Target="mailto:yavuzdemirdogen@sdu.edu.tr"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fif"/><Relationship Id="rId2" Type="http://schemas.openxmlformats.org/officeDocument/2006/relationships/hyperlink" Target="mailto:asenayigit@sdu.edu.tr"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mailto:esraaksoy@sdu.edu.tr"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mailto:mehmetmazak@sdu.edu.t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mailto:esrasarikaya@sdu.edu.tr"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iibf.sdu.edu.tr/bankacilikvefinans" TargetMode="External"/><Relationship Id="rId2" Type="http://schemas.openxmlformats.org/officeDocument/2006/relationships/hyperlink" Target="https://iibf.sdu.edu.tr/tr/dokumanlar"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oidb.sdu.edu.tr/assets/uploads/sites/73/files/2024-2025-akademik-takvim.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116632"/>
            <a:ext cx="8358246" cy="2880320"/>
          </a:xfr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tr-TR" b="1" dirty="0" smtClean="0">
                <a:latin typeface="Candara" pitchFamily="34" charset="0"/>
              </a:rPr>
              <a:t/>
            </a:r>
            <a:br>
              <a:rPr lang="tr-TR" b="1" dirty="0" smtClean="0">
                <a:latin typeface="Candara" pitchFamily="34" charset="0"/>
              </a:rPr>
            </a:br>
            <a:r>
              <a:rPr lang="tr-TR" b="1" dirty="0">
                <a:latin typeface="Candara" pitchFamily="34" charset="0"/>
              </a:rPr>
              <a:t/>
            </a:r>
            <a:br>
              <a:rPr lang="tr-TR" b="1" dirty="0">
                <a:latin typeface="Candara" pitchFamily="34" charset="0"/>
              </a:rPr>
            </a:br>
            <a:r>
              <a:rPr lang="tr-TR" b="1" dirty="0" smtClean="0">
                <a:latin typeface="Candara" pitchFamily="34" charset="0"/>
              </a:rPr>
              <a:t> </a:t>
            </a:r>
            <a:r>
              <a:rPr lang="tr-TR" sz="3800" b="1" dirty="0" smtClean="0">
                <a:solidFill>
                  <a:schemeClr val="bg2"/>
                </a:solidFill>
                <a:latin typeface="Candara" pitchFamily="34" charset="0"/>
              </a:rPr>
              <a:t>Süleyman Demirel Üniversitesi  </a:t>
            </a:r>
            <a:br>
              <a:rPr lang="tr-TR" sz="3800" b="1" dirty="0" smtClean="0">
                <a:solidFill>
                  <a:schemeClr val="bg2"/>
                </a:solidFill>
                <a:latin typeface="Candara" pitchFamily="34" charset="0"/>
              </a:rPr>
            </a:br>
            <a:r>
              <a:rPr lang="tr-TR" sz="3800" b="1" dirty="0" smtClean="0">
                <a:solidFill>
                  <a:schemeClr val="bg2"/>
                </a:solidFill>
                <a:latin typeface="Candara" pitchFamily="34" charset="0"/>
              </a:rPr>
              <a:t> İİBF FİNANS VE BANKACILIK Bölümü  Oryantasyon Programına </a:t>
            </a:r>
            <a:r>
              <a:rPr lang="tr-TR" sz="3800" b="1" dirty="0" err="1" smtClean="0">
                <a:solidFill>
                  <a:schemeClr val="bg2"/>
                </a:solidFill>
                <a:latin typeface="Candara" pitchFamily="34" charset="0"/>
              </a:rPr>
              <a:t>Hoşgeldiniz</a:t>
            </a:r>
            <a:r>
              <a:rPr lang="tr-TR" sz="3800" b="1" dirty="0" smtClean="0">
                <a:solidFill>
                  <a:schemeClr val="bg2"/>
                </a:solidFill>
                <a:latin typeface="Candara" pitchFamily="34" charset="0"/>
              </a:rPr>
              <a:t/>
            </a:r>
            <a:br>
              <a:rPr lang="tr-TR" sz="3800" b="1" dirty="0" smtClean="0">
                <a:solidFill>
                  <a:schemeClr val="bg2"/>
                </a:solidFill>
                <a:latin typeface="Candara" pitchFamily="34" charset="0"/>
              </a:rPr>
            </a:br>
            <a:r>
              <a:rPr lang="tr-TR" sz="3800" b="1" dirty="0" smtClean="0">
                <a:solidFill>
                  <a:schemeClr val="bg2"/>
                </a:solidFill>
                <a:latin typeface="Candara" pitchFamily="34" charset="0"/>
              </a:rPr>
              <a:t>2024</a:t>
            </a:r>
            <a:r>
              <a:rPr lang="tr-TR" b="1" dirty="0" smtClean="0">
                <a:solidFill>
                  <a:schemeClr val="bg1"/>
                </a:solidFill>
                <a:latin typeface="Candara" pitchFamily="34" charset="0"/>
              </a:rPr>
              <a:t/>
            </a:r>
            <a:br>
              <a:rPr lang="tr-TR" b="1" dirty="0" smtClean="0">
                <a:solidFill>
                  <a:schemeClr val="bg1"/>
                </a:solidFill>
                <a:latin typeface="Candara" pitchFamily="34" charset="0"/>
              </a:rPr>
            </a:br>
            <a:endParaRPr lang="tr-TR" b="1" dirty="0">
              <a:solidFill>
                <a:schemeClr val="bg1"/>
              </a:solidFill>
              <a:latin typeface="Candara" pitchFamily="34" charset="0"/>
            </a:endParaRPr>
          </a:p>
        </p:txBody>
      </p:sp>
      <p:pic>
        <p:nvPicPr>
          <p:cNvPr id="4" name="3 İçerik Yer Tutucusu" descr="14671361_601281393408901_7529938887297239672_n.png"/>
          <p:cNvPicPr>
            <a:picLocks noGrp="1" noChangeAspect="1"/>
          </p:cNvPicPr>
          <p:nvPr>
            <p:ph idx="1"/>
          </p:nvPr>
        </p:nvPicPr>
        <p:blipFill>
          <a:blip r:embed="rId2"/>
          <a:stretch>
            <a:fillRect/>
          </a:stretch>
        </p:blipFill>
        <p:spPr>
          <a:xfrm>
            <a:off x="448230" y="3212976"/>
            <a:ext cx="3238514" cy="3238514"/>
          </a:xfrm>
        </p:spPr>
      </p:pic>
      <p:pic>
        <p:nvPicPr>
          <p:cNvPr id="5" name="4 Resim" descr="sdu-logo-midi.png"/>
          <p:cNvPicPr>
            <a:picLocks noChangeAspect="1"/>
          </p:cNvPicPr>
          <p:nvPr/>
        </p:nvPicPr>
        <p:blipFill>
          <a:blip r:embed="rId3"/>
          <a:stretch>
            <a:fillRect/>
          </a:stretch>
        </p:blipFill>
        <p:spPr>
          <a:xfrm>
            <a:off x="4857752" y="3133983"/>
            <a:ext cx="3929090" cy="3286148"/>
          </a:xfrm>
          <a:prstGeom prst="rect">
            <a:avLst/>
          </a:prstGeom>
        </p:spPr>
      </p:pic>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85860"/>
            <a:ext cx="7467600" cy="4840303"/>
          </a:xfrm>
        </p:spPr>
        <p:txBody>
          <a:bodyPr/>
          <a:lstStyle/>
          <a:p>
            <a:r>
              <a:rPr lang="tr-TR" dirty="0" err="1" smtClean="0">
                <a:solidFill>
                  <a:schemeClr val="bg1"/>
                </a:solidFill>
              </a:rPr>
              <a:t>Doç.</a:t>
            </a:r>
            <a:r>
              <a:rPr lang="tr-TR" dirty="0" err="1" smtClean="0">
                <a:solidFill>
                  <a:schemeClr val="bg1"/>
                </a:solidFill>
              </a:rPr>
              <a:t>Dr</a:t>
            </a:r>
            <a:r>
              <a:rPr lang="tr-TR" dirty="0" smtClean="0">
                <a:solidFill>
                  <a:schemeClr val="bg1"/>
                </a:solidFill>
              </a:rPr>
              <a:t>. </a:t>
            </a:r>
            <a:r>
              <a:rPr lang="tr-TR" dirty="0" smtClean="0">
                <a:solidFill>
                  <a:schemeClr val="bg1"/>
                </a:solidFill>
              </a:rPr>
              <a:t>Aynur Toraman </a:t>
            </a:r>
          </a:p>
          <a:p>
            <a:endParaRPr lang="tr-TR" dirty="0" smtClean="0">
              <a:solidFill>
                <a:schemeClr val="bg1"/>
              </a:solidFill>
            </a:endParaRPr>
          </a:p>
          <a:p>
            <a:endParaRPr lang="tr-TR" dirty="0"/>
          </a:p>
        </p:txBody>
      </p:sp>
      <p:sp>
        <p:nvSpPr>
          <p:cNvPr id="5" name="4 Başlık"/>
          <p:cNvSpPr>
            <a:spLocks noGrp="1"/>
          </p:cNvSpPr>
          <p:nvPr>
            <p:ph type="title"/>
          </p:nvPr>
        </p:nvSpPr>
        <p:spPr>
          <a:xfrm>
            <a:off x="1500166" y="274638"/>
            <a:ext cx="6424634" cy="1011222"/>
          </a:xfrm>
        </p:spPr>
        <p:txBody>
          <a:bodyPr/>
          <a:lstStyle/>
          <a:p>
            <a:pPr algn="ctr"/>
            <a:r>
              <a:rPr lang="tr-TR" dirty="0" smtClean="0">
                <a:solidFill>
                  <a:schemeClr val="bg1"/>
                </a:solidFill>
              </a:rPr>
              <a:t>DEKAN YARDIMCIMIZ</a:t>
            </a:r>
            <a:endParaRPr lang="tr-TR" dirty="0">
              <a:solidFill>
                <a:schemeClr val="bg1"/>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916832"/>
            <a:ext cx="7416824" cy="4704184"/>
          </a:xfrm>
          <a:prstGeom prst="rect">
            <a:avLst/>
          </a:prstGeom>
          <a:ln>
            <a:noFill/>
          </a:ln>
          <a:effectLst>
            <a:softEdge rad="112500"/>
          </a:effectLst>
        </p:spPr>
      </p:pic>
    </p:spTree>
    <p:extLst>
      <p:ext uri="{BB962C8B-B14F-4D97-AF65-F5344CB8AC3E}">
        <p14:creationId xmlns:p14="http://schemas.microsoft.com/office/powerpoint/2010/main" val="3403174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pPr algn="ctr"/>
            <a:r>
              <a:rPr lang="tr-TR" dirty="0" smtClean="0">
                <a:solidFill>
                  <a:schemeClr val="bg1"/>
                </a:solidFill>
              </a:rPr>
              <a:t>Fakülte Sekreterimiz</a:t>
            </a:r>
            <a:endParaRPr lang="tr-TR" dirty="0"/>
          </a:p>
        </p:txBody>
      </p:sp>
      <p:sp>
        <p:nvSpPr>
          <p:cNvPr id="3" name="2 İçerik Yer Tutucusu"/>
          <p:cNvSpPr>
            <a:spLocks noGrp="1"/>
          </p:cNvSpPr>
          <p:nvPr>
            <p:ph idx="4294967295"/>
          </p:nvPr>
        </p:nvSpPr>
        <p:spPr>
          <a:xfrm>
            <a:off x="0" y="1214438"/>
            <a:ext cx="7496175" cy="4911725"/>
          </a:xfrm>
        </p:spPr>
        <p:txBody>
          <a:bodyPr/>
          <a:lstStyle/>
          <a:p>
            <a:r>
              <a:rPr lang="tr-TR" dirty="0" smtClean="0">
                <a:solidFill>
                  <a:schemeClr val="bg1"/>
                </a:solidFill>
              </a:rPr>
              <a:t>Tolga Cellat</a:t>
            </a:r>
            <a:endParaRPr lang="tr-TR" dirty="0" smtClean="0">
              <a:solidFill>
                <a:schemeClr val="bg1"/>
              </a:solidFill>
            </a:endParaRPr>
          </a:p>
          <a:p>
            <a:endParaRPr lang="tr-TR" dirty="0">
              <a:solidFill>
                <a:schemeClr val="bg1"/>
              </a:solidFill>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844824"/>
            <a:ext cx="7128792" cy="477619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186766" cy="6154758"/>
          </a:xfrm>
        </p:spPr>
        <p:txBody>
          <a:bodyPr>
            <a:normAutofit/>
          </a:bodyPr>
          <a:lstStyle/>
          <a:p>
            <a:pPr algn="ctr"/>
            <a:r>
              <a:rPr lang="tr-TR" sz="7200" b="1" dirty="0" smtClean="0">
                <a:solidFill>
                  <a:schemeClr val="bg1"/>
                </a:solidFill>
              </a:rPr>
              <a:t>BÖLÜMÜMÜZÜ TANIYALIM</a:t>
            </a:r>
            <a:endParaRPr lang="tr-TR" sz="7200" b="1" dirty="0">
              <a:solidFill>
                <a:schemeClr val="bg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214291"/>
            <a:ext cx="8501122" cy="1571636"/>
          </a:xfrm>
        </p:spPr>
        <p:txBody>
          <a:bodyPr>
            <a:normAutofit fontScale="62500" lnSpcReduction="20000"/>
          </a:bodyPr>
          <a:lstStyle/>
          <a:p>
            <a:r>
              <a:rPr lang="tr-TR" dirty="0" smtClean="0">
                <a:solidFill>
                  <a:schemeClr val="bg1"/>
                </a:solidFill>
              </a:rPr>
              <a:t>Bölümümüz </a:t>
            </a:r>
            <a:r>
              <a:rPr lang="tr-TR" dirty="0">
                <a:solidFill>
                  <a:schemeClr val="bg1"/>
                </a:solidFill>
              </a:rPr>
              <a:t>3</a:t>
            </a:r>
            <a:r>
              <a:rPr lang="tr-TR" dirty="0" smtClean="0">
                <a:solidFill>
                  <a:schemeClr val="bg1"/>
                </a:solidFill>
              </a:rPr>
              <a:t> </a:t>
            </a:r>
            <a:r>
              <a:rPr lang="tr-TR" dirty="0" smtClean="0">
                <a:solidFill>
                  <a:schemeClr val="bg1"/>
                </a:solidFill>
              </a:rPr>
              <a:t>farklı katta konumlanmıştır. </a:t>
            </a:r>
            <a:endParaRPr lang="tr-TR" dirty="0" smtClean="0">
              <a:solidFill>
                <a:schemeClr val="bg1"/>
              </a:solidFill>
            </a:endParaRPr>
          </a:p>
          <a:p>
            <a:r>
              <a:rPr lang="tr-TR" dirty="0" smtClean="0">
                <a:solidFill>
                  <a:schemeClr val="bg1"/>
                </a:solidFill>
              </a:rPr>
              <a:t>Öğretim Üyelerimizin büyük bir bölümünün odası </a:t>
            </a:r>
            <a:r>
              <a:rPr lang="tr-TR" dirty="0" smtClean="0">
                <a:solidFill>
                  <a:schemeClr val="bg1"/>
                </a:solidFill>
              </a:rPr>
              <a:t>C blok </a:t>
            </a:r>
            <a:r>
              <a:rPr lang="tr-TR" b="1" dirty="0" smtClean="0">
                <a:solidFill>
                  <a:schemeClr val="bg1"/>
                </a:solidFill>
              </a:rPr>
              <a:t>2.Kat</a:t>
            </a:r>
            <a:r>
              <a:rPr lang="tr-TR" dirty="0" smtClean="0">
                <a:solidFill>
                  <a:schemeClr val="bg1"/>
                </a:solidFill>
              </a:rPr>
              <a:t> sol </a:t>
            </a:r>
            <a:r>
              <a:rPr lang="tr-TR" dirty="0" smtClean="0">
                <a:solidFill>
                  <a:schemeClr val="bg1"/>
                </a:solidFill>
              </a:rPr>
              <a:t>koridorda, </a:t>
            </a:r>
            <a:endParaRPr lang="tr-TR" dirty="0" smtClean="0">
              <a:solidFill>
                <a:schemeClr val="bg1"/>
              </a:solidFill>
            </a:endParaRPr>
          </a:p>
          <a:p>
            <a:r>
              <a:rPr lang="tr-TR" dirty="0" smtClean="0">
                <a:solidFill>
                  <a:schemeClr val="bg1"/>
                </a:solidFill>
              </a:rPr>
              <a:t>Araştırma Görevlilerimiz ve Dr. </a:t>
            </a:r>
            <a:r>
              <a:rPr lang="tr-TR" dirty="0" err="1" smtClean="0">
                <a:solidFill>
                  <a:schemeClr val="bg1"/>
                </a:solidFill>
              </a:rPr>
              <a:t>Öğr</a:t>
            </a:r>
            <a:r>
              <a:rPr lang="tr-TR" dirty="0" smtClean="0">
                <a:solidFill>
                  <a:schemeClr val="bg1"/>
                </a:solidFill>
              </a:rPr>
              <a:t>. Üyesi Türker Teker </a:t>
            </a:r>
            <a:r>
              <a:rPr lang="tr-TR" b="1" dirty="0" smtClean="0">
                <a:solidFill>
                  <a:schemeClr val="bg1"/>
                </a:solidFill>
              </a:rPr>
              <a:t>zemin katta, </a:t>
            </a:r>
          </a:p>
          <a:p>
            <a:r>
              <a:rPr lang="tr-TR" dirty="0" smtClean="0">
                <a:solidFill>
                  <a:schemeClr val="bg1"/>
                </a:solidFill>
              </a:rPr>
              <a:t>Dr. </a:t>
            </a:r>
            <a:r>
              <a:rPr lang="tr-TR" dirty="0" err="1" smtClean="0">
                <a:solidFill>
                  <a:schemeClr val="bg1"/>
                </a:solidFill>
              </a:rPr>
              <a:t>Öğr</a:t>
            </a:r>
            <a:r>
              <a:rPr lang="tr-TR" dirty="0" smtClean="0">
                <a:solidFill>
                  <a:schemeClr val="bg1"/>
                </a:solidFill>
              </a:rPr>
              <a:t>. Üyesi Asena Gizem Yiğit ise </a:t>
            </a:r>
            <a:r>
              <a:rPr lang="tr-TR" b="1" dirty="0" smtClean="0">
                <a:solidFill>
                  <a:schemeClr val="bg1"/>
                </a:solidFill>
              </a:rPr>
              <a:t>3. katta </a:t>
            </a:r>
            <a:r>
              <a:rPr lang="tr-TR" dirty="0" smtClean="0">
                <a:solidFill>
                  <a:schemeClr val="bg1"/>
                </a:solidFill>
              </a:rPr>
              <a:t>yer almaktadır. </a:t>
            </a:r>
          </a:p>
          <a:p>
            <a:endParaRPr lang="tr-TR" dirty="0" smtClean="0">
              <a:solidFill>
                <a:schemeClr val="bg1"/>
              </a:solidFill>
            </a:endParaRPr>
          </a:p>
          <a:p>
            <a:endParaRPr lang="tr-TR" dirty="0"/>
          </a:p>
        </p:txBody>
      </p:sp>
      <p:pic>
        <p:nvPicPr>
          <p:cNvPr id="4" name="3 Resim" descr="IMG_20171003115653.jpg"/>
          <p:cNvPicPr>
            <a:picLocks noChangeAspect="1"/>
          </p:cNvPicPr>
          <p:nvPr/>
        </p:nvPicPr>
        <p:blipFill>
          <a:blip r:embed="rId2" cstate="print"/>
          <a:stretch>
            <a:fillRect/>
          </a:stretch>
        </p:blipFill>
        <p:spPr>
          <a:xfrm>
            <a:off x="646709" y="1773351"/>
            <a:ext cx="8064896" cy="475199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dirty="0" smtClean="0">
                <a:solidFill>
                  <a:schemeClr val="bg2"/>
                </a:solidFill>
                <a:latin typeface="Candara" pitchFamily="34" charset="0"/>
              </a:rPr>
              <a:t>Bölüm Hakkında</a:t>
            </a:r>
            <a:r>
              <a:rPr lang="tr-TR" dirty="0" smtClean="0"/>
              <a:t/>
            </a:r>
            <a:br>
              <a:rPr lang="tr-TR" dirty="0" smtClean="0"/>
            </a:br>
            <a:endParaRPr lang="tr-TR" dirty="0"/>
          </a:p>
        </p:txBody>
      </p:sp>
      <p:sp>
        <p:nvSpPr>
          <p:cNvPr id="3" name="2 İçerik Yer Tutucusu"/>
          <p:cNvSpPr>
            <a:spLocks noGrp="1"/>
          </p:cNvSpPr>
          <p:nvPr>
            <p:ph idx="1"/>
          </p:nvPr>
        </p:nvSpPr>
        <p:spPr>
          <a:xfrm>
            <a:off x="357158" y="980728"/>
            <a:ext cx="8329642" cy="5474080"/>
          </a:xfrm>
        </p:spPr>
        <p:txBody>
          <a:bodyPr>
            <a:normAutofit/>
          </a:bodyPr>
          <a:lstStyle/>
          <a:p>
            <a:pPr algn="just"/>
            <a:r>
              <a:rPr lang="tr-TR" sz="2000" dirty="0" smtClean="0">
                <a:solidFill>
                  <a:schemeClr val="bg1"/>
                </a:solidFill>
                <a:latin typeface="Candara" pitchFamily="34" charset="0"/>
              </a:rPr>
              <a:t>İktisadi ve İdari Bilimler Fakültesi bünyesinde yer alan  Finans ve Bankacılık Bölümü, 2014-2015 eğitim öğretim yılında öğretime başlamıştır. 2015 yılında tezli yüksek lisans programı açma hakkını da elde Finans ve Bankacılık Bölümü fakültenin en genç ve en dinamik bölümlerinden biridir. Bölümümüz çatısı altında 2017 yılı itibariyle Uzaktan Eğitim Tezsiz Yüksek Lisans programı ve 2019 yılı itibari ile Doktora programı da açılmıştır.</a:t>
            </a:r>
          </a:p>
          <a:p>
            <a:pPr algn="just"/>
            <a:r>
              <a:rPr lang="tr-TR" sz="2000" dirty="0" smtClean="0">
                <a:solidFill>
                  <a:schemeClr val="bg1"/>
                </a:solidFill>
                <a:latin typeface="Candara" pitchFamily="34" charset="0"/>
              </a:rPr>
              <a:t>Bölümümüzde bir anabilim dalı bulunmaktadır: Finans ve Bankacılık</a:t>
            </a:r>
          </a:p>
          <a:p>
            <a:pPr marL="36576" indent="0" algn="ctr">
              <a:buNone/>
            </a:pPr>
            <a:r>
              <a:rPr lang="tr-TR" b="1" dirty="0" smtClean="0">
                <a:solidFill>
                  <a:schemeClr val="bg1"/>
                </a:solidFill>
                <a:latin typeface="Candara" pitchFamily="34" charset="0"/>
              </a:rPr>
              <a:t>     Eğitim Süreci ve Başlıca Dersler</a:t>
            </a:r>
            <a:endParaRPr lang="tr-TR" dirty="0" smtClean="0">
              <a:solidFill>
                <a:schemeClr val="bg1"/>
              </a:solidFill>
              <a:latin typeface="Candara" pitchFamily="34" charset="0"/>
            </a:endParaRPr>
          </a:p>
          <a:p>
            <a:pPr algn="just"/>
            <a:r>
              <a:rPr lang="tr-TR" sz="2000" dirty="0" smtClean="0">
                <a:solidFill>
                  <a:schemeClr val="bg1"/>
                </a:solidFill>
                <a:latin typeface="Candara" pitchFamily="34" charset="0"/>
              </a:rPr>
              <a:t>Finans ve Bankacılık bölümünde eğitim süresi </a:t>
            </a:r>
            <a:r>
              <a:rPr lang="tr-TR" sz="2000" dirty="0" smtClean="0">
                <a:solidFill>
                  <a:schemeClr val="bg2"/>
                </a:solidFill>
                <a:latin typeface="Candara" pitchFamily="34" charset="0"/>
              </a:rPr>
              <a:t>4 </a:t>
            </a:r>
            <a:r>
              <a:rPr lang="tr-TR" sz="2000" dirty="0" smtClean="0">
                <a:solidFill>
                  <a:schemeClr val="bg1"/>
                </a:solidFill>
                <a:latin typeface="Candara" pitchFamily="34" charset="0"/>
              </a:rPr>
              <a:t>yıldır. Bölümde bankacılık, finans, muhasebe, ekonomi, ekonometri, pazarlama, yönetim ve organizasyon konularına ilişkin dersler çok yönlü bir bakış açısıyla okutulmaktadır.</a:t>
            </a:r>
          </a:p>
          <a:p>
            <a:endParaRPr lang="tr-TR" dirty="0">
              <a:solidFill>
                <a:schemeClr val="bg1"/>
              </a:solidFill>
            </a:endParaRPr>
          </a:p>
        </p:txBody>
      </p:sp>
    </p:spTree>
  </p:cSld>
  <p:clrMapOvr>
    <a:masterClrMapping/>
  </p:clrMapOvr>
  <p:transition>
    <p:wheel spokes="3"/>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dirty="0" smtClean="0">
                <a:solidFill>
                  <a:schemeClr val="bg2"/>
                </a:solidFill>
                <a:latin typeface="Candara" pitchFamily="34" charset="0"/>
              </a:rPr>
              <a:t>Bölüm Hakkında</a:t>
            </a:r>
            <a:r>
              <a:rPr lang="tr-TR" dirty="0" smtClean="0"/>
              <a:t/>
            </a:r>
            <a:br>
              <a:rPr lang="tr-TR" dirty="0" smtClean="0"/>
            </a:br>
            <a:endParaRPr lang="tr-TR" dirty="0"/>
          </a:p>
        </p:txBody>
      </p:sp>
      <p:sp>
        <p:nvSpPr>
          <p:cNvPr id="3" name="2 İçerik Yer Tutucusu"/>
          <p:cNvSpPr>
            <a:spLocks noGrp="1"/>
          </p:cNvSpPr>
          <p:nvPr>
            <p:ph idx="1"/>
          </p:nvPr>
        </p:nvSpPr>
        <p:spPr>
          <a:xfrm>
            <a:off x="357158" y="980728"/>
            <a:ext cx="8329642" cy="5474080"/>
          </a:xfrm>
        </p:spPr>
        <p:txBody>
          <a:bodyPr>
            <a:normAutofit/>
          </a:bodyPr>
          <a:lstStyle/>
          <a:p>
            <a:pPr algn="just"/>
            <a:r>
              <a:rPr lang="tr-TR" sz="2000" dirty="0" smtClean="0">
                <a:solidFill>
                  <a:schemeClr val="bg1"/>
                </a:solidFill>
                <a:latin typeface="Candara" pitchFamily="34" charset="0"/>
              </a:rPr>
              <a:t>Finans ve Bankacılık programımız 18.04.2024 tarihi itibarıyla 4 yıllığına STAR Akreditasyon ve </a:t>
            </a:r>
            <a:r>
              <a:rPr lang="tr-TR" sz="2000" dirty="0" err="1" smtClean="0">
                <a:solidFill>
                  <a:schemeClr val="bg1"/>
                </a:solidFill>
                <a:latin typeface="Candara" pitchFamily="34" charset="0"/>
              </a:rPr>
              <a:t>Rating</a:t>
            </a:r>
            <a:r>
              <a:rPr lang="tr-TR" sz="2000" dirty="0" smtClean="0">
                <a:solidFill>
                  <a:schemeClr val="bg1"/>
                </a:solidFill>
                <a:latin typeface="Candara" pitchFamily="34" charset="0"/>
              </a:rPr>
              <a:t> Derneği tarafından akredite edilmiştir. </a:t>
            </a:r>
          </a:p>
          <a:p>
            <a:pPr algn="just"/>
            <a:endParaRPr lang="tr-TR" sz="2000" dirty="0" smtClean="0">
              <a:solidFill>
                <a:schemeClr val="bg1"/>
              </a:solidFill>
              <a:latin typeface="Candara" pitchFamily="34" charset="0"/>
            </a:endParaRPr>
          </a:p>
          <a:p>
            <a:endParaRPr lang="tr-TR" dirty="0">
              <a:solidFill>
                <a:schemeClr val="bg1"/>
              </a:solidFill>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1772816"/>
            <a:ext cx="6624736" cy="4896544"/>
          </a:xfrm>
          <a:prstGeom prst="rect">
            <a:avLst/>
          </a:prstGeom>
          <a:ln>
            <a:noFill/>
          </a:ln>
          <a:effectLst>
            <a:softEdge rad="112500"/>
          </a:effectLst>
        </p:spPr>
      </p:pic>
    </p:spTree>
    <p:extLst>
      <p:ext uri="{BB962C8B-B14F-4D97-AF65-F5344CB8AC3E}">
        <p14:creationId xmlns:p14="http://schemas.microsoft.com/office/powerpoint/2010/main" val="1302668011"/>
      </p:ext>
    </p:extLst>
  </p:cSld>
  <p:clrMapOvr>
    <a:masterClrMapping/>
  </p:clrMapOvr>
  <p:transition>
    <p:wheel spokes="3"/>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lum/>
          </a:blip>
          <a:srcRect/>
          <a:stretch>
            <a:fillRect l="-17000" r="-17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643050"/>
            <a:ext cx="8329642" cy="3714776"/>
          </a:xfrm>
        </p:spPr>
        <p:txBody>
          <a:bodyPr>
            <a:normAutofit/>
          </a:bodyPr>
          <a:lstStyle/>
          <a:p>
            <a:pPr algn="ctr"/>
            <a:r>
              <a:rPr lang="tr-TR" sz="5400" b="1" i="1" dirty="0" smtClean="0">
                <a:solidFill>
                  <a:schemeClr val="bg1"/>
                </a:solidFill>
              </a:rPr>
              <a:t>Akademik Kadromuz</a:t>
            </a:r>
            <a:endParaRPr lang="tr-TR" sz="5400"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116632"/>
            <a:ext cx="8858312" cy="1274786"/>
          </a:xfrm>
        </p:spPr>
        <p:txBody>
          <a:bodyPr>
            <a:noAutofit/>
          </a:bodyPr>
          <a:lstStyle/>
          <a:p>
            <a:pPr algn="ctr"/>
            <a:r>
              <a:rPr lang="tr-TR" sz="2400" b="1" dirty="0" smtClean="0">
                <a:solidFill>
                  <a:schemeClr val="bg1"/>
                </a:solidFill>
              </a:rPr>
              <a:t>Prof. Dr. Burcu ASLANTAŞ ATEŞ (Bölüm </a:t>
            </a:r>
            <a:r>
              <a:rPr lang="tr-TR" sz="2400" b="1" dirty="0" smtClean="0">
                <a:solidFill>
                  <a:schemeClr val="bg1"/>
                </a:solidFill>
              </a:rPr>
              <a:t>Başkanı) </a:t>
            </a:r>
            <a:r>
              <a:rPr lang="tr-TR" sz="2400" b="1" dirty="0" smtClean="0">
                <a:solidFill>
                  <a:schemeClr val="bg1"/>
                </a:solidFill>
              </a:rPr>
              <a:t/>
            </a:r>
            <a:br>
              <a:rPr lang="tr-TR" sz="2400" b="1" dirty="0" smtClean="0">
                <a:solidFill>
                  <a:schemeClr val="bg1"/>
                </a:solidFill>
              </a:rPr>
            </a:br>
            <a:r>
              <a:rPr lang="tr-TR" sz="2400" b="1" dirty="0" smtClean="0">
                <a:solidFill>
                  <a:schemeClr val="bg1"/>
                </a:solidFill>
              </a:rPr>
              <a:t> </a:t>
            </a:r>
            <a:r>
              <a:rPr lang="tr-TR" sz="2400" b="1" dirty="0" smtClean="0">
                <a:solidFill>
                  <a:schemeClr val="bg1"/>
                </a:solidFill>
                <a:hlinkClick r:id="rId2"/>
              </a:rPr>
              <a:t>burcuates@sdu.edu.tr</a:t>
            </a:r>
            <a:r>
              <a:rPr lang="tr-TR" sz="2400" b="1" dirty="0" smtClean="0">
                <a:solidFill>
                  <a:schemeClr val="bg1"/>
                </a:solidFill>
              </a:rPr>
              <a:t>   </a:t>
            </a:r>
            <a:br>
              <a:rPr lang="tr-TR" sz="2400" b="1" dirty="0" smtClean="0">
                <a:solidFill>
                  <a:schemeClr val="bg1"/>
                </a:solidFill>
              </a:rPr>
            </a:br>
            <a:endParaRPr lang="tr-TR" sz="2400" b="1" dirty="0">
              <a:solidFill>
                <a:schemeClr val="bg1"/>
              </a:solidFill>
            </a:endParaRPr>
          </a:p>
        </p:txBody>
      </p:sp>
      <p:pic>
        <p:nvPicPr>
          <p:cNvPr id="5" name="İçerik Yer Tutucus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6528" y="1391418"/>
            <a:ext cx="7303864" cy="4734745"/>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142852"/>
            <a:ext cx="8715436" cy="1357322"/>
          </a:xfrm>
        </p:spPr>
        <p:txBody>
          <a:bodyPr>
            <a:normAutofit fontScale="90000"/>
          </a:bodyPr>
          <a:lstStyle/>
          <a:p>
            <a:pPr algn="ctr"/>
            <a:r>
              <a:rPr lang="tr-TR" sz="3100" dirty="0" smtClean="0"/>
              <a:t/>
            </a:r>
            <a:br>
              <a:rPr lang="tr-TR" sz="3100" dirty="0" smtClean="0"/>
            </a:br>
            <a:r>
              <a:rPr lang="tr-TR" sz="3100" dirty="0" smtClean="0"/>
              <a:t/>
            </a:r>
            <a:br>
              <a:rPr lang="tr-TR" sz="3100" dirty="0" smtClean="0"/>
            </a:br>
            <a:r>
              <a:rPr lang="tr-TR" sz="3100" b="1" dirty="0" smtClean="0">
                <a:solidFill>
                  <a:schemeClr val="bg1"/>
                </a:solidFill>
              </a:rPr>
              <a:t>Dr. </a:t>
            </a:r>
            <a:r>
              <a:rPr lang="tr-TR" sz="3100" b="1" dirty="0" err="1" smtClean="0">
                <a:solidFill>
                  <a:schemeClr val="bg1"/>
                </a:solidFill>
              </a:rPr>
              <a:t>Öğr</a:t>
            </a:r>
            <a:r>
              <a:rPr lang="tr-TR" sz="3100" b="1" dirty="0" smtClean="0">
                <a:solidFill>
                  <a:schemeClr val="bg1"/>
                </a:solidFill>
              </a:rPr>
              <a:t>. Üyesi Türker TEKER(Bölüm Başkan Yardımcısı)</a:t>
            </a:r>
            <a:r>
              <a:rPr lang="tr-TR" sz="3100" b="1" dirty="0" smtClean="0">
                <a:solidFill>
                  <a:schemeClr val="bg1"/>
                </a:solidFill>
              </a:rPr>
              <a:t/>
            </a:r>
            <a:br>
              <a:rPr lang="tr-TR" sz="3100" b="1" dirty="0" smtClean="0">
                <a:solidFill>
                  <a:schemeClr val="bg1"/>
                </a:solidFill>
              </a:rPr>
            </a:br>
            <a:r>
              <a:rPr lang="tr-TR" sz="3100" b="1" dirty="0" smtClean="0">
                <a:solidFill>
                  <a:schemeClr val="bg1"/>
                </a:solidFill>
                <a:hlinkClick r:id="rId2"/>
              </a:rPr>
              <a:t>turkerteker@sdu.edu.tr</a:t>
            </a:r>
            <a:r>
              <a:rPr lang="tr-TR" sz="3100" b="1" dirty="0" smtClean="0">
                <a:solidFill>
                  <a:schemeClr val="bg1"/>
                </a:solidFill>
              </a:rPr>
              <a:t>  </a:t>
            </a:r>
            <a:br>
              <a:rPr lang="tr-TR" sz="3100" b="1" dirty="0" smtClean="0">
                <a:solidFill>
                  <a:schemeClr val="bg1"/>
                </a:solidFill>
              </a:rPr>
            </a:br>
            <a:r>
              <a:rPr lang="tr-TR" b="1" dirty="0" smtClean="0">
                <a:solidFill>
                  <a:schemeClr val="bg1"/>
                </a:solidFill>
              </a:rPr>
              <a:t/>
            </a:r>
            <a:br>
              <a:rPr lang="tr-TR" b="1" dirty="0" smtClean="0">
                <a:solidFill>
                  <a:schemeClr val="bg1"/>
                </a:solidFill>
              </a:rPr>
            </a:br>
            <a:endParaRPr lang="tr-TR" b="1" dirty="0">
              <a:solidFill>
                <a:schemeClr val="bg1"/>
              </a:solidFill>
            </a:endParaRPr>
          </a:p>
        </p:txBody>
      </p:sp>
      <p:pic>
        <p:nvPicPr>
          <p:cNvPr id="4"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1540" y="1268760"/>
            <a:ext cx="8280920" cy="5201899"/>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sz="3200" b="1" dirty="0" smtClean="0">
                <a:solidFill>
                  <a:schemeClr val="bg1"/>
                </a:solidFill>
              </a:rPr>
              <a:t>Prof. Dr. Serpil </a:t>
            </a:r>
            <a:r>
              <a:rPr lang="tr-TR" sz="3200" b="1" dirty="0">
                <a:solidFill>
                  <a:schemeClr val="bg1"/>
                </a:solidFill>
              </a:rPr>
              <a:t>SENAL </a:t>
            </a:r>
            <a:r>
              <a:rPr lang="tr-TR" sz="3200" b="1" dirty="0" smtClean="0">
                <a:solidFill>
                  <a:schemeClr val="bg1"/>
                </a:solidFill>
              </a:rPr>
              <a:t/>
            </a:r>
            <a:br>
              <a:rPr lang="tr-TR" sz="3200" b="1" dirty="0" smtClean="0">
                <a:solidFill>
                  <a:schemeClr val="bg1"/>
                </a:solidFill>
              </a:rPr>
            </a:br>
            <a:r>
              <a:rPr lang="tr-TR" sz="2400" b="1" dirty="0" smtClean="0">
                <a:solidFill>
                  <a:schemeClr val="bg1"/>
                </a:solidFill>
                <a:hlinkClick r:id="rId2"/>
              </a:rPr>
              <a:t>serpilsenal@sdu.edu.tr</a:t>
            </a:r>
            <a:r>
              <a:rPr lang="tr-TR" sz="2400" b="1" dirty="0" smtClean="0">
                <a:solidFill>
                  <a:schemeClr val="bg1"/>
                </a:solidFill>
              </a:rPr>
              <a:t/>
            </a:r>
            <a:br>
              <a:rPr lang="tr-TR" sz="2400" b="1" dirty="0" smtClean="0">
                <a:solidFill>
                  <a:schemeClr val="bg1"/>
                </a:solidFill>
              </a:rPr>
            </a:br>
            <a:endParaRPr lang="tr-TR" sz="2800" b="1" dirty="0">
              <a:solidFill>
                <a:schemeClr val="bg1"/>
              </a:solidFill>
            </a:endParaRPr>
          </a:p>
        </p:txBody>
      </p:sp>
      <p:pic>
        <p:nvPicPr>
          <p:cNvPr id="4"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31640" y="1268760"/>
            <a:ext cx="6788944" cy="5112568"/>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4704"/>
            <a:ext cx="9124351" cy="5328592"/>
          </a:xfrm>
        </p:spPr>
      </p:pic>
    </p:spTree>
    <p:extLst>
      <p:ext uri="{BB962C8B-B14F-4D97-AF65-F5344CB8AC3E}">
        <p14:creationId xmlns:p14="http://schemas.microsoft.com/office/powerpoint/2010/main" val="3745593391"/>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sz="3200" b="1" dirty="0" smtClean="0">
                <a:solidFill>
                  <a:schemeClr val="bg1"/>
                </a:solidFill>
              </a:rPr>
              <a:t>Doç. Dr. İbrahim Yaşar GÖK</a:t>
            </a:r>
            <a:br>
              <a:rPr lang="tr-TR" sz="3200" b="1" dirty="0" smtClean="0">
                <a:solidFill>
                  <a:schemeClr val="bg1"/>
                </a:solidFill>
              </a:rPr>
            </a:br>
            <a:r>
              <a:rPr lang="tr-TR" sz="3200" b="1" dirty="0" smtClean="0">
                <a:solidFill>
                  <a:schemeClr val="bg1"/>
                </a:solidFill>
                <a:hlinkClick r:id="rId2"/>
              </a:rPr>
              <a:t>ibrahimgok@sdu.edu.tr</a:t>
            </a:r>
            <a:r>
              <a:rPr lang="tr-TR" sz="3200" b="1" dirty="0" smtClean="0">
                <a:solidFill>
                  <a:schemeClr val="bg1"/>
                </a:solidFill>
              </a:rPr>
              <a:t/>
            </a:r>
            <a:br>
              <a:rPr lang="tr-TR" sz="3200" b="1" dirty="0" smtClean="0">
                <a:solidFill>
                  <a:schemeClr val="bg1"/>
                </a:solidFill>
              </a:rPr>
            </a:br>
            <a:endParaRPr lang="tr-TR" sz="3200" b="1" dirty="0">
              <a:solidFill>
                <a:schemeClr val="bg1"/>
              </a:solidFill>
            </a:endParaRPr>
          </a:p>
        </p:txBody>
      </p:sp>
      <p:pic>
        <p:nvPicPr>
          <p:cNvPr id="4" name="3 İçerik Yer Tutucusu" descr="İbrahim Yaşar Gök.jpg"/>
          <p:cNvPicPr>
            <a:picLocks noGrp="1" noChangeAspect="1"/>
          </p:cNvPicPr>
          <p:nvPr>
            <p:ph idx="1"/>
          </p:nvPr>
        </p:nvPicPr>
        <p:blipFill>
          <a:blip r:embed="rId3"/>
          <a:stretch>
            <a:fillRect/>
          </a:stretch>
        </p:blipFill>
        <p:spPr>
          <a:xfrm>
            <a:off x="611560" y="1600200"/>
            <a:ext cx="7776864" cy="478112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357166"/>
            <a:ext cx="8572560" cy="1143000"/>
          </a:xfrm>
        </p:spPr>
        <p:txBody>
          <a:bodyPr>
            <a:normAutofit fontScale="90000"/>
          </a:bodyPr>
          <a:lstStyle/>
          <a:p>
            <a:pPr algn="ctr"/>
            <a:r>
              <a:rPr lang="tr-TR" sz="2800" b="1" dirty="0" smtClean="0">
                <a:solidFill>
                  <a:schemeClr val="bg1"/>
                </a:solidFill>
              </a:rPr>
              <a:t>Doç. Dr. Turan KOCABIYIK</a:t>
            </a:r>
            <a:br>
              <a:rPr lang="tr-TR" sz="2800" b="1" dirty="0" smtClean="0">
                <a:solidFill>
                  <a:schemeClr val="bg1"/>
                </a:solidFill>
              </a:rPr>
            </a:br>
            <a:r>
              <a:rPr lang="tr-TR" sz="2800" b="1" dirty="0" smtClean="0">
                <a:solidFill>
                  <a:schemeClr val="bg1"/>
                </a:solidFill>
                <a:hlinkClick r:id="rId2"/>
              </a:rPr>
              <a:t>turankocabiyik@sdu.edu.tr</a:t>
            </a:r>
            <a:r>
              <a:rPr lang="tr-TR" sz="2800" b="1" dirty="0" smtClean="0">
                <a:solidFill>
                  <a:schemeClr val="bg1"/>
                </a:solidFill>
              </a:rPr>
              <a:t/>
            </a:r>
            <a:br>
              <a:rPr lang="tr-TR" sz="2800" b="1" dirty="0" smtClean="0">
                <a:solidFill>
                  <a:schemeClr val="bg1"/>
                </a:solidFill>
              </a:rPr>
            </a:br>
            <a:endParaRPr lang="tr-TR" sz="2800" b="1" dirty="0">
              <a:solidFill>
                <a:schemeClr val="bg1"/>
              </a:solidFill>
            </a:endParaRPr>
          </a:p>
        </p:txBody>
      </p:sp>
      <p:pic>
        <p:nvPicPr>
          <p:cNvPr id="5" name="İçerik Yer Tutucus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6528" y="1600200"/>
            <a:ext cx="7519888" cy="452596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829576" cy="1368412"/>
          </a:xfrm>
        </p:spPr>
        <p:txBody>
          <a:bodyPr>
            <a:noAutofit/>
          </a:bodyPr>
          <a:lstStyle/>
          <a:p>
            <a:pPr algn="ctr"/>
            <a:r>
              <a:rPr lang="tr-TR" sz="2400" b="1" dirty="0" smtClean="0">
                <a:solidFill>
                  <a:schemeClr val="bg1"/>
                </a:solidFill>
              </a:rPr>
              <a:t>Doç. Dr. Gökhan ÖZKUL </a:t>
            </a:r>
            <a:br>
              <a:rPr lang="tr-TR" sz="2400" b="1" dirty="0" smtClean="0">
                <a:solidFill>
                  <a:schemeClr val="bg1"/>
                </a:solidFill>
              </a:rPr>
            </a:br>
            <a:r>
              <a:rPr lang="tr-TR" sz="2400" b="1" dirty="0" smtClean="0">
                <a:solidFill>
                  <a:schemeClr val="bg1"/>
                </a:solidFill>
                <a:hlinkClick r:id="rId2"/>
              </a:rPr>
              <a:t>gokhanozkul@sdu.edu.tr</a:t>
            </a:r>
            <a:r>
              <a:rPr lang="tr-TR" sz="2400" b="1" dirty="0" smtClean="0">
                <a:solidFill>
                  <a:schemeClr val="bg1"/>
                </a:solidFill>
              </a:rPr>
              <a:t/>
            </a:r>
            <a:br>
              <a:rPr lang="tr-TR" sz="2400" b="1" dirty="0" smtClean="0">
                <a:solidFill>
                  <a:schemeClr val="bg1"/>
                </a:solidFill>
              </a:rPr>
            </a:br>
            <a:endParaRPr lang="tr-TR" sz="2400" b="1" dirty="0">
              <a:solidFill>
                <a:schemeClr val="bg1"/>
              </a:solidFill>
            </a:endParaRPr>
          </a:p>
        </p:txBody>
      </p:sp>
      <p:pic>
        <p:nvPicPr>
          <p:cNvPr id="4" name="3 İçerik Yer Tutucusu" descr="Gökhan özkul.jpg"/>
          <p:cNvPicPr>
            <a:picLocks noGrp="1" noChangeAspect="1"/>
          </p:cNvPicPr>
          <p:nvPr>
            <p:ph idx="1"/>
          </p:nvPr>
        </p:nvPicPr>
        <p:blipFill>
          <a:blip r:embed="rId3"/>
          <a:stretch>
            <a:fillRect/>
          </a:stretch>
        </p:blipFill>
        <p:spPr>
          <a:xfrm>
            <a:off x="611560" y="1500174"/>
            <a:ext cx="7992888" cy="509717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44" y="357166"/>
            <a:ext cx="8786874" cy="1571636"/>
          </a:xfrm>
        </p:spPr>
        <p:txBody>
          <a:bodyPr>
            <a:normAutofit fontScale="90000"/>
          </a:bodyPr>
          <a:lstStyle/>
          <a:p>
            <a:pPr algn="ctr"/>
            <a:r>
              <a:rPr lang="tr-TR" sz="3600" b="1" dirty="0" smtClean="0">
                <a:solidFill>
                  <a:schemeClr val="bg1"/>
                </a:solidFill>
              </a:rPr>
              <a:t>Doç. Dr. Özen AKÇAKANAT</a:t>
            </a:r>
            <a:br>
              <a:rPr lang="tr-TR" sz="3600" b="1" dirty="0" smtClean="0">
                <a:solidFill>
                  <a:schemeClr val="bg1"/>
                </a:solidFill>
              </a:rPr>
            </a:br>
            <a:r>
              <a:rPr lang="tr-TR" sz="3600" b="1" dirty="0" smtClean="0">
                <a:solidFill>
                  <a:schemeClr val="bg1"/>
                </a:solidFill>
                <a:hlinkClick r:id="rId2"/>
              </a:rPr>
              <a:t>ozenakcakanat@sdu.edu.tr</a:t>
            </a:r>
            <a:r>
              <a:rPr lang="tr-TR" sz="3600" b="1" dirty="0" smtClean="0">
                <a:solidFill>
                  <a:schemeClr val="bg1"/>
                </a:solidFill>
              </a:rPr>
              <a:t/>
            </a:r>
            <a:br>
              <a:rPr lang="tr-TR" sz="3600" b="1" dirty="0" smtClean="0">
                <a:solidFill>
                  <a:schemeClr val="bg1"/>
                </a:solidFill>
              </a:rPr>
            </a:br>
            <a:r>
              <a:rPr lang="tr-TR" dirty="0" smtClean="0">
                <a:solidFill>
                  <a:schemeClr val="bg1"/>
                </a:solidFill>
              </a:rPr>
              <a:t/>
            </a:r>
            <a:br>
              <a:rPr lang="tr-TR" dirty="0" smtClean="0">
                <a:solidFill>
                  <a:schemeClr val="bg1"/>
                </a:solidFill>
              </a:rPr>
            </a:br>
            <a:endParaRPr lang="tr-TR" i="1" dirty="0">
              <a:solidFill>
                <a:schemeClr val="bg1"/>
              </a:solidFill>
            </a:endParaRPr>
          </a:p>
        </p:txBody>
      </p:sp>
      <p:sp>
        <p:nvSpPr>
          <p:cNvPr id="3" name="2 İçerik Yer Tutucusu"/>
          <p:cNvSpPr>
            <a:spLocks noGrp="1"/>
          </p:cNvSpPr>
          <p:nvPr>
            <p:ph idx="1"/>
          </p:nvPr>
        </p:nvSpPr>
        <p:spPr>
          <a:xfrm>
            <a:off x="0" y="2143116"/>
            <a:ext cx="8072462" cy="4071967"/>
          </a:xfrm>
        </p:spPr>
        <p:txBody>
          <a:bodyPr>
            <a:normAutofit/>
          </a:bodyPr>
          <a:lstStyle/>
          <a:p>
            <a:pPr>
              <a:buNone/>
            </a:pPr>
            <a:endParaRPr lang="tr-TR" dirty="0" smtClean="0"/>
          </a:p>
          <a:p>
            <a:pPr>
              <a:buNone/>
            </a:pPr>
            <a:endParaRPr lang="tr-TR" dirty="0" smtClean="0"/>
          </a:p>
          <a:p>
            <a:pPr>
              <a:buNone/>
            </a:pPr>
            <a:endParaRPr lang="tr-TR" dirty="0" smtClean="0"/>
          </a:p>
          <a:p>
            <a:pPr>
              <a:buNone/>
            </a:pPr>
            <a:endParaRPr lang="tr-TR" dirty="0" smtClean="0"/>
          </a:p>
          <a:p>
            <a:pPr>
              <a:buNone/>
            </a:pPr>
            <a:endParaRPr lang="tr-TR" dirty="0" smtClean="0"/>
          </a:p>
          <a:p>
            <a:pPr>
              <a:buNone/>
            </a:pPr>
            <a:endParaRPr lang="tr-TR" dirty="0" smtClean="0"/>
          </a:p>
          <a:p>
            <a:endParaRPr lang="tr-TR" dirty="0" smtClean="0"/>
          </a:p>
          <a:p>
            <a:endParaRPr lang="tr-TR" dirty="0"/>
          </a:p>
        </p:txBody>
      </p:sp>
      <p:pic>
        <p:nvPicPr>
          <p:cNvPr id="5" name="3 İçerik Yer Tutucusu" descr="yrd_doc_dr_ozen_akcakanat.jpg"/>
          <p:cNvPicPr>
            <a:picLocks noChangeAspect="1"/>
          </p:cNvPicPr>
          <p:nvPr/>
        </p:nvPicPr>
        <p:blipFill>
          <a:blip r:embed="rId3"/>
          <a:stretch>
            <a:fillRect/>
          </a:stretch>
        </p:blipFill>
        <p:spPr>
          <a:xfrm>
            <a:off x="539553" y="1714489"/>
            <a:ext cx="7992888" cy="4234792"/>
          </a:xfrm>
          <a:prstGeom prst="rect">
            <a:avLst/>
          </a:prstGeom>
          <a:ln>
            <a:noFill/>
          </a:ln>
          <a:effectLst>
            <a:softEdge rad="112500"/>
          </a:effectLst>
        </p:spPr>
      </p:pic>
    </p:spTree>
  </p:cSld>
  <p:clrMapOvr>
    <a:masterClrMapping/>
  </p:clrMapOvr>
  <p:transition>
    <p:whee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1225536"/>
          </a:xfrm>
        </p:spPr>
        <p:txBody>
          <a:bodyPr>
            <a:normAutofit fontScale="90000"/>
          </a:bodyPr>
          <a:lstStyle/>
          <a:p>
            <a:pPr algn="ctr"/>
            <a:r>
              <a:rPr lang="tr-TR" sz="2800" b="1" dirty="0" smtClean="0">
                <a:solidFill>
                  <a:schemeClr val="bg1"/>
                </a:solidFill>
              </a:rPr>
              <a:t>Doç. Dr. Gamze Göçmen Yağcılar </a:t>
            </a:r>
            <a:br>
              <a:rPr lang="tr-TR" sz="2800" b="1" dirty="0" smtClean="0">
                <a:solidFill>
                  <a:schemeClr val="bg1"/>
                </a:solidFill>
              </a:rPr>
            </a:br>
            <a:r>
              <a:rPr lang="tr-TR" sz="2800" b="1" dirty="0" smtClean="0">
                <a:solidFill>
                  <a:schemeClr val="bg1"/>
                </a:solidFill>
                <a:hlinkClick r:id="rId2"/>
              </a:rPr>
              <a:t>gamzeyagcilar@sdu.edu.tr</a:t>
            </a:r>
            <a:r>
              <a:rPr lang="tr-TR" sz="2800" b="1" dirty="0" smtClean="0">
                <a:solidFill>
                  <a:schemeClr val="bg1"/>
                </a:solidFill>
              </a:rPr>
              <a:t/>
            </a:r>
            <a:br>
              <a:rPr lang="tr-TR" sz="2800" b="1" dirty="0" smtClean="0">
                <a:solidFill>
                  <a:schemeClr val="bg1"/>
                </a:solidFill>
              </a:rPr>
            </a:br>
            <a:endParaRPr lang="tr-TR" sz="2800" b="1" dirty="0">
              <a:solidFill>
                <a:schemeClr val="bg1"/>
              </a:solidFill>
            </a:endParaRPr>
          </a:p>
        </p:txBody>
      </p:sp>
      <p:pic>
        <p:nvPicPr>
          <p:cNvPr id="4" name="3 İçerik Yer Tutucusu" descr="Gamze Göçmen Yağcılar.jpg"/>
          <p:cNvPicPr>
            <a:picLocks noGrp="1" noChangeAspect="1"/>
          </p:cNvPicPr>
          <p:nvPr>
            <p:ph idx="1"/>
          </p:nvPr>
        </p:nvPicPr>
        <p:blipFill>
          <a:blip r:embed="rId3"/>
          <a:stretch>
            <a:fillRect/>
          </a:stretch>
        </p:blipFill>
        <p:spPr>
          <a:xfrm>
            <a:off x="683568" y="1610345"/>
            <a:ext cx="7920880" cy="484299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sz="2700" b="1" dirty="0" smtClean="0">
                <a:solidFill>
                  <a:schemeClr val="bg1"/>
                </a:solidFill>
              </a:rPr>
              <a:t>Doç. Dr. Ozan </a:t>
            </a:r>
            <a:r>
              <a:rPr lang="tr-TR" sz="2700" b="1" dirty="0" smtClean="0">
                <a:solidFill>
                  <a:schemeClr val="bg1"/>
                </a:solidFill>
              </a:rPr>
              <a:t>ÖZDEMİR</a:t>
            </a:r>
            <a:r>
              <a:rPr lang="tr-TR" sz="2700" b="1" dirty="0" smtClean="0">
                <a:solidFill>
                  <a:schemeClr val="bg1"/>
                </a:solidFill>
              </a:rPr>
              <a:t/>
            </a:r>
            <a:br>
              <a:rPr lang="tr-TR" sz="2700" b="1" dirty="0" smtClean="0">
                <a:solidFill>
                  <a:schemeClr val="bg1"/>
                </a:solidFill>
              </a:rPr>
            </a:br>
            <a:r>
              <a:rPr lang="tr-TR" sz="2700" b="1" dirty="0" smtClean="0">
                <a:solidFill>
                  <a:schemeClr val="bg1"/>
                </a:solidFill>
                <a:hlinkClick r:id="rId2"/>
              </a:rPr>
              <a:t>ozanozdemir@sdu.edu.tr</a:t>
            </a:r>
            <a:r>
              <a:rPr lang="tr-TR" sz="2800" b="1" dirty="0" smtClean="0">
                <a:solidFill>
                  <a:schemeClr val="bg1"/>
                </a:solidFill>
              </a:rPr>
              <a:t/>
            </a:r>
            <a:br>
              <a:rPr lang="tr-TR" sz="2800" b="1" dirty="0" smtClean="0">
                <a:solidFill>
                  <a:schemeClr val="bg1"/>
                </a:solidFill>
              </a:rPr>
            </a:br>
            <a:endParaRPr lang="tr-TR" sz="2800" b="1" dirty="0">
              <a:solidFill>
                <a:schemeClr val="bg1"/>
              </a:solidFill>
            </a:endParaRPr>
          </a:p>
        </p:txBody>
      </p:sp>
      <p:pic>
        <p:nvPicPr>
          <p:cNvPr id="4" name="3 İçerik Yer Tutucusu" descr="Ozan Özdemir.jpg"/>
          <p:cNvPicPr>
            <a:picLocks noGrp="1" noChangeAspect="1"/>
          </p:cNvPicPr>
          <p:nvPr>
            <p:ph idx="1"/>
          </p:nvPr>
        </p:nvPicPr>
        <p:blipFill>
          <a:blip r:embed="rId3"/>
          <a:stretch>
            <a:fillRect/>
          </a:stretch>
        </p:blipFill>
        <p:spPr>
          <a:xfrm>
            <a:off x="15990" y="1600200"/>
            <a:ext cx="9128009" cy="52578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sz="2400" b="1" dirty="0" smtClean="0">
                <a:solidFill>
                  <a:prstClr val="black"/>
                </a:solidFill>
              </a:rPr>
              <a:t>Dr. </a:t>
            </a:r>
            <a:r>
              <a:rPr lang="tr-TR" sz="2400" b="1" dirty="0" err="1" smtClean="0">
                <a:solidFill>
                  <a:prstClr val="black"/>
                </a:solidFill>
              </a:rPr>
              <a:t>Öğr</a:t>
            </a:r>
            <a:r>
              <a:rPr lang="tr-TR" sz="2400" b="1" dirty="0" smtClean="0">
                <a:solidFill>
                  <a:prstClr val="black"/>
                </a:solidFill>
              </a:rPr>
              <a:t>. Üyesi Yavuz DEMİRDÖĞEN</a:t>
            </a:r>
            <a:br>
              <a:rPr lang="tr-TR" sz="2400" b="1" dirty="0" smtClean="0">
                <a:solidFill>
                  <a:prstClr val="black"/>
                </a:solidFill>
              </a:rPr>
            </a:br>
            <a:r>
              <a:rPr lang="tr-TR" sz="2000" b="1" dirty="0" err="1" smtClean="0">
                <a:solidFill>
                  <a:schemeClr val="bg1"/>
                </a:solidFill>
                <a:hlinkClick r:id="rId2"/>
              </a:rPr>
              <a:t>yavuzdemirdogen</a:t>
            </a:r>
            <a:r>
              <a:rPr lang="tr-TR" sz="2000" b="1" dirty="0" smtClean="0">
                <a:solidFill>
                  <a:schemeClr val="bg1"/>
                </a:solidFill>
                <a:hlinkClick r:id="rId2"/>
              </a:rPr>
              <a:t>@</a:t>
            </a:r>
            <a:r>
              <a:rPr lang="tr-TR" sz="2000" b="1" dirty="0" err="1" smtClean="0">
                <a:solidFill>
                  <a:schemeClr val="bg1"/>
                </a:solidFill>
                <a:hlinkClick r:id="rId2"/>
              </a:rPr>
              <a:t>sdu</a:t>
            </a:r>
            <a:r>
              <a:rPr lang="tr-TR" sz="2000" b="1" dirty="0" smtClean="0">
                <a:solidFill>
                  <a:schemeClr val="bg1"/>
                </a:solidFill>
                <a:hlinkClick r:id="rId2"/>
              </a:rPr>
              <a:t>.edu.tr</a:t>
            </a:r>
            <a:r>
              <a:rPr lang="tr-TR" sz="2000" b="1" dirty="0" smtClean="0">
                <a:solidFill>
                  <a:schemeClr val="bg1"/>
                </a:solidFill>
              </a:rPr>
              <a:t/>
            </a:r>
            <a:br>
              <a:rPr lang="tr-TR" sz="2000" b="1" dirty="0" smtClean="0">
                <a:solidFill>
                  <a:schemeClr val="bg1"/>
                </a:solidFill>
              </a:rPr>
            </a:br>
            <a:endParaRPr lang="tr-TR" dirty="0"/>
          </a:p>
        </p:txBody>
      </p:sp>
      <p:pic>
        <p:nvPicPr>
          <p:cNvPr id="5" name="İçerik Yer Tutucus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6528" y="1417638"/>
            <a:ext cx="7128272" cy="489168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sz="2400" b="1" dirty="0" smtClean="0">
                <a:solidFill>
                  <a:prstClr val="black"/>
                </a:solidFill>
              </a:rPr>
              <a:t>Dr. </a:t>
            </a:r>
            <a:r>
              <a:rPr lang="tr-TR" sz="2400" b="1" dirty="0" err="1" smtClean="0">
                <a:solidFill>
                  <a:prstClr val="black"/>
                </a:solidFill>
              </a:rPr>
              <a:t>Öğr</a:t>
            </a:r>
            <a:r>
              <a:rPr lang="tr-TR" sz="2400" b="1" dirty="0" smtClean="0">
                <a:solidFill>
                  <a:prstClr val="black"/>
                </a:solidFill>
              </a:rPr>
              <a:t>. Üyesi </a:t>
            </a:r>
            <a:r>
              <a:rPr lang="tr-TR" sz="2400" b="1" dirty="0" smtClean="0">
                <a:solidFill>
                  <a:prstClr val="black"/>
                </a:solidFill>
              </a:rPr>
              <a:t>Asena Gizem Yiğit</a:t>
            </a:r>
            <a:r>
              <a:rPr lang="tr-TR" sz="2400" b="1" dirty="0" smtClean="0">
                <a:solidFill>
                  <a:prstClr val="black"/>
                </a:solidFill>
              </a:rPr>
              <a:t/>
            </a:r>
            <a:br>
              <a:rPr lang="tr-TR" sz="2400" b="1" dirty="0" smtClean="0">
                <a:solidFill>
                  <a:prstClr val="black"/>
                </a:solidFill>
              </a:rPr>
            </a:br>
            <a:r>
              <a:rPr lang="tr-TR" sz="2000" b="1" dirty="0" smtClean="0">
                <a:solidFill>
                  <a:schemeClr val="bg1"/>
                </a:solidFill>
                <a:hlinkClick r:id="rId2"/>
              </a:rPr>
              <a:t>asenayigit@sdu.edu.tr</a:t>
            </a:r>
            <a:r>
              <a:rPr lang="tr-TR" sz="2000" b="1" dirty="0" smtClean="0">
                <a:solidFill>
                  <a:schemeClr val="bg1"/>
                </a:solidFill>
              </a:rPr>
              <a:t/>
            </a:r>
            <a:br>
              <a:rPr lang="tr-TR" sz="2000" b="1" dirty="0" smtClean="0">
                <a:solidFill>
                  <a:schemeClr val="bg1"/>
                </a:solidFill>
              </a:rPr>
            </a:br>
            <a:endParaRPr lang="tr-TR" dirty="0"/>
          </a:p>
        </p:txBody>
      </p:sp>
      <p:pic>
        <p:nvPicPr>
          <p:cNvPr id="4"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9592" y="1417638"/>
            <a:ext cx="7272807" cy="4963690"/>
          </a:xfrm>
          <a:prstGeom prst="rect">
            <a:avLst/>
          </a:prstGeom>
          <a:ln>
            <a:noFill/>
          </a:ln>
          <a:effectLst>
            <a:softEdge rad="112500"/>
          </a:effectLst>
        </p:spPr>
      </p:pic>
    </p:spTree>
    <p:extLst>
      <p:ext uri="{BB962C8B-B14F-4D97-AF65-F5344CB8AC3E}">
        <p14:creationId xmlns:p14="http://schemas.microsoft.com/office/powerpoint/2010/main" val="30363695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57166"/>
            <a:ext cx="7467600" cy="1060472"/>
          </a:xfrm>
        </p:spPr>
        <p:txBody>
          <a:bodyPr>
            <a:noAutofit/>
          </a:bodyPr>
          <a:lstStyle/>
          <a:p>
            <a:pPr algn="ctr"/>
            <a:r>
              <a:rPr lang="tr-TR" sz="2900" b="1" dirty="0" smtClean="0">
                <a:solidFill>
                  <a:schemeClr val="bg1"/>
                </a:solidFill>
              </a:rPr>
              <a:t>Arş. Gör. Dr. Esra AKSOY</a:t>
            </a:r>
            <a:r>
              <a:rPr lang="tr-TR" sz="3600" b="1" dirty="0" smtClean="0">
                <a:solidFill>
                  <a:schemeClr val="bg1"/>
                </a:solidFill>
              </a:rPr>
              <a:t/>
            </a:r>
            <a:br>
              <a:rPr lang="tr-TR" sz="3600" b="1" dirty="0" smtClean="0">
                <a:solidFill>
                  <a:schemeClr val="bg1"/>
                </a:solidFill>
              </a:rPr>
            </a:br>
            <a:r>
              <a:rPr lang="tr-TR" sz="3600" b="1" dirty="0" smtClean="0">
                <a:solidFill>
                  <a:schemeClr val="bg1"/>
                </a:solidFill>
                <a:hlinkClick r:id="rId2"/>
              </a:rPr>
              <a:t>esraaksoy@sdu.edu.tr</a:t>
            </a:r>
            <a:r>
              <a:rPr lang="tr-TR" sz="3600" b="1" dirty="0" smtClean="0">
                <a:solidFill>
                  <a:schemeClr val="bg1"/>
                </a:solidFill>
              </a:rPr>
              <a:t/>
            </a:r>
            <a:br>
              <a:rPr lang="tr-TR" sz="3600" b="1" dirty="0" smtClean="0">
                <a:solidFill>
                  <a:schemeClr val="bg1"/>
                </a:solidFill>
              </a:rPr>
            </a:br>
            <a:endParaRPr lang="tr-TR" sz="3600" b="1" dirty="0">
              <a:solidFill>
                <a:schemeClr val="bg1"/>
              </a:solidFill>
            </a:endParaRPr>
          </a:p>
        </p:txBody>
      </p:sp>
      <p:pic>
        <p:nvPicPr>
          <p:cNvPr id="5" name="İçerik Yer Tutucus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6528" y="1600200"/>
            <a:ext cx="7519888" cy="452596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57166"/>
            <a:ext cx="7467600" cy="1060472"/>
          </a:xfrm>
        </p:spPr>
        <p:txBody>
          <a:bodyPr>
            <a:noAutofit/>
          </a:bodyPr>
          <a:lstStyle/>
          <a:p>
            <a:pPr algn="ctr"/>
            <a:r>
              <a:rPr lang="tr-TR" sz="2900" b="1" dirty="0" smtClean="0">
                <a:solidFill>
                  <a:schemeClr val="bg1"/>
                </a:solidFill>
              </a:rPr>
              <a:t>Arş. Gör. Mehmet MAZAK</a:t>
            </a:r>
            <a:br>
              <a:rPr lang="tr-TR" sz="2900" b="1" dirty="0" smtClean="0">
                <a:solidFill>
                  <a:schemeClr val="bg1"/>
                </a:solidFill>
              </a:rPr>
            </a:br>
            <a:r>
              <a:rPr lang="tr-TR" sz="3600" b="1" dirty="0" smtClean="0">
                <a:solidFill>
                  <a:schemeClr val="bg1"/>
                </a:solidFill>
                <a:hlinkClick r:id="rId2"/>
              </a:rPr>
              <a:t>mehmetmazak@sdu.edu.tr</a:t>
            </a:r>
            <a:r>
              <a:rPr lang="tr-TR" sz="3600" b="1" dirty="0" smtClean="0">
                <a:solidFill>
                  <a:schemeClr val="bg1"/>
                </a:solidFill>
              </a:rPr>
              <a:t/>
            </a:r>
            <a:br>
              <a:rPr lang="tr-TR" sz="3600" b="1" dirty="0" smtClean="0">
                <a:solidFill>
                  <a:schemeClr val="bg1"/>
                </a:solidFill>
              </a:rPr>
            </a:br>
            <a:endParaRPr lang="tr-TR" sz="3600" b="1" dirty="0">
              <a:solidFill>
                <a:schemeClr val="bg1"/>
              </a:solidFill>
            </a:endParaRPr>
          </a:p>
        </p:txBody>
      </p:sp>
      <p:pic>
        <p:nvPicPr>
          <p:cNvPr id="4"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6528" y="1417638"/>
            <a:ext cx="7128272" cy="4708525"/>
          </a:xfrm>
          <a:prstGeom prst="rect">
            <a:avLst/>
          </a:prstGeom>
          <a:ln>
            <a:noFill/>
          </a:ln>
          <a:effectLst>
            <a:softEdge rad="112500"/>
          </a:effectLst>
        </p:spPr>
      </p:pic>
    </p:spTree>
    <p:extLst>
      <p:ext uri="{BB962C8B-B14F-4D97-AF65-F5344CB8AC3E}">
        <p14:creationId xmlns:p14="http://schemas.microsoft.com/office/powerpoint/2010/main" val="1300919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7250" y="1124744"/>
            <a:ext cx="7315150" cy="4957762"/>
          </a:xfrm>
        </p:spPr>
      </p:pic>
    </p:spTree>
    <p:extLst>
      <p:ext uri="{BB962C8B-B14F-4D97-AF65-F5344CB8AC3E}">
        <p14:creationId xmlns:p14="http://schemas.microsoft.com/office/powerpoint/2010/main" val="12587689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04664"/>
            <a:ext cx="7467600" cy="864096"/>
          </a:xfrm>
        </p:spPr>
        <p:txBody>
          <a:bodyPr>
            <a:normAutofit fontScale="90000"/>
          </a:bodyPr>
          <a:lstStyle/>
          <a:p>
            <a:pPr algn="ctr"/>
            <a:r>
              <a:rPr lang="tr-TR" sz="3200" b="1" dirty="0" smtClean="0">
                <a:solidFill>
                  <a:schemeClr val="bg1"/>
                </a:solidFill>
              </a:rPr>
              <a:t>Bölüm Sekreteri Esra Sarıkaya</a:t>
            </a:r>
            <a:r>
              <a:rPr lang="tr-TR" b="1" dirty="0" smtClean="0">
                <a:solidFill>
                  <a:schemeClr val="bg1"/>
                </a:solidFill>
              </a:rPr>
              <a:t/>
            </a:r>
            <a:br>
              <a:rPr lang="tr-TR" b="1" dirty="0" smtClean="0">
                <a:solidFill>
                  <a:schemeClr val="bg1"/>
                </a:solidFill>
              </a:rPr>
            </a:br>
            <a:r>
              <a:rPr lang="tr-TR" b="1" dirty="0" smtClean="0">
                <a:solidFill>
                  <a:schemeClr val="bg1"/>
                </a:solidFill>
                <a:hlinkClick r:id="rId2"/>
              </a:rPr>
              <a:t>esrasarikaya@sdu.edu.tr</a:t>
            </a:r>
            <a:r>
              <a:rPr lang="tr-TR" b="1" dirty="0" smtClean="0">
                <a:solidFill>
                  <a:schemeClr val="bg1"/>
                </a:solidFill>
              </a:rPr>
              <a:t/>
            </a:r>
            <a:br>
              <a:rPr lang="tr-TR" b="1" dirty="0" smtClean="0">
                <a:solidFill>
                  <a:schemeClr val="bg1"/>
                </a:solidFill>
              </a:rPr>
            </a:br>
            <a:endParaRPr lang="tr-TR" b="1" dirty="0">
              <a:solidFill>
                <a:schemeClr val="bg1"/>
              </a:solidFill>
            </a:endParaRPr>
          </a:p>
        </p:txBody>
      </p:sp>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55576" y="1247543"/>
            <a:ext cx="7704856" cy="5133785"/>
          </a:xfrm>
          <a:prstGeom prst="rect">
            <a:avLst/>
          </a:prstGeom>
          <a:ln>
            <a:noFill/>
          </a:ln>
          <a:effectLst>
            <a:softEdge rad="112500"/>
          </a:effectLst>
        </p:spPr>
      </p:pic>
    </p:spTree>
    <p:extLst>
      <p:ext uri="{BB962C8B-B14F-4D97-AF65-F5344CB8AC3E}">
        <p14:creationId xmlns:p14="http://schemas.microsoft.com/office/powerpoint/2010/main" val="311832836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7467600" cy="418058"/>
          </a:xfrm>
        </p:spPr>
        <p:txBody>
          <a:bodyPr>
            <a:normAutofit fontScale="90000"/>
          </a:bodyPr>
          <a:lstStyle/>
          <a:p>
            <a:endParaRPr lang="tr-TR" dirty="0"/>
          </a:p>
        </p:txBody>
      </p:sp>
      <p:sp>
        <p:nvSpPr>
          <p:cNvPr id="3" name="İçerik Yer Tutucusu 2"/>
          <p:cNvSpPr>
            <a:spLocks noGrp="1"/>
          </p:cNvSpPr>
          <p:nvPr>
            <p:ph idx="1"/>
          </p:nvPr>
        </p:nvSpPr>
        <p:spPr>
          <a:xfrm>
            <a:off x="838200" y="908720"/>
            <a:ext cx="7467600" cy="5361459"/>
          </a:xfrm>
        </p:spPr>
        <p:style>
          <a:lnRef idx="2">
            <a:schemeClr val="dk1"/>
          </a:lnRef>
          <a:fillRef idx="1">
            <a:schemeClr val="lt1"/>
          </a:fillRef>
          <a:effectRef idx="0">
            <a:schemeClr val="dk1"/>
          </a:effectRef>
          <a:fontRef idx="minor">
            <a:schemeClr val="dk1"/>
          </a:fontRef>
        </p:style>
        <p:txBody>
          <a:bodyPr>
            <a:normAutofit fontScale="92500"/>
          </a:bodyPr>
          <a:lstStyle/>
          <a:p>
            <a:pPr marL="36576" indent="0" algn="ctr">
              <a:buNone/>
            </a:pPr>
            <a:r>
              <a:rPr lang="tr-TR" b="1" dirty="0" smtClean="0">
                <a:solidFill>
                  <a:srgbClr val="FF0000"/>
                </a:solidFill>
                <a:latin typeface="Times New Roman" panose="02020603050405020304" pitchFamily="18" charset="0"/>
                <a:cs typeface="Times New Roman" panose="02020603050405020304" pitchFamily="18" charset="0"/>
              </a:rPr>
              <a:t>SDÜ MOBİL</a:t>
            </a:r>
          </a:p>
          <a:p>
            <a:r>
              <a:rPr lang="tr-TR" sz="2100" dirty="0">
                <a:solidFill>
                  <a:schemeClr val="bg1">
                    <a:lumMod val="85000"/>
                    <a:lumOff val="15000"/>
                  </a:schemeClr>
                </a:solidFill>
              </a:rPr>
              <a:t>Üniversiteniz Her An Yanınızda” teması ile tasarlanan “SDÜ Mobil” uygulaması ile öğrencilerimiz, ihtiyaç duyduğu tüm işlemleri mekana bağlı kalmadan rahatlıkla gerçekleştirebiliyor</a:t>
            </a:r>
            <a:r>
              <a:rPr lang="tr-TR" sz="2100" dirty="0" smtClean="0">
                <a:solidFill>
                  <a:schemeClr val="bg1">
                    <a:lumMod val="85000"/>
                    <a:lumOff val="15000"/>
                  </a:schemeClr>
                </a:solidFill>
              </a:rPr>
              <a:t>.</a:t>
            </a:r>
          </a:p>
          <a:p>
            <a:endParaRPr lang="tr-TR" sz="2100" dirty="0">
              <a:solidFill>
                <a:schemeClr val="bg1">
                  <a:lumMod val="85000"/>
                  <a:lumOff val="15000"/>
                </a:schemeClr>
              </a:solidFill>
            </a:endParaRPr>
          </a:p>
          <a:p>
            <a:r>
              <a:rPr lang="tr-TR" sz="2100" dirty="0">
                <a:solidFill>
                  <a:schemeClr val="bg1">
                    <a:lumMod val="85000"/>
                    <a:lumOff val="15000"/>
                  </a:schemeClr>
                </a:solidFill>
              </a:rPr>
              <a:t> “Öğrenci Bilgi Sistemi”, “Haberler”, “Duyurular”, “Etkinlikler</a:t>
            </a:r>
            <a:r>
              <a:rPr lang="tr-TR" sz="2100" dirty="0" smtClean="0">
                <a:solidFill>
                  <a:schemeClr val="bg1">
                    <a:lumMod val="85000"/>
                    <a:lumOff val="15000"/>
                  </a:schemeClr>
                </a:solidFill>
              </a:rPr>
              <a:t>”, “</a:t>
            </a:r>
            <a:r>
              <a:rPr lang="tr-TR" sz="2100" dirty="0">
                <a:solidFill>
                  <a:schemeClr val="bg1">
                    <a:lumMod val="85000"/>
                    <a:lumOff val="15000"/>
                  </a:schemeClr>
                </a:solidFill>
              </a:rPr>
              <a:t>Yemek Menüsü”, gibi içeriklere anında ulaşma imkanı sunan uygulama ile etkinliklerden anında haberdar olabilir, güncel akademik takvime ulaşabilirsiniz. </a:t>
            </a:r>
            <a:endParaRPr lang="tr-TR" sz="2100" dirty="0" smtClean="0">
              <a:solidFill>
                <a:schemeClr val="bg1">
                  <a:lumMod val="85000"/>
                  <a:lumOff val="15000"/>
                </a:schemeClr>
              </a:solidFill>
            </a:endParaRPr>
          </a:p>
          <a:p>
            <a:endParaRPr lang="tr-TR" sz="2100" dirty="0" smtClean="0">
              <a:solidFill>
                <a:schemeClr val="bg1">
                  <a:lumMod val="85000"/>
                  <a:lumOff val="15000"/>
                </a:schemeClr>
              </a:solidFill>
            </a:endParaRPr>
          </a:p>
          <a:p>
            <a:r>
              <a:rPr lang="tr-TR" sz="2100" dirty="0" smtClean="0">
                <a:solidFill>
                  <a:schemeClr val="bg1">
                    <a:lumMod val="85000"/>
                    <a:lumOff val="15000"/>
                  </a:schemeClr>
                </a:solidFill>
              </a:rPr>
              <a:t>Öğrenci </a:t>
            </a:r>
            <a:r>
              <a:rPr lang="tr-TR" sz="2100" dirty="0">
                <a:solidFill>
                  <a:schemeClr val="bg1">
                    <a:lumMod val="85000"/>
                    <a:lumOff val="15000"/>
                  </a:schemeClr>
                </a:solidFill>
              </a:rPr>
              <a:t>Bilgi Sistemi ve Enstitü Bilgi Sisteminde açıklanan notlarınıza kolayca erişim sağlayabilirsiniz. Yerleşkede yolunuzu kolayca bulabilir, 3. </a:t>
            </a:r>
            <a:r>
              <a:rPr lang="tr-TR" sz="2100" dirty="0" err="1">
                <a:solidFill>
                  <a:schemeClr val="bg1">
                    <a:lumMod val="85000"/>
                    <a:lumOff val="15000"/>
                  </a:schemeClr>
                </a:solidFill>
              </a:rPr>
              <a:t>Part</a:t>
            </a:r>
            <a:r>
              <a:rPr lang="tr-TR" sz="2100" dirty="0">
                <a:solidFill>
                  <a:schemeClr val="bg1">
                    <a:lumMod val="85000"/>
                    <a:lumOff val="15000"/>
                  </a:schemeClr>
                </a:solidFill>
              </a:rPr>
              <a:t> uygulamalar (</a:t>
            </a:r>
            <a:r>
              <a:rPr lang="tr-TR" sz="2100" dirty="0" err="1">
                <a:solidFill>
                  <a:schemeClr val="bg1">
                    <a:lumMod val="85000"/>
                    <a:lumOff val="15000"/>
                  </a:schemeClr>
                </a:solidFill>
              </a:rPr>
              <a:t>whatsapp</a:t>
            </a:r>
            <a:r>
              <a:rPr lang="tr-TR" sz="2100" dirty="0">
                <a:solidFill>
                  <a:schemeClr val="bg1">
                    <a:lumMod val="85000"/>
                    <a:lumOff val="15000"/>
                  </a:schemeClr>
                </a:solidFill>
              </a:rPr>
              <a:t>, </a:t>
            </a:r>
            <a:r>
              <a:rPr lang="tr-TR" sz="2100" dirty="0" err="1">
                <a:solidFill>
                  <a:schemeClr val="bg1">
                    <a:lumMod val="85000"/>
                    <a:lumOff val="15000"/>
                  </a:schemeClr>
                </a:solidFill>
              </a:rPr>
              <a:t>facebook</a:t>
            </a:r>
            <a:r>
              <a:rPr lang="tr-TR" sz="2100" dirty="0">
                <a:solidFill>
                  <a:schemeClr val="bg1">
                    <a:lumMod val="85000"/>
                    <a:lumOff val="15000"/>
                  </a:schemeClr>
                </a:solidFill>
              </a:rPr>
              <a:t>, e-mail vs. )aracılığı ile bu bilgileri paylaşabilirsiniz. Uygulamaya </a:t>
            </a:r>
            <a:r>
              <a:rPr lang="tr-TR" sz="2100" dirty="0" err="1">
                <a:solidFill>
                  <a:schemeClr val="bg1">
                    <a:lumMod val="85000"/>
                    <a:lumOff val="15000"/>
                  </a:schemeClr>
                </a:solidFill>
              </a:rPr>
              <a:t>Android</a:t>
            </a:r>
            <a:r>
              <a:rPr lang="tr-TR" sz="2100" dirty="0">
                <a:solidFill>
                  <a:schemeClr val="bg1">
                    <a:lumMod val="85000"/>
                    <a:lumOff val="15000"/>
                  </a:schemeClr>
                </a:solidFill>
              </a:rPr>
              <a:t> ve İOS işletim sistemleri üzerinden ulaşabilirsiniz.</a:t>
            </a:r>
          </a:p>
          <a:p>
            <a:pPr marL="36576" indent="0" algn="ctr">
              <a:buNone/>
            </a:pPr>
            <a:endParaRPr lang="tr-TR" dirty="0"/>
          </a:p>
        </p:txBody>
      </p:sp>
    </p:spTree>
    <p:extLst>
      <p:ext uri="{BB962C8B-B14F-4D97-AF65-F5344CB8AC3E}">
        <p14:creationId xmlns:p14="http://schemas.microsoft.com/office/powerpoint/2010/main" val="4279369219"/>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7467600" cy="346050"/>
          </a:xfrm>
        </p:spPr>
        <p:txBody>
          <a:bodyPr>
            <a:normAutofit fontScale="90000"/>
          </a:bodyPr>
          <a:lstStyle/>
          <a:p>
            <a:endParaRPr lang="tr-TR" dirty="0"/>
          </a:p>
        </p:txBody>
      </p:sp>
      <p:sp>
        <p:nvSpPr>
          <p:cNvPr id="3" name="İçerik Yer Tutucusu 2"/>
          <p:cNvSpPr>
            <a:spLocks noGrp="1"/>
          </p:cNvSpPr>
          <p:nvPr>
            <p:ph idx="1"/>
          </p:nvPr>
        </p:nvSpPr>
        <p:spPr>
          <a:xfrm>
            <a:off x="683568" y="908720"/>
            <a:ext cx="7467600" cy="5433467"/>
          </a:xfrm>
        </p:spPr>
        <p:style>
          <a:lnRef idx="2">
            <a:schemeClr val="dk1"/>
          </a:lnRef>
          <a:fillRef idx="1">
            <a:schemeClr val="lt1"/>
          </a:fillRef>
          <a:effectRef idx="0">
            <a:schemeClr val="dk1"/>
          </a:effectRef>
          <a:fontRef idx="minor">
            <a:schemeClr val="dk1"/>
          </a:fontRef>
        </p:style>
        <p:txBody>
          <a:bodyPr/>
          <a:lstStyle/>
          <a:p>
            <a:pPr marL="36576" indent="0" algn="ctr">
              <a:buNone/>
            </a:pPr>
            <a:r>
              <a:rPr lang="tr-TR" b="1" dirty="0" smtClean="0">
                <a:solidFill>
                  <a:srgbClr val="C00000"/>
                </a:solidFill>
              </a:rPr>
              <a:t>OFFİCE 365</a:t>
            </a:r>
          </a:p>
          <a:p>
            <a:pPr marL="36576" indent="0" algn="just">
              <a:buNone/>
            </a:pPr>
            <a:r>
              <a:rPr lang="tr-TR" sz="2000" dirty="0">
                <a:solidFill>
                  <a:schemeClr val="bg1">
                    <a:lumMod val="85000"/>
                    <a:lumOff val="15000"/>
                  </a:schemeClr>
                </a:solidFill>
              </a:rPr>
              <a:t>Office 365, Microsoft tarafından sağlanan </a:t>
            </a:r>
            <a:r>
              <a:rPr lang="tr-TR" sz="2000" dirty="0" smtClean="0">
                <a:solidFill>
                  <a:schemeClr val="bg1">
                    <a:lumMod val="85000"/>
                    <a:lumOff val="15000"/>
                  </a:schemeClr>
                </a:solidFill>
              </a:rPr>
              <a:t>her yerden </a:t>
            </a:r>
            <a:r>
              <a:rPr lang="tr-TR" sz="2000" dirty="0">
                <a:solidFill>
                  <a:schemeClr val="bg1">
                    <a:lumMod val="85000"/>
                    <a:lumOff val="15000"/>
                  </a:schemeClr>
                </a:solidFill>
              </a:rPr>
              <a:t>erişebileceğiniz, Office </a:t>
            </a:r>
            <a:r>
              <a:rPr lang="tr-TR" sz="2000" dirty="0" err="1">
                <a:solidFill>
                  <a:schemeClr val="bg1">
                    <a:lumMod val="85000"/>
                    <a:lumOff val="15000"/>
                  </a:schemeClr>
                </a:solidFill>
              </a:rPr>
              <a:t>dökümanlarınızı</a:t>
            </a:r>
            <a:r>
              <a:rPr lang="tr-TR" sz="2000" dirty="0">
                <a:solidFill>
                  <a:schemeClr val="bg1">
                    <a:lumMod val="85000"/>
                    <a:lumOff val="15000"/>
                  </a:schemeClr>
                </a:solidFill>
              </a:rPr>
              <a:t> (Word, Excel, PowerPoint vb.) web üzerinden düzenleyebileceğiniz, dosyalarınızı paylaşabileceğiniz bir bulut platformudur. Microsoft </a:t>
            </a:r>
            <a:r>
              <a:rPr lang="tr-TR" sz="2000" dirty="0" err="1">
                <a:solidFill>
                  <a:schemeClr val="bg1">
                    <a:lumMod val="85000"/>
                    <a:lumOff val="15000"/>
                  </a:schemeClr>
                </a:solidFill>
              </a:rPr>
              <a:t>Cloud</a:t>
            </a:r>
            <a:r>
              <a:rPr lang="tr-TR" sz="2000" dirty="0">
                <a:solidFill>
                  <a:schemeClr val="bg1">
                    <a:lumMod val="85000"/>
                    <a:lumOff val="15000"/>
                  </a:schemeClr>
                </a:solidFill>
              </a:rPr>
              <a:t> Partner olarak Üniversitemiz için Office 365 aboneliğimiz yapılmış olup, üniversitemiz mail adresini kullanarak üyeliğinize etkinleştirebilirsiniz. </a:t>
            </a:r>
            <a:endParaRPr lang="tr-TR" sz="2000" dirty="0" smtClean="0">
              <a:solidFill>
                <a:schemeClr val="bg1">
                  <a:lumMod val="85000"/>
                  <a:lumOff val="15000"/>
                </a:schemeClr>
              </a:solidFill>
            </a:endParaRPr>
          </a:p>
          <a:p>
            <a:pPr marL="36576" indent="0" algn="just">
              <a:buNone/>
            </a:pPr>
            <a:endParaRPr lang="tr-TR" sz="2000" dirty="0">
              <a:solidFill>
                <a:schemeClr val="bg1">
                  <a:lumMod val="85000"/>
                  <a:lumOff val="15000"/>
                </a:schemeClr>
              </a:solidFill>
            </a:endParaRPr>
          </a:p>
          <a:p>
            <a:pPr marL="36576" indent="0" algn="just">
              <a:buNone/>
            </a:pPr>
            <a:r>
              <a:rPr lang="tr-TR" sz="2000" dirty="0" smtClean="0">
                <a:solidFill>
                  <a:schemeClr val="bg1">
                    <a:lumMod val="85000"/>
                    <a:lumOff val="15000"/>
                  </a:schemeClr>
                </a:solidFill>
              </a:rPr>
              <a:t>Detaylı bilgi için SDÜ Bilgi İşlem Daire Başkanlığı web sayfasını inceleyebilirsiniz. </a:t>
            </a:r>
            <a:endParaRPr lang="tr-TR" sz="2000" dirty="0">
              <a:solidFill>
                <a:schemeClr val="bg1">
                  <a:lumMod val="85000"/>
                  <a:lumOff val="15000"/>
                </a:schemeClr>
              </a:solidFill>
            </a:endParaRPr>
          </a:p>
        </p:txBody>
      </p:sp>
    </p:spTree>
    <p:extLst>
      <p:ext uri="{BB962C8B-B14F-4D97-AF65-F5344CB8AC3E}">
        <p14:creationId xmlns:p14="http://schemas.microsoft.com/office/powerpoint/2010/main" val="1899884305"/>
      </p:ext>
    </p:extLst>
  </p:cSld>
  <p:clrMapOvr>
    <a:masterClrMapping/>
  </p:clrMapOvr>
  <p:transition spd="slow">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pPr algn="ctr"/>
            <a:r>
              <a:rPr lang="tr-TR" sz="4000" b="1" dirty="0" smtClean="0">
                <a:solidFill>
                  <a:schemeClr val="bg1"/>
                </a:solidFill>
              </a:rPr>
              <a:t>Danışmanlık Sistemi</a:t>
            </a:r>
            <a:endParaRPr lang="tr-TR" sz="4000" b="1" dirty="0">
              <a:solidFill>
                <a:schemeClr val="bg1"/>
              </a:solidFill>
            </a:endParaRPr>
          </a:p>
        </p:txBody>
      </p:sp>
      <p:sp>
        <p:nvSpPr>
          <p:cNvPr id="3" name="2 İçerik Yer Tutucusu"/>
          <p:cNvSpPr>
            <a:spLocks noGrp="1"/>
          </p:cNvSpPr>
          <p:nvPr>
            <p:ph idx="1"/>
          </p:nvPr>
        </p:nvSpPr>
        <p:spPr>
          <a:xfrm>
            <a:off x="457200" y="1600200"/>
            <a:ext cx="7467600" cy="4525963"/>
          </a:xfrm>
        </p:spPr>
        <p:style>
          <a:lnRef idx="2">
            <a:schemeClr val="accent1"/>
          </a:lnRef>
          <a:fillRef idx="1">
            <a:schemeClr val="lt1"/>
          </a:fillRef>
          <a:effectRef idx="0">
            <a:schemeClr val="accent1"/>
          </a:effectRef>
          <a:fontRef idx="minor">
            <a:schemeClr val="dk1"/>
          </a:fontRef>
        </p:style>
        <p:txBody>
          <a:bodyPr>
            <a:normAutofit/>
          </a:bodyPr>
          <a:lstStyle/>
          <a:p>
            <a:pPr algn="just"/>
            <a:r>
              <a:rPr lang="tr-TR" sz="2000" dirty="0" smtClean="0">
                <a:solidFill>
                  <a:schemeClr val="bg1"/>
                </a:solidFill>
              </a:rPr>
              <a:t>Tüm sınıflarımızın,soru ve sorunlarını görüşmek, fikir ve yardım almak için bir Akademik Danışmanı mevcuttur.Bilgi almak istenen durumlarda ya da yaşanan sorunlarda ilk olarak her sınıfın kendi danışmanıyla görüşmesi gerekmektedir. Çözülemeyen durumlarda araştırma görevlileri, en son basamak olarak da bölüm başkan yardımcıları ve bölüm başkanından yardım alınabilmektedir.</a:t>
            </a:r>
          </a:p>
          <a:p>
            <a:pPr marL="36576" indent="0" algn="ctr">
              <a:buNone/>
            </a:pPr>
            <a:r>
              <a:rPr lang="tr-TR" sz="2000" b="1" dirty="0" smtClean="0">
                <a:solidFill>
                  <a:schemeClr val="tx2">
                    <a:lumMod val="10000"/>
                  </a:schemeClr>
                </a:solidFill>
              </a:rPr>
              <a:t>1.SINIF DANIŞMANI</a:t>
            </a:r>
          </a:p>
          <a:p>
            <a:pPr marL="36576" indent="0" algn="ctr">
              <a:buNone/>
            </a:pPr>
            <a:r>
              <a:rPr lang="tr-TR" sz="2000" b="1" dirty="0" smtClean="0">
                <a:solidFill>
                  <a:schemeClr val="tx2">
                    <a:lumMod val="10000"/>
                  </a:schemeClr>
                </a:solidFill>
              </a:rPr>
              <a:t>Dr. </a:t>
            </a:r>
            <a:r>
              <a:rPr lang="tr-TR" sz="2000" b="1" dirty="0" err="1" smtClean="0">
                <a:solidFill>
                  <a:schemeClr val="tx2">
                    <a:lumMod val="10000"/>
                  </a:schemeClr>
                </a:solidFill>
              </a:rPr>
              <a:t>Öğr</a:t>
            </a:r>
            <a:r>
              <a:rPr lang="tr-TR" sz="2000" b="1" dirty="0" smtClean="0">
                <a:solidFill>
                  <a:schemeClr val="tx2">
                    <a:lumMod val="10000"/>
                  </a:schemeClr>
                </a:solidFill>
              </a:rPr>
              <a:t>. Üyesi Asena Gizem Yiğit</a:t>
            </a:r>
            <a:endParaRPr lang="tr-TR" sz="2000" b="1" dirty="0" smtClean="0">
              <a:solidFill>
                <a:schemeClr val="tx2">
                  <a:lumMod val="10000"/>
                </a:schemeClr>
              </a:solidFill>
            </a:endParaRPr>
          </a:p>
          <a:p>
            <a:pPr marL="36576" indent="0" algn="ctr">
              <a:buNone/>
            </a:pPr>
            <a:endParaRPr lang="tr-TR" sz="2000" b="1" dirty="0" smtClean="0">
              <a:solidFill>
                <a:schemeClr val="tx2">
                  <a:lumMod val="1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922114"/>
          </a:xfrm>
        </p:spPr>
        <p:txBody>
          <a:bodyPr/>
          <a:lstStyle/>
          <a:p>
            <a:pPr algn="ctr"/>
            <a:r>
              <a:rPr lang="tr-TR" b="1" dirty="0" smtClean="0">
                <a:solidFill>
                  <a:schemeClr val="bg1"/>
                </a:solidFill>
              </a:rPr>
              <a:t>İLETİŞİM ŞEKLİ</a:t>
            </a:r>
            <a:endParaRPr lang="tr-TR" b="1" dirty="0">
              <a:solidFill>
                <a:schemeClr val="bg1"/>
              </a:solidFill>
            </a:endParaRPr>
          </a:p>
        </p:txBody>
      </p:sp>
      <p:sp>
        <p:nvSpPr>
          <p:cNvPr id="3" name="İçerik Yer Tutucusu 2"/>
          <p:cNvSpPr>
            <a:spLocks noGrp="1"/>
          </p:cNvSpPr>
          <p:nvPr>
            <p:ph idx="1"/>
          </p:nvPr>
        </p:nvSpPr>
        <p:spPr>
          <a:xfrm>
            <a:off x="251520" y="1340768"/>
            <a:ext cx="8280920" cy="4785395"/>
          </a:xfrm>
        </p:spPr>
        <p:style>
          <a:lnRef idx="1">
            <a:schemeClr val="accent6"/>
          </a:lnRef>
          <a:fillRef idx="2">
            <a:schemeClr val="accent6"/>
          </a:fillRef>
          <a:effectRef idx="1">
            <a:schemeClr val="accent6"/>
          </a:effectRef>
          <a:fontRef idx="minor">
            <a:schemeClr val="dk1"/>
          </a:fontRef>
        </p:style>
        <p:txBody>
          <a:bodyPr>
            <a:normAutofit fontScale="62500" lnSpcReduction="20000"/>
          </a:bodyPr>
          <a:lstStyle/>
          <a:p>
            <a:r>
              <a:rPr lang="tr-TR" dirty="0" smtClean="0">
                <a:solidFill>
                  <a:schemeClr val="bg1"/>
                </a:solidFill>
              </a:rPr>
              <a:t>Bölümümüzde öğrenciler ile öğretim elemanları arasındaki temel iletişim, </a:t>
            </a:r>
            <a:r>
              <a:rPr lang="tr-TR" dirty="0" smtClean="0">
                <a:solidFill>
                  <a:srgbClr val="002060"/>
                </a:solidFill>
              </a:rPr>
              <a:t>e-posta </a:t>
            </a:r>
            <a:r>
              <a:rPr lang="tr-TR" dirty="0" smtClean="0">
                <a:solidFill>
                  <a:schemeClr val="bg1"/>
                </a:solidFill>
              </a:rPr>
              <a:t>adresleri aracılığıyla gerçekleşmektedir. Hocamızın telefon numarasını sorarak öğrenmeye çalışmanız ya da bir şekilde öğrendiğiniz telefon numarası üzerinden sorununuzun çözülmeye çalışması için iletişime geçmeniz doğru iletişim şekli değildir. Bu nedenlerle, herhangi bir hocanızın cep telefonu numarasını öğrenmek için fakülte personeli ya da başka bir hocanıza ısrarcı olmamanız gerekmektedir. Bu </a:t>
            </a:r>
            <a:r>
              <a:rPr lang="tr-TR" dirty="0">
                <a:solidFill>
                  <a:schemeClr val="bg1"/>
                </a:solidFill>
              </a:rPr>
              <a:t>hususa mutlaka dikkat edilmelidir. </a:t>
            </a:r>
            <a:endParaRPr lang="tr-TR" dirty="0" smtClean="0">
              <a:solidFill>
                <a:schemeClr val="bg1"/>
              </a:solidFill>
            </a:endParaRPr>
          </a:p>
          <a:p>
            <a:endParaRPr lang="tr-TR" dirty="0" smtClean="0">
              <a:solidFill>
                <a:schemeClr val="bg1"/>
              </a:solidFill>
            </a:endParaRPr>
          </a:p>
          <a:p>
            <a:r>
              <a:rPr lang="tr-TR" dirty="0" smtClean="0">
                <a:solidFill>
                  <a:schemeClr val="bg1"/>
                </a:solidFill>
              </a:rPr>
              <a:t>Ayrıca yeni hayata geçirilen </a:t>
            </a:r>
            <a:r>
              <a:rPr lang="tr-TR" dirty="0" err="1" smtClean="0">
                <a:solidFill>
                  <a:schemeClr val="bg1"/>
                </a:solidFill>
              </a:rPr>
              <a:t>sdü</a:t>
            </a:r>
            <a:r>
              <a:rPr lang="tr-TR" dirty="0" smtClean="0">
                <a:solidFill>
                  <a:schemeClr val="bg1"/>
                </a:solidFill>
              </a:rPr>
              <a:t> mobil uygulamasını telefonlarınıza indirerek sohbet bölümünden gerek hocalarınıza gerekse arkadaşlarınıza mesaj gönderebilirsiniz.</a:t>
            </a:r>
            <a:endParaRPr lang="tr-TR" dirty="0">
              <a:solidFill>
                <a:schemeClr val="bg1"/>
              </a:solidFill>
            </a:endParaRPr>
          </a:p>
          <a:p>
            <a:endParaRPr lang="tr-TR" dirty="0" smtClean="0">
              <a:solidFill>
                <a:schemeClr val="bg1"/>
              </a:solidFill>
            </a:endParaRPr>
          </a:p>
          <a:p>
            <a:r>
              <a:rPr lang="tr-TR" dirty="0" smtClean="0">
                <a:solidFill>
                  <a:schemeClr val="bg1"/>
                </a:solidFill>
              </a:rPr>
              <a:t>Danışmanız gereken bir konu olduğunda bölümümüzdeki herkese, mesai saatleri içinde dahili telefon </a:t>
            </a:r>
            <a:r>
              <a:rPr lang="tr-TR" dirty="0" smtClean="0">
                <a:solidFill>
                  <a:schemeClr val="bg1"/>
                </a:solidFill>
              </a:rPr>
              <a:t>numaraları (</a:t>
            </a:r>
            <a:r>
              <a:rPr lang="tr-TR" dirty="0" smtClean="0">
                <a:solidFill>
                  <a:schemeClr val="bg1"/>
                </a:solidFill>
              </a:rPr>
              <a:t>oda numaraları) </a:t>
            </a:r>
            <a:r>
              <a:rPr lang="tr-TR" dirty="0" smtClean="0">
                <a:solidFill>
                  <a:schemeClr val="bg1"/>
                </a:solidFill>
              </a:rPr>
              <a:t>ya </a:t>
            </a:r>
            <a:r>
              <a:rPr lang="tr-TR" dirty="0" smtClean="0">
                <a:solidFill>
                  <a:schemeClr val="bg1"/>
                </a:solidFill>
              </a:rPr>
              <a:t>da e-posta adresleri aracılığıyla ulaşabilirsiniz. Bu bilgiler bölüm web sayfasında mevcuttur. </a:t>
            </a:r>
            <a:endParaRPr lang="tr-TR" dirty="0">
              <a:solidFill>
                <a:schemeClr val="bg1"/>
              </a:solidFill>
            </a:endParaRPr>
          </a:p>
        </p:txBody>
      </p:sp>
    </p:spTree>
    <p:extLst>
      <p:ext uri="{BB962C8B-B14F-4D97-AF65-F5344CB8AC3E}">
        <p14:creationId xmlns:p14="http://schemas.microsoft.com/office/powerpoint/2010/main" val="60655897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solidFill>
                  <a:schemeClr val="bg1"/>
                </a:solidFill>
              </a:rPr>
              <a:t>Ders Programı</a:t>
            </a:r>
            <a:endParaRPr lang="tr-TR" dirty="0">
              <a:solidFill>
                <a:schemeClr val="bg1"/>
              </a:solidFill>
            </a:endParaRPr>
          </a:p>
        </p:txBody>
      </p:sp>
      <p:sp>
        <p:nvSpPr>
          <p:cNvPr id="3" name="İçerik Yer Tutucusu 2"/>
          <p:cNvSpPr>
            <a:spLocks noGrp="1"/>
          </p:cNvSpPr>
          <p:nvPr>
            <p:ph idx="1"/>
          </p:nvPr>
        </p:nvSpPr>
        <p:spPr/>
        <p:txBody>
          <a:bodyPr/>
          <a:lstStyle/>
          <a:p>
            <a:r>
              <a:rPr lang="tr-TR" dirty="0">
                <a:solidFill>
                  <a:schemeClr val="bg1"/>
                </a:solidFill>
                <a:hlinkClick r:id="rId2"/>
              </a:rPr>
              <a:t>https://</a:t>
            </a:r>
            <a:r>
              <a:rPr lang="tr-TR" dirty="0" smtClean="0">
                <a:solidFill>
                  <a:schemeClr val="bg1"/>
                </a:solidFill>
                <a:hlinkClick r:id="rId2"/>
              </a:rPr>
              <a:t>iibf.sdu.edu.tr/tr/dokumanlar</a:t>
            </a:r>
            <a:r>
              <a:rPr lang="tr-TR" dirty="0" smtClean="0">
                <a:solidFill>
                  <a:schemeClr val="bg1"/>
                </a:solidFill>
              </a:rPr>
              <a:t> </a:t>
            </a:r>
            <a:r>
              <a:rPr lang="tr-TR" dirty="0">
                <a:solidFill>
                  <a:schemeClr val="bg1"/>
                </a:solidFill>
              </a:rPr>
              <a:t>adresinden, </a:t>
            </a:r>
            <a:endParaRPr lang="tr-TR" dirty="0" smtClean="0">
              <a:solidFill>
                <a:schemeClr val="bg1"/>
              </a:solidFill>
            </a:endParaRPr>
          </a:p>
          <a:p>
            <a:r>
              <a:rPr lang="tr-TR" dirty="0" smtClean="0">
                <a:solidFill>
                  <a:schemeClr val="bg1"/>
                </a:solidFill>
                <a:hlinkClick r:id="rId3"/>
              </a:rPr>
              <a:t>https</a:t>
            </a:r>
            <a:r>
              <a:rPr lang="tr-TR" dirty="0">
                <a:solidFill>
                  <a:schemeClr val="bg1"/>
                </a:solidFill>
                <a:hlinkClick r:id="rId3"/>
              </a:rPr>
              <a:t>://</a:t>
            </a:r>
            <a:r>
              <a:rPr lang="tr-TR" dirty="0" smtClean="0">
                <a:solidFill>
                  <a:schemeClr val="bg1"/>
                </a:solidFill>
                <a:hlinkClick r:id="rId3"/>
              </a:rPr>
              <a:t>iibf.sdu.edu.tr/bankacilikvefinans</a:t>
            </a:r>
            <a:r>
              <a:rPr lang="tr-TR" dirty="0">
                <a:solidFill>
                  <a:schemeClr val="bg1"/>
                </a:solidFill>
              </a:rPr>
              <a:t> </a:t>
            </a:r>
            <a:r>
              <a:rPr lang="tr-TR" dirty="0" smtClean="0">
                <a:solidFill>
                  <a:schemeClr val="bg1"/>
                </a:solidFill>
              </a:rPr>
              <a:t>adresine girerek Ders Programı hızlı erişim butonundan </a:t>
            </a:r>
            <a:r>
              <a:rPr lang="tr-TR" dirty="0" smtClean="0">
                <a:solidFill>
                  <a:schemeClr val="bg1"/>
                </a:solidFill>
              </a:rPr>
              <a:t>her dönem başında güncellenen ders programımıza ulaşabilirsiniz. </a:t>
            </a:r>
            <a:endParaRPr lang="tr-TR" dirty="0">
              <a:solidFill>
                <a:schemeClr val="bg1"/>
              </a:solidFill>
            </a:endParaRPr>
          </a:p>
        </p:txBody>
      </p:sp>
    </p:spTree>
    <p:extLst>
      <p:ext uri="{BB962C8B-B14F-4D97-AF65-F5344CB8AC3E}">
        <p14:creationId xmlns:p14="http://schemas.microsoft.com/office/powerpoint/2010/main" val="19150484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solidFill>
                  <a:schemeClr val="bg1"/>
                </a:solidFill>
              </a:rPr>
              <a:t>Yemekhane Hizmetleri</a:t>
            </a:r>
            <a:endParaRPr lang="tr-TR" b="1" dirty="0">
              <a:solidFill>
                <a:schemeClr val="bg1"/>
              </a:solidFill>
            </a:endParaRPr>
          </a:p>
        </p:txBody>
      </p:sp>
      <p:sp>
        <p:nvSpPr>
          <p:cNvPr id="3" name="İçerik Yer Tutucusu 2"/>
          <p:cNvSpPr>
            <a:spLocks noGrp="1"/>
          </p:cNvSpPr>
          <p:nvPr>
            <p:ph idx="1"/>
          </p:nvPr>
        </p:nvSpPr>
        <p:spPr>
          <a:xfrm>
            <a:off x="683568" y="1628800"/>
            <a:ext cx="7467600" cy="4525963"/>
          </a:xfrm>
        </p:spPr>
        <p:style>
          <a:lnRef idx="2">
            <a:schemeClr val="accent5"/>
          </a:lnRef>
          <a:fillRef idx="1">
            <a:schemeClr val="lt1"/>
          </a:fillRef>
          <a:effectRef idx="0">
            <a:schemeClr val="accent5"/>
          </a:effectRef>
          <a:fontRef idx="minor">
            <a:schemeClr val="dk1"/>
          </a:fontRef>
        </p:style>
        <p:txBody>
          <a:bodyPr/>
          <a:lstStyle/>
          <a:p>
            <a:pPr marL="36576" indent="0">
              <a:buNone/>
            </a:pPr>
            <a:r>
              <a:rPr lang="tr-TR" dirty="0" smtClean="0">
                <a:solidFill>
                  <a:schemeClr val="bg1"/>
                </a:solidFill>
              </a:rPr>
              <a:t>Üniversitemiz yemekhanelerinde öğlen ve akşam yemeği hizmeti verilmektedir. </a:t>
            </a:r>
          </a:p>
          <a:p>
            <a:pPr marL="36576" indent="0">
              <a:buNone/>
            </a:pPr>
            <a:r>
              <a:rPr lang="tr-TR" dirty="0" smtClean="0">
                <a:solidFill>
                  <a:schemeClr val="bg1"/>
                </a:solidFill>
              </a:rPr>
              <a:t>İster günlük olarak, ister haftalık kart satın alarak yemek hizmetinden yararlanabilirsiniz. </a:t>
            </a:r>
          </a:p>
          <a:p>
            <a:pPr marL="36576" indent="0">
              <a:buNone/>
            </a:pPr>
            <a:r>
              <a:rPr lang="tr-TR" dirty="0" smtClean="0">
                <a:solidFill>
                  <a:schemeClr val="bg1"/>
                </a:solidFill>
              </a:rPr>
              <a:t>Yemek listesi için;</a:t>
            </a:r>
          </a:p>
          <a:p>
            <a:pPr marL="36576" indent="0">
              <a:buNone/>
            </a:pPr>
            <a:r>
              <a:rPr lang="tr-TR" dirty="0">
                <a:solidFill>
                  <a:srgbClr val="002060"/>
                </a:solidFill>
              </a:rPr>
              <a:t>https://w3.sdu.edu.tr/aylik-yemek-listesi</a:t>
            </a:r>
          </a:p>
        </p:txBody>
      </p:sp>
    </p:spTree>
    <p:extLst>
      <p:ext uri="{BB962C8B-B14F-4D97-AF65-F5344CB8AC3E}">
        <p14:creationId xmlns:p14="http://schemas.microsoft.com/office/powerpoint/2010/main" val="368340950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dirty="0" smtClean="0">
                <a:solidFill>
                  <a:schemeClr val="bg1"/>
                </a:solidFill>
              </a:rPr>
              <a:t>KÜTÜPHANE HİZMETLERİ</a:t>
            </a:r>
            <a:r>
              <a:rPr lang="tr-TR" dirty="0">
                <a:solidFill>
                  <a:schemeClr val="bg1"/>
                </a:solidFill>
              </a:rPr>
              <a:t/>
            </a:r>
            <a:br>
              <a:rPr lang="tr-TR" dirty="0">
                <a:solidFill>
                  <a:schemeClr val="bg1"/>
                </a:solidFill>
              </a:rPr>
            </a:br>
            <a:endParaRPr lang="tr-TR" dirty="0">
              <a:solidFill>
                <a:schemeClr val="bg1"/>
              </a:solidFill>
            </a:endParaRPr>
          </a:p>
        </p:txBody>
      </p:sp>
      <p:sp>
        <p:nvSpPr>
          <p:cNvPr id="3" name="İçerik Yer Tutucusu 2"/>
          <p:cNvSpPr>
            <a:spLocks noGrp="1"/>
          </p:cNvSpPr>
          <p:nvPr>
            <p:ph idx="1"/>
          </p:nvPr>
        </p:nvSpPr>
        <p:spPr>
          <a:xfrm>
            <a:off x="683568" y="1196752"/>
            <a:ext cx="7704856" cy="4929411"/>
          </a:xfrm>
        </p:spPr>
        <p:style>
          <a:lnRef idx="1">
            <a:schemeClr val="accent1"/>
          </a:lnRef>
          <a:fillRef idx="2">
            <a:schemeClr val="accent1"/>
          </a:fillRef>
          <a:effectRef idx="1">
            <a:schemeClr val="accent1"/>
          </a:effectRef>
          <a:fontRef idx="minor">
            <a:schemeClr val="dk1"/>
          </a:fontRef>
        </p:style>
        <p:txBody>
          <a:bodyPr>
            <a:normAutofit/>
          </a:bodyPr>
          <a:lstStyle/>
          <a:p>
            <a:r>
              <a:rPr lang="tr-TR" dirty="0" smtClean="0">
                <a:solidFill>
                  <a:schemeClr val="bg1"/>
                </a:solidFill>
              </a:rPr>
              <a:t>library.sdu.edu.tr adresinden kütüphane web sayfasına ulaşabilirsiniz. </a:t>
            </a:r>
          </a:p>
          <a:p>
            <a:r>
              <a:rPr lang="tr-TR" sz="2200" dirty="0">
                <a:solidFill>
                  <a:schemeClr val="bg1"/>
                </a:solidFill>
              </a:rPr>
              <a:t>Bilgi Merkezi yeni taşındığı 4 katlı, 8000 m2 ve 950 kişilik oturma kapasitesine sahip modern binasında hizmet vermektedir.</a:t>
            </a:r>
            <a:br>
              <a:rPr lang="tr-TR" sz="2200" dirty="0">
                <a:solidFill>
                  <a:schemeClr val="bg1"/>
                </a:solidFill>
              </a:rPr>
            </a:br>
            <a:r>
              <a:rPr lang="tr-TR" sz="2200" dirty="0">
                <a:solidFill>
                  <a:schemeClr val="bg1"/>
                </a:solidFill>
              </a:rPr>
              <a:t/>
            </a:r>
            <a:br>
              <a:rPr lang="tr-TR" sz="2200" dirty="0">
                <a:solidFill>
                  <a:schemeClr val="bg1"/>
                </a:solidFill>
              </a:rPr>
            </a:br>
            <a:r>
              <a:rPr lang="tr-TR" sz="2200" dirty="0">
                <a:solidFill>
                  <a:schemeClr val="bg1"/>
                </a:solidFill>
              </a:rPr>
              <a:t>Bilgi Merkezi 191.000 basılı kitap, 271.000 elektronik kitap, 8783 süreli yayın, 46.188 elektronik dergi, 16.975 CD-DVD ve bilimsel araştırmalar için temel oluşturan 72 online veri tabanından oluşan zengin bir koleksiyon bulunmaktadır.</a:t>
            </a:r>
          </a:p>
          <a:p>
            <a:endParaRPr lang="tr-TR" dirty="0"/>
          </a:p>
        </p:txBody>
      </p:sp>
    </p:spTree>
    <p:extLst>
      <p:ext uri="{BB962C8B-B14F-4D97-AF65-F5344CB8AC3E}">
        <p14:creationId xmlns:p14="http://schemas.microsoft.com/office/powerpoint/2010/main" val="15405774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285728"/>
            <a:ext cx="7467600" cy="1143000"/>
          </a:xfrm>
        </p:spPr>
        <p:txBody>
          <a:bodyPr>
            <a:normAutofit fontScale="90000"/>
          </a:bodyPr>
          <a:lstStyle/>
          <a:p>
            <a:pPr algn="ctr"/>
            <a:r>
              <a:rPr lang="tr-TR" b="1" dirty="0" smtClean="0">
                <a:solidFill>
                  <a:schemeClr val="bg1"/>
                </a:solidFill>
              </a:rPr>
              <a:t>Ölçme ve Değerlendirme Esasları</a:t>
            </a:r>
            <a:r>
              <a:rPr lang="tr-TR" dirty="0" smtClean="0"/>
              <a:t/>
            </a:r>
            <a:br>
              <a:rPr lang="tr-TR" dirty="0" smtClean="0"/>
            </a:br>
            <a:endParaRPr lang="tr-TR" dirty="0"/>
          </a:p>
        </p:txBody>
      </p:sp>
      <p:sp>
        <p:nvSpPr>
          <p:cNvPr id="3" name="2 İçerik Yer Tutucusu"/>
          <p:cNvSpPr>
            <a:spLocks noGrp="1"/>
          </p:cNvSpPr>
          <p:nvPr>
            <p:ph idx="1"/>
          </p:nvPr>
        </p:nvSpPr>
        <p:spPr>
          <a:xfrm>
            <a:off x="428596" y="1196752"/>
            <a:ext cx="8258204" cy="5258056"/>
          </a:xfrm>
          <a:solidFill>
            <a:schemeClr val="bg2">
              <a:lumMod val="20000"/>
              <a:lumOff val="80000"/>
            </a:schemeClr>
          </a:solidFill>
        </p:spPr>
        <p:txBody>
          <a:bodyPr>
            <a:normAutofit fontScale="77500" lnSpcReduction="20000"/>
          </a:bodyPr>
          <a:lstStyle/>
          <a:p>
            <a:pPr algn="just"/>
            <a:r>
              <a:rPr lang="tr-TR" dirty="0" smtClean="0">
                <a:solidFill>
                  <a:schemeClr val="bg1"/>
                </a:solidFill>
                <a:latin typeface="Candara" pitchFamily="34" charset="0"/>
              </a:rPr>
              <a:t>Sınıfın bir dersteki ham başarı notu ortalamasının </a:t>
            </a:r>
            <a:r>
              <a:rPr lang="tr-TR" b="1" dirty="0" smtClean="0">
                <a:solidFill>
                  <a:schemeClr val="bg1"/>
                </a:solidFill>
                <a:latin typeface="Candara" pitchFamily="34" charset="0"/>
              </a:rPr>
              <a:t>60 ve üzerinde</a:t>
            </a:r>
            <a:r>
              <a:rPr lang="tr-TR" dirty="0" smtClean="0">
                <a:solidFill>
                  <a:schemeClr val="bg1"/>
                </a:solidFill>
                <a:latin typeface="Candara" pitchFamily="34" charset="0"/>
              </a:rPr>
              <a:t> olması halinde herhangi bir istatistiksel yöntem uygulanmaz; öğrencinin o dersteki başarı notu ham başarı notuna göre aşağıdaki katalog değerleri göz önüne alınarak belirlenir.</a:t>
            </a:r>
          </a:p>
          <a:p>
            <a:pPr algn="just"/>
            <a:r>
              <a:rPr lang="tr-TR" dirty="0" smtClean="0">
                <a:solidFill>
                  <a:schemeClr val="bg1"/>
                </a:solidFill>
                <a:latin typeface="Candara" pitchFamily="34" charset="0"/>
              </a:rPr>
              <a:t>Başarı Notu               Katsayı                100 Puan Üzerinden Değeri</a:t>
            </a:r>
          </a:p>
          <a:p>
            <a:pPr algn="just"/>
            <a:r>
              <a:rPr lang="tr-TR" b="1" dirty="0" smtClean="0">
                <a:solidFill>
                  <a:schemeClr val="bg1"/>
                </a:solidFill>
                <a:latin typeface="Candara" pitchFamily="34" charset="0"/>
              </a:rPr>
              <a:t>AA                             4,00                       88-100</a:t>
            </a:r>
            <a:endParaRPr lang="tr-TR" dirty="0" smtClean="0">
              <a:solidFill>
                <a:schemeClr val="bg1"/>
              </a:solidFill>
              <a:latin typeface="Candara" pitchFamily="34" charset="0"/>
            </a:endParaRPr>
          </a:p>
          <a:p>
            <a:pPr algn="just"/>
            <a:r>
              <a:rPr lang="tr-TR" b="1" dirty="0" smtClean="0">
                <a:solidFill>
                  <a:schemeClr val="bg1"/>
                </a:solidFill>
                <a:latin typeface="Candara" pitchFamily="34" charset="0"/>
              </a:rPr>
              <a:t>BA                              3,50                      81-87</a:t>
            </a:r>
            <a:endParaRPr lang="tr-TR" dirty="0" smtClean="0">
              <a:solidFill>
                <a:schemeClr val="bg1"/>
              </a:solidFill>
              <a:latin typeface="Candara" pitchFamily="34" charset="0"/>
            </a:endParaRPr>
          </a:p>
          <a:p>
            <a:pPr algn="just"/>
            <a:r>
              <a:rPr lang="tr-TR" b="1" dirty="0" smtClean="0">
                <a:solidFill>
                  <a:schemeClr val="bg1"/>
                </a:solidFill>
                <a:latin typeface="Candara" pitchFamily="34" charset="0"/>
              </a:rPr>
              <a:t>BB                              3,00                      74-80</a:t>
            </a:r>
            <a:endParaRPr lang="tr-TR" dirty="0" smtClean="0">
              <a:solidFill>
                <a:schemeClr val="bg1"/>
              </a:solidFill>
              <a:latin typeface="Candara" pitchFamily="34" charset="0"/>
            </a:endParaRPr>
          </a:p>
          <a:p>
            <a:pPr algn="just"/>
            <a:r>
              <a:rPr lang="tr-TR" b="1" dirty="0" smtClean="0">
                <a:solidFill>
                  <a:schemeClr val="bg1"/>
                </a:solidFill>
                <a:latin typeface="Candara" pitchFamily="34" charset="0"/>
              </a:rPr>
              <a:t>CB                              2,50                      67-73</a:t>
            </a:r>
            <a:endParaRPr lang="tr-TR" dirty="0" smtClean="0">
              <a:solidFill>
                <a:schemeClr val="bg1"/>
              </a:solidFill>
              <a:latin typeface="Candara" pitchFamily="34" charset="0"/>
            </a:endParaRPr>
          </a:p>
          <a:p>
            <a:pPr algn="just"/>
            <a:r>
              <a:rPr lang="tr-TR" b="1" dirty="0" smtClean="0">
                <a:solidFill>
                  <a:schemeClr val="bg1"/>
                </a:solidFill>
                <a:latin typeface="Candara" pitchFamily="34" charset="0"/>
              </a:rPr>
              <a:t>CC                              2,00                      60-66</a:t>
            </a:r>
            <a:endParaRPr lang="tr-TR" dirty="0" smtClean="0">
              <a:solidFill>
                <a:schemeClr val="bg1"/>
              </a:solidFill>
              <a:latin typeface="Candara" pitchFamily="34" charset="0"/>
            </a:endParaRPr>
          </a:p>
          <a:p>
            <a:pPr algn="just"/>
            <a:r>
              <a:rPr lang="tr-TR" b="1" dirty="0" smtClean="0">
                <a:solidFill>
                  <a:schemeClr val="bg1"/>
                </a:solidFill>
                <a:latin typeface="Candara" pitchFamily="34" charset="0"/>
              </a:rPr>
              <a:t>DC                              1,50                      53-59</a:t>
            </a:r>
            <a:endParaRPr lang="tr-TR" dirty="0" smtClean="0">
              <a:solidFill>
                <a:schemeClr val="bg1"/>
              </a:solidFill>
              <a:latin typeface="Candara" pitchFamily="34" charset="0"/>
            </a:endParaRPr>
          </a:p>
          <a:p>
            <a:pPr algn="just"/>
            <a:r>
              <a:rPr lang="tr-TR" b="1" dirty="0" smtClean="0">
                <a:solidFill>
                  <a:schemeClr val="bg1"/>
                </a:solidFill>
                <a:latin typeface="Candara" pitchFamily="34" charset="0"/>
              </a:rPr>
              <a:t>DD                              1,00                      46-52</a:t>
            </a:r>
            <a:endParaRPr lang="tr-TR" dirty="0" smtClean="0">
              <a:solidFill>
                <a:schemeClr val="bg1"/>
              </a:solidFill>
              <a:latin typeface="Candara" pitchFamily="34" charset="0"/>
            </a:endParaRPr>
          </a:p>
          <a:p>
            <a:pPr algn="just"/>
            <a:r>
              <a:rPr lang="tr-TR" b="1" dirty="0" smtClean="0">
                <a:solidFill>
                  <a:schemeClr val="bg1"/>
                </a:solidFill>
                <a:latin typeface="Candara" pitchFamily="34" charset="0"/>
              </a:rPr>
              <a:t>FD                               0,50                      39-45</a:t>
            </a:r>
            <a:endParaRPr lang="tr-TR" dirty="0" smtClean="0">
              <a:solidFill>
                <a:schemeClr val="bg1"/>
              </a:solidFill>
              <a:latin typeface="Candara" pitchFamily="34" charset="0"/>
            </a:endParaRPr>
          </a:p>
          <a:p>
            <a:pPr algn="just"/>
            <a:r>
              <a:rPr lang="tr-TR" b="1" dirty="0" smtClean="0">
                <a:solidFill>
                  <a:schemeClr val="bg1"/>
                </a:solidFill>
                <a:latin typeface="Candara" pitchFamily="34" charset="0"/>
              </a:rPr>
              <a:t>FF                               0,00                       0-38</a:t>
            </a:r>
            <a:endParaRPr lang="tr-TR" dirty="0" smtClean="0">
              <a:solidFill>
                <a:schemeClr val="bg1"/>
              </a:solidFill>
              <a:latin typeface="Candara" pitchFamily="34" charset="0"/>
            </a:endParaRPr>
          </a:p>
          <a:p>
            <a:endParaRPr lang="tr-TR" dirty="0">
              <a:solidFill>
                <a:schemeClr val="bg1"/>
              </a:solidFill>
            </a:endParaRPr>
          </a:p>
        </p:txBody>
      </p:sp>
    </p:spTree>
  </p:cSld>
  <p:clrMapOvr>
    <a:masterClrMapping/>
  </p:clrMapOvr>
  <p:transition spd="slow">
    <p:comb/>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dirty="0" smtClean="0">
                <a:solidFill>
                  <a:schemeClr val="bg1"/>
                </a:solidFill>
              </a:rPr>
              <a:t>Ölçme ve Değerlendirme Esasları</a:t>
            </a:r>
            <a:endParaRPr lang="tr-TR" dirty="0">
              <a:solidFill>
                <a:schemeClr val="bg1"/>
              </a:solidFill>
            </a:endParaRPr>
          </a:p>
        </p:txBody>
      </p:sp>
      <p:sp>
        <p:nvSpPr>
          <p:cNvPr id="3" name="2 İçerik Yer Tutucusu"/>
          <p:cNvSpPr>
            <a:spLocks noGrp="1"/>
          </p:cNvSpPr>
          <p:nvPr>
            <p:ph idx="1"/>
          </p:nvPr>
        </p:nvSpPr>
        <p:spPr>
          <a:xfrm>
            <a:off x="428596" y="1571612"/>
            <a:ext cx="8258204" cy="4883196"/>
          </a:xfrm>
          <a:solidFill>
            <a:schemeClr val="accent1">
              <a:lumMod val="20000"/>
              <a:lumOff val="80000"/>
            </a:schemeClr>
          </a:solidFill>
        </p:spPr>
        <p:txBody>
          <a:bodyPr>
            <a:normAutofit fontScale="92500" lnSpcReduction="10000"/>
          </a:bodyPr>
          <a:lstStyle/>
          <a:p>
            <a:pPr algn="just">
              <a:buNone/>
            </a:pPr>
            <a:r>
              <a:rPr lang="tr-TR" sz="2400" dirty="0" smtClean="0">
                <a:solidFill>
                  <a:schemeClr val="bg1"/>
                </a:solidFill>
                <a:latin typeface="Candara" pitchFamily="34" charset="0"/>
              </a:rPr>
              <a:t>      Sınıf ham başarı ortalamasının 60 puanın altında olduğu durumlarda çan eğrisi adı verilen sisteme göre,öğrencilerin aldıkları notlar sınıf ortalamasıyla karşılaştırılarak harf notuna dönüştürülür.Her harf notu karşısındaki nota eşdeğerdir.</a:t>
            </a:r>
          </a:p>
          <a:p>
            <a:pPr algn="just"/>
            <a:r>
              <a:rPr lang="tr-TR" sz="2400" dirty="0" smtClean="0">
                <a:solidFill>
                  <a:schemeClr val="bg1"/>
                </a:solidFill>
                <a:latin typeface="Candara" pitchFamily="34" charset="0"/>
              </a:rPr>
              <a:t>AA                             4,00                       </a:t>
            </a:r>
          </a:p>
          <a:p>
            <a:pPr algn="just"/>
            <a:r>
              <a:rPr lang="tr-TR" sz="2400" dirty="0" smtClean="0">
                <a:solidFill>
                  <a:schemeClr val="bg1"/>
                </a:solidFill>
                <a:latin typeface="Candara" pitchFamily="34" charset="0"/>
              </a:rPr>
              <a:t>BA                              3,50                      </a:t>
            </a:r>
          </a:p>
          <a:p>
            <a:pPr algn="just"/>
            <a:r>
              <a:rPr lang="tr-TR" sz="2400" dirty="0" smtClean="0">
                <a:solidFill>
                  <a:schemeClr val="bg1"/>
                </a:solidFill>
                <a:latin typeface="Candara" pitchFamily="34" charset="0"/>
              </a:rPr>
              <a:t>BB                              3,00                      </a:t>
            </a:r>
          </a:p>
          <a:p>
            <a:pPr algn="just"/>
            <a:r>
              <a:rPr lang="tr-TR" sz="2400" dirty="0" smtClean="0">
                <a:solidFill>
                  <a:schemeClr val="bg1"/>
                </a:solidFill>
                <a:latin typeface="Candara" pitchFamily="34" charset="0"/>
              </a:rPr>
              <a:t>CB                              2,50                      </a:t>
            </a:r>
          </a:p>
          <a:p>
            <a:pPr algn="just"/>
            <a:r>
              <a:rPr lang="tr-TR" sz="2400" dirty="0" smtClean="0">
                <a:solidFill>
                  <a:schemeClr val="bg1"/>
                </a:solidFill>
                <a:latin typeface="Candara" pitchFamily="34" charset="0"/>
              </a:rPr>
              <a:t>CC                              2,00                      </a:t>
            </a:r>
          </a:p>
          <a:p>
            <a:pPr algn="just"/>
            <a:r>
              <a:rPr lang="tr-TR" sz="2400" dirty="0" smtClean="0">
                <a:solidFill>
                  <a:schemeClr val="bg1"/>
                </a:solidFill>
                <a:latin typeface="Candara" pitchFamily="34" charset="0"/>
              </a:rPr>
              <a:t>DC                              1,50                      </a:t>
            </a:r>
          </a:p>
          <a:p>
            <a:pPr algn="just"/>
            <a:r>
              <a:rPr lang="tr-TR" sz="2400" dirty="0" smtClean="0">
                <a:solidFill>
                  <a:schemeClr val="bg1"/>
                </a:solidFill>
                <a:latin typeface="Candara" pitchFamily="34" charset="0"/>
              </a:rPr>
              <a:t>DD                              1,00                      </a:t>
            </a:r>
          </a:p>
          <a:p>
            <a:pPr algn="just"/>
            <a:r>
              <a:rPr lang="tr-TR" sz="2400" dirty="0" smtClean="0">
                <a:solidFill>
                  <a:schemeClr val="bg1"/>
                </a:solidFill>
                <a:latin typeface="Candara" pitchFamily="34" charset="0"/>
              </a:rPr>
              <a:t>FD                               0,50                      </a:t>
            </a:r>
          </a:p>
          <a:p>
            <a:pPr algn="just"/>
            <a:r>
              <a:rPr lang="tr-TR" sz="2400" dirty="0" smtClean="0">
                <a:solidFill>
                  <a:schemeClr val="bg1"/>
                </a:solidFill>
                <a:latin typeface="Candara" pitchFamily="34" charset="0"/>
              </a:rPr>
              <a:t>FF                               0,00                       </a:t>
            </a:r>
          </a:p>
          <a:p>
            <a:pPr algn="just">
              <a:buNone/>
            </a:pPr>
            <a:endParaRPr lang="tr-TR" sz="2400" dirty="0">
              <a:solidFill>
                <a:schemeClr val="bg1"/>
              </a:solidFill>
              <a:latin typeface="Candara" pitchFamily="34" charset="0"/>
            </a:endParaRPr>
          </a:p>
        </p:txBody>
      </p:sp>
    </p:spTree>
  </p:cSld>
  <p:clrMapOvr>
    <a:masterClrMapping/>
  </p:clrMapOvr>
  <p:transition>
    <p:pull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7250" y="1124744"/>
            <a:ext cx="7459166" cy="4957762"/>
          </a:xfrm>
        </p:spPr>
      </p:pic>
    </p:spTree>
    <p:extLst>
      <p:ext uri="{BB962C8B-B14F-4D97-AF65-F5344CB8AC3E}">
        <p14:creationId xmlns:p14="http://schemas.microsoft.com/office/powerpoint/2010/main" val="29682466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202034"/>
          </a:xfrm>
        </p:spPr>
        <p:txBody>
          <a:bodyPr>
            <a:normAutofit fontScale="90000"/>
          </a:bodyPr>
          <a:lstStyle/>
          <a:p>
            <a:pPr algn="ctr"/>
            <a:r>
              <a:rPr lang="tr-TR" dirty="0" smtClean="0">
                <a:solidFill>
                  <a:schemeClr val="bg1"/>
                </a:solidFill>
              </a:rPr>
              <a:t>AKADEMİK TAKVİM </a:t>
            </a:r>
            <a:endParaRPr lang="tr-TR" dirty="0">
              <a:solidFill>
                <a:schemeClr val="bg1"/>
              </a:solidFill>
            </a:endParaRPr>
          </a:p>
        </p:txBody>
      </p:sp>
      <p:sp>
        <p:nvSpPr>
          <p:cNvPr id="3" name="İçerik Yer Tutucusu 2"/>
          <p:cNvSpPr>
            <a:spLocks noGrp="1"/>
          </p:cNvSpPr>
          <p:nvPr>
            <p:ph idx="1"/>
          </p:nvPr>
        </p:nvSpPr>
        <p:spPr>
          <a:xfrm>
            <a:off x="457200" y="1412776"/>
            <a:ext cx="7859216" cy="4713387"/>
          </a:xfrm>
          <a:solidFill>
            <a:schemeClr val="accent1">
              <a:lumMod val="20000"/>
              <a:lumOff val="80000"/>
            </a:schemeClr>
          </a:solidFill>
        </p:spPr>
        <p:txBody>
          <a:bodyPr>
            <a:normAutofit/>
          </a:bodyPr>
          <a:lstStyle/>
          <a:p>
            <a:r>
              <a:rPr lang="tr-TR" sz="2600" dirty="0">
                <a:solidFill>
                  <a:schemeClr val="bg1"/>
                </a:solidFill>
              </a:rPr>
              <a:t>Akademik takvime </a:t>
            </a:r>
            <a:r>
              <a:rPr lang="tr-TR" sz="2600" dirty="0" smtClean="0">
                <a:solidFill>
                  <a:schemeClr val="bg1"/>
                </a:solidFill>
              </a:rPr>
              <a:t>aşağıdaki linkten ulaşabilirsiniz. </a:t>
            </a:r>
          </a:p>
          <a:p>
            <a:r>
              <a:rPr lang="tr-TR" sz="2600" dirty="0" smtClean="0">
                <a:hlinkClick r:id="rId2"/>
              </a:rPr>
              <a:t>https</a:t>
            </a:r>
            <a:r>
              <a:rPr lang="tr-TR" sz="2600" dirty="0">
                <a:hlinkClick r:id="rId2"/>
              </a:rPr>
              <a:t>://</a:t>
            </a:r>
            <a:r>
              <a:rPr lang="tr-TR" sz="2600" dirty="0" smtClean="0">
                <a:hlinkClick r:id="rId2"/>
              </a:rPr>
              <a:t>oidb.sdu.edu.tr/assets/uploads/sites/73/files/2024-2025-akademik-takvim.pdf</a:t>
            </a:r>
            <a:endParaRPr lang="tr-TR" sz="2600" dirty="0" smtClean="0"/>
          </a:p>
          <a:p>
            <a:r>
              <a:rPr lang="tr-TR" sz="2600" dirty="0" smtClean="0">
                <a:solidFill>
                  <a:schemeClr val="bg1"/>
                </a:solidFill>
              </a:rPr>
              <a:t>Güz yarıyılı </a:t>
            </a:r>
            <a:r>
              <a:rPr lang="tr-TR" sz="2600" dirty="0" err="1" smtClean="0">
                <a:solidFill>
                  <a:schemeClr val="bg1"/>
                </a:solidFill>
              </a:rPr>
              <a:t>Arasınav</a:t>
            </a:r>
            <a:r>
              <a:rPr lang="tr-TR" sz="2600" dirty="0" smtClean="0">
                <a:solidFill>
                  <a:schemeClr val="bg1"/>
                </a:solidFill>
              </a:rPr>
              <a:t> Haftası: 11-17 Kasım</a:t>
            </a:r>
          </a:p>
          <a:p>
            <a:pPr marL="36576" indent="0">
              <a:buNone/>
            </a:pPr>
            <a:endParaRPr lang="tr-TR" sz="2600" dirty="0">
              <a:solidFill>
                <a:schemeClr val="bg1"/>
              </a:solidFill>
            </a:endParaRPr>
          </a:p>
        </p:txBody>
      </p:sp>
    </p:spTree>
    <p:extLst>
      <p:ext uri="{BB962C8B-B14F-4D97-AF65-F5344CB8AC3E}">
        <p14:creationId xmlns:p14="http://schemas.microsoft.com/office/powerpoint/2010/main" val="24844956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0"/>
            <a:ext cx="8258204" cy="1643050"/>
          </a:xfrm>
        </p:spPr>
        <p:txBody>
          <a:bodyPr>
            <a:normAutofit/>
          </a:bodyPr>
          <a:lstStyle/>
          <a:p>
            <a:pPr algn="ctr"/>
            <a:r>
              <a:rPr lang="tr-TR" dirty="0" smtClean="0">
                <a:solidFill>
                  <a:schemeClr val="bg1"/>
                </a:solidFill>
              </a:rPr>
              <a:t>Lisans Eğitim Öğretim Yönetmeliği İle İlgili Genel Bilgiler</a:t>
            </a:r>
            <a:endParaRPr lang="tr-TR" dirty="0">
              <a:solidFill>
                <a:schemeClr val="bg1"/>
              </a:solidFill>
            </a:endParaRPr>
          </a:p>
        </p:txBody>
      </p:sp>
      <p:sp>
        <p:nvSpPr>
          <p:cNvPr id="3" name="2 İçerik Yer Tutucusu"/>
          <p:cNvSpPr>
            <a:spLocks noGrp="1"/>
          </p:cNvSpPr>
          <p:nvPr>
            <p:ph idx="1"/>
          </p:nvPr>
        </p:nvSpPr>
        <p:spPr>
          <a:xfrm>
            <a:off x="428596" y="2143116"/>
            <a:ext cx="8258204" cy="4311692"/>
          </a:xfrm>
        </p:spPr>
        <p:txBody>
          <a:bodyPr>
            <a:normAutofit/>
          </a:bodyPr>
          <a:lstStyle/>
          <a:p>
            <a:pPr algn="just"/>
            <a:r>
              <a:rPr lang="tr-TR" sz="2000" dirty="0" smtClean="0">
                <a:solidFill>
                  <a:schemeClr val="bg1"/>
                </a:solidFill>
                <a:latin typeface="Candara" pitchFamily="34" charset="0"/>
              </a:rPr>
              <a:t>Bir eğitim-öğretim yılı her biri </a:t>
            </a:r>
            <a:r>
              <a:rPr lang="tr-TR" sz="2000" dirty="0" smtClean="0">
                <a:solidFill>
                  <a:schemeClr val="accent1">
                    <a:lumMod val="75000"/>
                  </a:schemeClr>
                </a:solidFill>
                <a:latin typeface="Candara" pitchFamily="34" charset="0"/>
              </a:rPr>
              <a:t>en az yetmiş iş günü </a:t>
            </a:r>
            <a:r>
              <a:rPr lang="tr-TR" sz="2000" dirty="0" smtClean="0">
                <a:solidFill>
                  <a:schemeClr val="bg1"/>
                </a:solidFill>
                <a:latin typeface="Candara" pitchFamily="34" charset="0"/>
              </a:rPr>
              <a:t>olmak üzere güz ve bahar yarıyıllarından oluşur. Resmi tatil günleri eğitim-öğretim günlerinden sayılmaz. Yarıyıl/yıl sonu sınav günleri bu sürenin dışındadır. </a:t>
            </a:r>
          </a:p>
          <a:p>
            <a:pPr algn="just"/>
            <a:r>
              <a:rPr lang="tr-TR" sz="2000" dirty="0" smtClean="0">
                <a:solidFill>
                  <a:schemeClr val="bg1"/>
                </a:solidFill>
                <a:latin typeface="Candara" pitchFamily="34" charset="0"/>
              </a:rPr>
              <a:t>Dersler zorunlu ve seçmeli olmak üzere iki gruba ayrılır. </a:t>
            </a:r>
            <a:r>
              <a:rPr lang="tr-TR" sz="2000" dirty="0" smtClean="0">
                <a:solidFill>
                  <a:schemeClr val="accent1">
                    <a:lumMod val="75000"/>
                  </a:schemeClr>
                </a:solidFill>
                <a:latin typeface="Candara" pitchFamily="34" charset="0"/>
              </a:rPr>
              <a:t>Zorunlu dersler</a:t>
            </a:r>
            <a:r>
              <a:rPr lang="tr-TR" sz="2000" dirty="0" smtClean="0">
                <a:solidFill>
                  <a:schemeClr val="bg1"/>
                </a:solidFill>
                <a:latin typeface="Candara" pitchFamily="34" charset="0"/>
              </a:rPr>
              <a:t>, öğrencinin almak zorunda olduğu derslerdir. </a:t>
            </a:r>
            <a:r>
              <a:rPr lang="tr-TR" sz="2000" dirty="0" smtClean="0">
                <a:solidFill>
                  <a:schemeClr val="accent1">
                    <a:lumMod val="75000"/>
                  </a:schemeClr>
                </a:solidFill>
                <a:latin typeface="Candara" pitchFamily="34" charset="0"/>
              </a:rPr>
              <a:t>Seçmeli dersler </a:t>
            </a:r>
            <a:r>
              <a:rPr lang="tr-TR" sz="2000" dirty="0" smtClean="0">
                <a:solidFill>
                  <a:schemeClr val="bg1"/>
                </a:solidFill>
                <a:latin typeface="Candara" pitchFamily="34" charset="0"/>
              </a:rPr>
              <a:t>öğrencinin önerilenler içinden seçerek alabileceği derslerdir. </a:t>
            </a:r>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96752"/>
            <a:ext cx="7467600" cy="4929411"/>
          </a:xfrm>
        </p:spPr>
        <p:txBody>
          <a:bodyPr>
            <a:normAutofit lnSpcReduction="10000"/>
          </a:bodyPr>
          <a:lstStyle/>
          <a:p>
            <a:pPr algn="just"/>
            <a:r>
              <a:rPr lang="tr-TR" sz="2400" dirty="0" smtClean="0">
                <a:solidFill>
                  <a:schemeClr val="bg1"/>
                </a:solidFill>
                <a:latin typeface="Candara" pitchFamily="34" charset="0"/>
              </a:rPr>
              <a:t>Eğitim-öğretim çalışmalarının değerlendirilmesi kredi esasına göre yapılır.</a:t>
            </a:r>
            <a:r>
              <a:rPr lang="tr-TR" sz="2400" b="1" i="1" dirty="0" smtClean="0">
                <a:solidFill>
                  <a:schemeClr val="accent1">
                    <a:lumMod val="75000"/>
                  </a:schemeClr>
                </a:solidFill>
                <a:latin typeface="Candara" pitchFamily="34" charset="0"/>
              </a:rPr>
              <a:t>Dersin kredisi ne kadar yüksekse</a:t>
            </a:r>
            <a:r>
              <a:rPr lang="tr-TR" sz="2400" b="1" i="1" dirty="0" smtClean="0">
                <a:solidFill>
                  <a:schemeClr val="accent1">
                    <a:lumMod val="75000"/>
                  </a:schemeClr>
                </a:solidFill>
                <a:latin typeface="Candara" pitchFamily="34" charset="0"/>
              </a:rPr>
              <a:t>, not </a:t>
            </a:r>
            <a:r>
              <a:rPr lang="tr-TR" sz="2400" b="1" i="1" dirty="0" smtClean="0">
                <a:solidFill>
                  <a:schemeClr val="accent1">
                    <a:lumMod val="75000"/>
                  </a:schemeClr>
                </a:solidFill>
                <a:latin typeface="Candara" pitchFamily="34" charset="0"/>
              </a:rPr>
              <a:t>ortalaması içerisindeki ağırlığı da o kadar fazladır.</a:t>
            </a:r>
          </a:p>
          <a:p>
            <a:pPr algn="just"/>
            <a:endParaRPr lang="tr-TR" sz="2400" dirty="0" smtClean="0">
              <a:solidFill>
                <a:schemeClr val="bg1"/>
              </a:solidFill>
              <a:latin typeface="Candara" pitchFamily="34" charset="0"/>
            </a:endParaRPr>
          </a:p>
          <a:p>
            <a:pPr algn="just"/>
            <a:r>
              <a:rPr lang="tr-TR" sz="2400" dirty="0" smtClean="0">
                <a:solidFill>
                  <a:schemeClr val="bg1"/>
                </a:solidFill>
                <a:latin typeface="Candara" pitchFamily="34" charset="0"/>
              </a:rPr>
              <a:t>Lisans programlarından mezun olabilmek için, lisans öğrencilerinin bir dönemde </a:t>
            </a:r>
            <a:r>
              <a:rPr lang="tr-TR" sz="2400" b="1" dirty="0" smtClean="0">
                <a:solidFill>
                  <a:schemeClr val="accent1">
                    <a:lumMod val="75000"/>
                  </a:schemeClr>
                </a:solidFill>
                <a:latin typeface="Candara" pitchFamily="34" charset="0"/>
              </a:rPr>
              <a:t>30</a:t>
            </a:r>
            <a:r>
              <a:rPr lang="tr-TR" sz="2400" dirty="0" smtClean="0">
                <a:solidFill>
                  <a:schemeClr val="bg1"/>
                </a:solidFill>
                <a:latin typeface="Candara" pitchFamily="34" charset="0"/>
              </a:rPr>
              <a:t>, toplamda </a:t>
            </a:r>
            <a:r>
              <a:rPr lang="tr-TR" sz="2400" b="1" dirty="0" smtClean="0">
                <a:solidFill>
                  <a:schemeClr val="accent1">
                    <a:lumMod val="75000"/>
                  </a:schemeClr>
                </a:solidFill>
                <a:latin typeface="Candara" pitchFamily="34" charset="0"/>
              </a:rPr>
              <a:t>240</a:t>
            </a:r>
            <a:r>
              <a:rPr lang="tr-TR" sz="2400" dirty="0" smtClean="0">
                <a:solidFill>
                  <a:schemeClr val="bg1"/>
                </a:solidFill>
                <a:latin typeface="Candara" pitchFamily="34" charset="0"/>
              </a:rPr>
              <a:t> kredi(240 AKTS) ders almış olmaları gerekmektedir</a:t>
            </a:r>
            <a:r>
              <a:rPr lang="tr-TR" sz="2400" dirty="0" smtClean="0">
                <a:solidFill>
                  <a:schemeClr val="bg1"/>
                </a:solidFill>
                <a:latin typeface="Candara" pitchFamily="34" charset="0"/>
              </a:rPr>
              <a:t>. </a:t>
            </a:r>
            <a:r>
              <a:rPr lang="tr-TR" sz="2400" b="1" dirty="0" smtClean="0">
                <a:solidFill>
                  <a:schemeClr val="accent1">
                    <a:lumMod val="75000"/>
                  </a:schemeClr>
                </a:solidFill>
                <a:latin typeface="Candara" pitchFamily="34" charset="0"/>
              </a:rPr>
              <a:t>(2024 girişli öğrenciler için 247)</a:t>
            </a:r>
            <a:endParaRPr lang="tr-TR" sz="2400" b="1" dirty="0" smtClean="0">
              <a:solidFill>
                <a:schemeClr val="accent1">
                  <a:lumMod val="75000"/>
                </a:schemeClr>
              </a:solidFill>
              <a:latin typeface="Candara" pitchFamily="34" charset="0"/>
            </a:endParaRPr>
          </a:p>
          <a:p>
            <a:pPr algn="just">
              <a:buNone/>
            </a:pPr>
            <a:r>
              <a:rPr lang="tr-TR" sz="2400" dirty="0" smtClean="0">
                <a:solidFill>
                  <a:schemeClr val="bg1"/>
                </a:solidFill>
                <a:latin typeface="Candara" pitchFamily="34" charset="0"/>
              </a:rPr>
              <a:t>      Genel not ortalaması (GNO) </a:t>
            </a:r>
            <a:r>
              <a:rPr lang="tr-TR" sz="2400" b="1" dirty="0" smtClean="0">
                <a:solidFill>
                  <a:schemeClr val="accent1">
                    <a:lumMod val="75000"/>
                  </a:schemeClr>
                </a:solidFill>
                <a:latin typeface="Candara" pitchFamily="34" charset="0"/>
              </a:rPr>
              <a:t>1.80 </a:t>
            </a:r>
            <a:r>
              <a:rPr lang="tr-TR" sz="2400" dirty="0" smtClean="0">
                <a:solidFill>
                  <a:schemeClr val="bg1"/>
                </a:solidFill>
                <a:latin typeface="Candara" pitchFamily="34" charset="0"/>
              </a:rPr>
              <a:t>ve üzerinde olan öğrencilerin ders yükleri staj dersi hariç, bulundukları yarıyılın ders yükünün 2/3’ünü aşmayacak şekilde artırılabilir.Yani 30 ECTS Yerine </a:t>
            </a:r>
            <a:r>
              <a:rPr lang="tr-TR" sz="2400" b="1" dirty="0" smtClean="0">
                <a:solidFill>
                  <a:schemeClr val="accent1">
                    <a:lumMod val="75000"/>
                  </a:schemeClr>
                </a:solidFill>
                <a:latin typeface="Candara" pitchFamily="34" charset="0"/>
              </a:rPr>
              <a:t>50 ECTS </a:t>
            </a:r>
            <a:r>
              <a:rPr lang="tr-TR" sz="2400" dirty="0" smtClean="0">
                <a:solidFill>
                  <a:schemeClr val="bg1"/>
                </a:solidFill>
                <a:latin typeface="Candara" pitchFamily="34" charset="0"/>
              </a:rPr>
              <a:t>ye kadar arttırılabilir.</a:t>
            </a:r>
          </a:p>
          <a:p>
            <a:pPr algn="just"/>
            <a:endParaRPr lang="tr-TR" dirty="0">
              <a:solidFill>
                <a:schemeClr val="bg1"/>
              </a:solidFill>
            </a:endParaRPr>
          </a:p>
        </p:txBody>
      </p:sp>
      <p:sp>
        <p:nvSpPr>
          <p:cNvPr id="4" name="1 Başlık"/>
          <p:cNvSpPr>
            <a:spLocks noGrp="1"/>
          </p:cNvSpPr>
          <p:nvPr>
            <p:ph type="title"/>
          </p:nvPr>
        </p:nvSpPr>
        <p:spPr>
          <a:xfrm>
            <a:off x="428596" y="188640"/>
            <a:ext cx="8258204" cy="1008112"/>
          </a:xfrm>
        </p:spPr>
        <p:txBody>
          <a:bodyPr>
            <a:noAutofit/>
          </a:bodyPr>
          <a:lstStyle/>
          <a:p>
            <a:pPr algn="ctr"/>
            <a:r>
              <a:rPr lang="tr-TR" sz="3600" dirty="0" smtClean="0">
                <a:solidFill>
                  <a:schemeClr val="bg1"/>
                </a:solidFill>
              </a:rPr>
              <a:t>Lisans Eğitim Öğretim Yönetmeliği İle İlgili Genel Bilgiler</a:t>
            </a:r>
            <a:endParaRPr lang="tr-TR" sz="3600" dirty="0">
              <a:solidFill>
                <a:schemeClr val="bg1"/>
              </a:solidFill>
            </a:endParaRPr>
          </a:p>
        </p:txBody>
      </p:sp>
    </p:spTree>
  </p:cSld>
  <p:clrMapOvr>
    <a:masterClrMapping/>
  </p:clrMapOvr>
  <p:transition>
    <p:whee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27584" y="274638"/>
            <a:ext cx="7344816" cy="1143000"/>
          </a:xfrm>
        </p:spPr>
        <p:txBody>
          <a:bodyPr/>
          <a:lstStyle/>
          <a:p>
            <a:pPr algn="ctr"/>
            <a:r>
              <a:rPr lang="tr-TR" dirty="0" smtClean="0">
                <a:solidFill>
                  <a:schemeClr val="bg1"/>
                </a:solidFill>
              </a:rPr>
              <a:t>SINAVLAR VE MEZUN OLMA</a:t>
            </a:r>
            <a:endParaRPr lang="tr-TR" dirty="0">
              <a:solidFill>
                <a:schemeClr val="bg1"/>
              </a:solidFill>
            </a:endParaRPr>
          </a:p>
        </p:txBody>
      </p:sp>
      <p:sp>
        <p:nvSpPr>
          <p:cNvPr id="3" name="2 İçerik Yer Tutucusu"/>
          <p:cNvSpPr>
            <a:spLocks noGrp="1"/>
          </p:cNvSpPr>
          <p:nvPr>
            <p:ph idx="1"/>
          </p:nvPr>
        </p:nvSpPr>
        <p:spPr>
          <a:xfrm>
            <a:off x="755576" y="1417638"/>
            <a:ext cx="7416824" cy="4690855"/>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2500" lnSpcReduction="20000"/>
          </a:bodyPr>
          <a:lstStyle/>
          <a:p>
            <a:pPr algn="just"/>
            <a:r>
              <a:rPr lang="tr-TR" sz="2800" dirty="0" smtClean="0">
                <a:solidFill>
                  <a:schemeClr val="bg1"/>
                </a:solidFill>
              </a:rPr>
              <a:t>Her yarıyılda ara sınav ve dönem sonu sınavı olmak üzere </a:t>
            </a:r>
            <a:r>
              <a:rPr lang="tr-TR" sz="2800" dirty="0" smtClean="0">
                <a:solidFill>
                  <a:srgbClr val="002060"/>
                </a:solidFill>
              </a:rPr>
              <a:t>2 sınav dönemi </a:t>
            </a:r>
            <a:r>
              <a:rPr lang="tr-TR" sz="2800" dirty="0" smtClean="0">
                <a:solidFill>
                  <a:schemeClr val="bg1"/>
                </a:solidFill>
              </a:rPr>
              <a:t>vardır.</a:t>
            </a:r>
          </a:p>
          <a:p>
            <a:pPr algn="just"/>
            <a:r>
              <a:rPr lang="tr-TR" sz="2800" dirty="0" smtClean="0">
                <a:solidFill>
                  <a:schemeClr val="bg1"/>
                </a:solidFill>
              </a:rPr>
              <a:t>Bütünleme sınavları genellikle dönem tamamlandıktan 2 hafta sonra yapılır.</a:t>
            </a:r>
          </a:p>
          <a:p>
            <a:pPr algn="just"/>
            <a:r>
              <a:rPr lang="tr-TR" sz="2800" dirty="0" smtClean="0">
                <a:solidFill>
                  <a:schemeClr val="bg1"/>
                </a:solidFill>
              </a:rPr>
              <a:t>Mezun olabilmek için 8 yarıyılda </a:t>
            </a:r>
            <a:r>
              <a:rPr lang="tr-TR" sz="2800" dirty="0" smtClean="0">
                <a:solidFill>
                  <a:srgbClr val="002060"/>
                </a:solidFill>
              </a:rPr>
              <a:t>247 </a:t>
            </a:r>
            <a:r>
              <a:rPr lang="tr-TR" sz="2800" dirty="0" smtClean="0">
                <a:solidFill>
                  <a:srgbClr val="002060"/>
                </a:solidFill>
              </a:rPr>
              <a:t>AKTS </a:t>
            </a:r>
            <a:r>
              <a:rPr lang="tr-TR" sz="2800" dirty="0" smtClean="0">
                <a:solidFill>
                  <a:schemeClr val="bg1"/>
                </a:solidFill>
              </a:rPr>
              <a:t>ders almak ve başarılı olmak,genel not ortalaması olarak en az </a:t>
            </a:r>
            <a:r>
              <a:rPr lang="tr-TR" sz="2800" dirty="0" smtClean="0">
                <a:solidFill>
                  <a:srgbClr val="002060"/>
                </a:solidFill>
              </a:rPr>
              <a:t>2.00</a:t>
            </a:r>
            <a:r>
              <a:rPr lang="tr-TR" sz="2800" dirty="0" smtClean="0">
                <a:solidFill>
                  <a:schemeClr val="bg1"/>
                </a:solidFill>
              </a:rPr>
              <a:t> ortalamaya sahip olmak gerekir.</a:t>
            </a:r>
          </a:p>
          <a:p>
            <a:pPr algn="just"/>
            <a:r>
              <a:rPr lang="tr-TR" sz="2800" dirty="0" smtClean="0">
                <a:solidFill>
                  <a:schemeClr val="bg1"/>
                </a:solidFill>
              </a:rPr>
              <a:t>Ara sınava girilmediğinde ancak </a:t>
            </a:r>
            <a:r>
              <a:rPr lang="tr-TR" sz="2800" dirty="0" smtClean="0">
                <a:solidFill>
                  <a:srgbClr val="002060"/>
                </a:solidFill>
              </a:rPr>
              <a:t>geçerli bir sağlık raporu </a:t>
            </a:r>
            <a:r>
              <a:rPr lang="tr-TR" sz="2800" dirty="0" smtClean="0">
                <a:solidFill>
                  <a:schemeClr val="bg1"/>
                </a:solidFill>
              </a:rPr>
              <a:t>ile yazılı olarak başvurulması koşuluyla mazeret sınavlarına girilebilir.Bunun dışındaki sebeplerle sınav telafisi ya da mazeret sınavına katılım mümkün değildir.</a:t>
            </a:r>
            <a:endParaRPr lang="tr-TR" sz="2800" dirty="0">
              <a:solidFill>
                <a:schemeClr val="bg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chemeClr val="bg1"/>
                </a:solidFill>
              </a:rPr>
              <a:t>Sınav Sonuçlarına İtiraz</a:t>
            </a:r>
            <a:endParaRPr lang="tr-TR" dirty="0">
              <a:solidFill>
                <a:schemeClr val="bg1"/>
              </a:solidFill>
            </a:endParaRPr>
          </a:p>
        </p:txBody>
      </p:sp>
      <p:sp>
        <p:nvSpPr>
          <p:cNvPr id="3" name="2 İçerik Yer Tutucusu"/>
          <p:cNvSpPr>
            <a:spLocks noGrp="1"/>
          </p:cNvSpPr>
          <p:nvPr>
            <p:ph idx="1"/>
          </p:nvPr>
        </p:nvSpPr>
        <p:spPr>
          <a:xfrm>
            <a:off x="457200" y="1600200"/>
            <a:ext cx="7859216" cy="4525963"/>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algn="just"/>
            <a:r>
              <a:rPr lang="tr-TR" sz="2800" dirty="0" smtClean="0">
                <a:solidFill>
                  <a:schemeClr val="bg1"/>
                </a:solidFill>
              </a:rPr>
              <a:t>Öğrenciler, sınav sonuçlarında hata olduğunu düşünüyorlarsa ilk olarak dersin Öğretim Üyesi ya da Öğretim Elemanı ile irtibata geçmelidirler. </a:t>
            </a:r>
          </a:p>
          <a:p>
            <a:pPr algn="just"/>
            <a:endParaRPr lang="tr-TR" sz="2800" dirty="0" smtClean="0">
              <a:solidFill>
                <a:schemeClr val="bg1"/>
              </a:solidFill>
            </a:endParaRPr>
          </a:p>
          <a:p>
            <a:pPr algn="just"/>
            <a:r>
              <a:rPr lang="tr-TR" sz="2800" dirty="0" smtClean="0">
                <a:solidFill>
                  <a:schemeClr val="bg1"/>
                </a:solidFill>
              </a:rPr>
              <a:t>Eğer bir sonuca ulaşamazsanız ya da halen hata olduğunu düşünüyorsanız,sınav sonucunun ilan edilmesinden itibaren en geç </a:t>
            </a:r>
            <a:r>
              <a:rPr lang="tr-TR" sz="2800" dirty="0" smtClean="0">
                <a:solidFill>
                  <a:srgbClr val="002060"/>
                </a:solidFill>
              </a:rPr>
              <a:t>7 gün içinde </a:t>
            </a:r>
            <a:r>
              <a:rPr lang="tr-TR" sz="2800" dirty="0" smtClean="0">
                <a:solidFill>
                  <a:schemeClr val="bg1"/>
                </a:solidFill>
              </a:rPr>
              <a:t>yazılı olarak bölüm başkanlığına dilekçe ile başvururlar.</a:t>
            </a:r>
            <a:endParaRPr lang="tr-TR" sz="2800" dirty="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7467600" cy="764704"/>
          </a:xfrm>
        </p:spPr>
        <p:txBody>
          <a:bodyPr>
            <a:normAutofit fontScale="90000"/>
          </a:bodyPr>
          <a:lstStyle/>
          <a:p>
            <a:pPr algn="ctr"/>
            <a:r>
              <a:rPr lang="tr-TR" dirty="0" smtClean="0">
                <a:solidFill>
                  <a:schemeClr val="bg1"/>
                </a:solidFill>
              </a:rPr>
              <a:t>ÇİFT ANADAL</a:t>
            </a:r>
            <a:endParaRPr lang="tr-TR" dirty="0">
              <a:solidFill>
                <a:schemeClr val="bg1"/>
              </a:solidFill>
            </a:endParaRPr>
          </a:p>
        </p:txBody>
      </p:sp>
      <p:sp>
        <p:nvSpPr>
          <p:cNvPr id="3" name="2 İçerik Yer Tutucusu"/>
          <p:cNvSpPr>
            <a:spLocks noGrp="1"/>
          </p:cNvSpPr>
          <p:nvPr>
            <p:ph idx="1"/>
          </p:nvPr>
        </p:nvSpPr>
        <p:spPr>
          <a:xfrm>
            <a:off x="179512" y="764704"/>
            <a:ext cx="8507288" cy="5690104"/>
          </a:xfrm>
        </p:spPr>
        <p:style>
          <a:lnRef idx="0">
            <a:schemeClr val="accent6"/>
          </a:lnRef>
          <a:fillRef idx="3">
            <a:schemeClr val="accent6"/>
          </a:fillRef>
          <a:effectRef idx="3">
            <a:schemeClr val="accent6"/>
          </a:effectRef>
          <a:fontRef idx="minor">
            <a:schemeClr val="lt1"/>
          </a:fontRef>
        </p:style>
        <p:txBody>
          <a:bodyPr>
            <a:normAutofit/>
          </a:bodyPr>
          <a:lstStyle/>
          <a:p>
            <a:pPr algn="just"/>
            <a:r>
              <a:rPr lang="tr-TR" sz="1800" dirty="0" smtClean="0">
                <a:solidFill>
                  <a:schemeClr val="bg1"/>
                </a:solidFill>
                <a:latin typeface="Candara" pitchFamily="34" charset="0"/>
              </a:rPr>
              <a:t>Herhangi bir lisans programına kayıtlı olan ve gerekli koşulları sağlayan öğrencilere, konu bakımından kendi lisans programlarına yakın olan bir başka lisans programını birlikte yürüterek, ikinci bir lisans diploması almalarını sağlayan </a:t>
            </a:r>
            <a:r>
              <a:rPr lang="tr-TR" sz="1800" b="1" dirty="0" smtClean="0">
                <a:solidFill>
                  <a:schemeClr val="bg1"/>
                </a:solidFill>
                <a:latin typeface="Candara" pitchFamily="34" charset="0"/>
              </a:rPr>
              <a:t>çift </a:t>
            </a:r>
            <a:r>
              <a:rPr lang="tr-TR" sz="1800" b="1" dirty="0" err="1" smtClean="0">
                <a:solidFill>
                  <a:schemeClr val="bg1"/>
                </a:solidFill>
                <a:latin typeface="Candara" pitchFamily="34" charset="0"/>
              </a:rPr>
              <a:t>anadal</a:t>
            </a:r>
            <a:r>
              <a:rPr lang="tr-TR" sz="1800" b="1" dirty="0" smtClean="0">
                <a:solidFill>
                  <a:schemeClr val="bg1"/>
                </a:solidFill>
                <a:latin typeface="Candara" pitchFamily="34" charset="0"/>
              </a:rPr>
              <a:t> programı </a:t>
            </a:r>
            <a:r>
              <a:rPr lang="tr-TR" sz="1800" dirty="0" smtClean="0">
                <a:solidFill>
                  <a:schemeClr val="bg1"/>
                </a:solidFill>
                <a:latin typeface="Candara" pitchFamily="34" charset="0"/>
              </a:rPr>
              <a:t>uygulanabilir.</a:t>
            </a:r>
          </a:p>
          <a:p>
            <a:pPr algn="just"/>
            <a:r>
              <a:rPr lang="tr-TR" sz="1800" dirty="0" smtClean="0">
                <a:solidFill>
                  <a:schemeClr val="bg1"/>
                </a:solidFill>
                <a:latin typeface="Candara" pitchFamily="34" charset="0"/>
              </a:rPr>
              <a:t>Öğrenci, ilan edilen ikinci </a:t>
            </a:r>
            <a:r>
              <a:rPr lang="tr-TR" sz="1800" dirty="0" err="1" smtClean="0">
                <a:solidFill>
                  <a:schemeClr val="bg1"/>
                </a:solidFill>
                <a:latin typeface="Candara" pitchFamily="34" charset="0"/>
              </a:rPr>
              <a:t>anadal</a:t>
            </a:r>
            <a:r>
              <a:rPr lang="tr-TR" sz="1800" dirty="0" smtClean="0">
                <a:solidFill>
                  <a:schemeClr val="bg1"/>
                </a:solidFill>
                <a:latin typeface="Candara" pitchFamily="34" charset="0"/>
              </a:rPr>
              <a:t> diploma programına, en erken </a:t>
            </a:r>
            <a:r>
              <a:rPr lang="tr-TR" sz="1800" b="1" dirty="0" smtClean="0">
                <a:solidFill>
                  <a:schemeClr val="accent1">
                    <a:lumMod val="75000"/>
                  </a:schemeClr>
                </a:solidFill>
                <a:latin typeface="Candara" pitchFamily="34" charset="0"/>
              </a:rPr>
              <a:t>3 üncü </a:t>
            </a:r>
            <a:r>
              <a:rPr lang="tr-TR" sz="1800" dirty="0" smtClean="0">
                <a:solidFill>
                  <a:schemeClr val="bg1"/>
                </a:solidFill>
                <a:latin typeface="Candara" pitchFamily="34" charset="0"/>
              </a:rPr>
              <a:t>yarıyılın başında, en geç </a:t>
            </a:r>
            <a:r>
              <a:rPr lang="tr-TR" sz="1800" b="1" dirty="0" smtClean="0">
                <a:solidFill>
                  <a:schemeClr val="bg1"/>
                </a:solidFill>
                <a:latin typeface="Candara" pitchFamily="34" charset="0"/>
              </a:rPr>
              <a:t>ise </a:t>
            </a:r>
            <a:r>
              <a:rPr lang="tr-TR" sz="1800" b="1" dirty="0" smtClean="0">
                <a:solidFill>
                  <a:srgbClr val="002060"/>
                </a:solidFill>
                <a:latin typeface="Candara" pitchFamily="34" charset="0"/>
              </a:rPr>
              <a:t>5 inci</a:t>
            </a:r>
            <a:r>
              <a:rPr lang="tr-TR" sz="1800" b="1" dirty="0" smtClean="0">
                <a:solidFill>
                  <a:schemeClr val="bg1"/>
                </a:solidFill>
                <a:latin typeface="Candara" pitchFamily="34" charset="0"/>
              </a:rPr>
              <a:t> </a:t>
            </a:r>
            <a:r>
              <a:rPr lang="tr-TR" sz="1800" dirty="0" smtClean="0">
                <a:solidFill>
                  <a:schemeClr val="bg1"/>
                </a:solidFill>
                <a:latin typeface="Candara" pitchFamily="34" charset="0"/>
              </a:rPr>
              <a:t>yarıyılın başında</a:t>
            </a:r>
          </a:p>
          <a:p>
            <a:pPr algn="just"/>
            <a:r>
              <a:rPr lang="tr-TR" sz="1800" dirty="0" smtClean="0">
                <a:solidFill>
                  <a:schemeClr val="bg1"/>
                </a:solidFill>
                <a:latin typeface="Candara" pitchFamily="34" charset="0"/>
              </a:rPr>
              <a:t>Başvuru anında </a:t>
            </a:r>
            <a:r>
              <a:rPr lang="tr-TR" sz="1800" dirty="0" err="1" smtClean="0">
                <a:solidFill>
                  <a:schemeClr val="bg1"/>
                </a:solidFill>
                <a:latin typeface="Candara" pitchFamily="34" charset="0"/>
              </a:rPr>
              <a:t>anadal</a:t>
            </a:r>
            <a:r>
              <a:rPr lang="tr-TR" sz="1800" dirty="0" smtClean="0">
                <a:solidFill>
                  <a:schemeClr val="bg1"/>
                </a:solidFill>
                <a:latin typeface="Candara" pitchFamily="34" charset="0"/>
              </a:rPr>
              <a:t> diploma programındaki genel not ortalaması en az 4.00 üzerinden </a:t>
            </a:r>
            <a:r>
              <a:rPr lang="tr-TR" sz="1800" b="1" dirty="0" smtClean="0">
                <a:solidFill>
                  <a:srgbClr val="002060"/>
                </a:solidFill>
                <a:latin typeface="Candara" pitchFamily="34" charset="0"/>
              </a:rPr>
              <a:t>2.70</a:t>
            </a:r>
            <a:r>
              <a:rPr lang="tr-TR" sz="1800" dirty="0" smtClean="0">
                <a:solidFill>
                  <a:schemeClr val="bg1"/>
                </a:solidFill>
                <a:latin typeface="Candara" pitchFamily="34" charset="0"/>
              </a:rPr>
              <a:t> olan ve </a:t>
            </a:r>
            <a:r>
              <a:rPr lang="tr-TR" sz="1800" dirty="0" err="1" smtClean="0">
                <a:solidFill>
                  <a:schemeClr val="bg1"/>
                </a:solidFill>
                <a:latin typeface="Candara" pitchFamily="34" charset="0"/>
              </a:rPr>
              <a:t>anadal</a:t>
            </a:r>
            <a:r>
              <a:rPr lang="tr-TR" sz="1800" dirty="0" smtClean="0">
                <a:solidFill>
                  <a:schemeClr val="bg1"/>
                </a:solidFill>
                <a:latin typeface="Candara" pitchFamily="34" charset="0"/>
              </a:rPr>
              <a:t> diploma programının ilgili sınıfında başarı sıralaması itibari ile en üst</a:t>
            </a:r>
            <a:r>
              <a:rPr lang="tr-TR" sz="1800" b="1" dirty="0" smtClean="0">
                <a:solidFill>
                  <a:schemeClr val="bg1"/>
                </a:solidFill>
                <a:latin typeface="Candara" pitchFamily="34" charset="0"/>
              </a:rPr>
              <a:t> </a:t>
            </a:r>
            <a:r>
              <a:rPr lang="tr-TR" sz="1800" b="1" dirty="0" smtClean="0">
                <a:solidFill>
                  <a:srgbClr val="002060"/>
                </a:solidFill>
                <a:latin typeface="Candara" pitchFamily="34" charset="0"/>
              </a:rPr>
              <a:t>%20 </a:t>
            </a:r>
            <a:r>
              <a:rPr lang="tr-TR" sz="1800" dirty="0" smtClean="0">
                <a:solidFill>
                  <a:schemeClr val="bg1"/>
                </a:solidFill>
                <a:latin typeface="Candara" pitchFamily="34" charset="0"/>
              </a:rPr>
              <a:t>sinde bulunan öğrenciler ikinci </a:t>
            </a:r>
            <a:r>
              <a:rPr lang="tr-TR" sz="1800" dirty="0" err="1" smtClean="0">
                <a:solidFill>
                  <a:schemeClr val="bg1"/>
                </a:solidFill>
                <a:latin typeface="Candara" pitchFamily="34" charset="0"/>
              </a:rPr>
              <a:t>anadal</a:t>
            </a:r>
            <a:r>
              <a:rPr lang="tr-TR" sz="1800" dirty="0" smtClean="0">
                <a:solidFill>
                  <a:schemeClr val="bg1"/>
                </a:solidFill>
                <a:latin typeface="Candara" pitchFamily="34" charset="0"/>
              </a:rPr>
              <a:t> diploma programına başvurabilirler.</a:t>
            </a:r>
          </a:p>
          <a:p>
            <a:pPr algn="just"/>
            <a:r>
              <a:rPr lang="tr-TR" sz="1800" dirty="0" smtClean="0">
                <a:solidFill>
                  <a:schemeClr val="bg1"/>
                </a:solidFill>
                <a:latin typeface="Candara" pitchFamily="34" charset="0"/>
              </a:rPr>
              <a:t>Çift </a:t>
            </a:r>
            <a:r>
              <a:rPr lang="tr-TR" sz="1800" dirty="0" err="1" smtClean="0">
                <a:solidFill>
                  <a:schemeClr val="bg1"/>
                </a:solidFill>
                <a:latin typeface="Candara" pitchFamily="34" charset="0"/>
              </a:rPr>
              <a:t>anadal</a:t>
            </a:r>
            <a:r>
              <a:rPr lang="tr-TR" sz="1800" dirty="0" smtClean="0">
                <a:solidFill>
                  <a:schemeClr val="bg1"/>
                </a:solidFill>
                <a:latin typeface="Candara" pitchFamily="34" charset="0"/>
              </a:rPr>
              <a:t> programına başvurular Rektörlük tarafından ilan edilen tarihlerde internet üzerinden online başvuru formu doldurulup onaylanarak yapılır. Öğrenci başvuru kayıt raporunun çıktısını alarak bir kopyasını imzalı bir şekilde başvuru tarihinden itibaren </a:t>
            </a:r>
            <a:r>
              <a:rPr lang="tr-TR" sz="1800" b="1" dirty="0" smtClean="0">
                <a:solidFill>
                  <a:schemeClr val="bg1"/>
                </a:solidFill>
                <a:latin typeface="Candara" pitchFamily="34" charset="0"/>
              </a:rPr>
              <a:t>bir hafta </a:t>
            </a:r>
            <a:r>
              <a:rPr lang="tr-TR" sz="1800" dirty="0" smtClean="0">
                <a:solidFill>
                  <a:schemeClr val="bg1"/>
                </a:solidFill>
                <a:latin typeface="Candara" pitchFamily="34" charset="0"/>
              </a:rPr>
              <a:t>içerisinde başvurulan </a:t>
            </a:r>
            <a:r>
              <a:rPr lang="tr-TR" sz="1800" b="1" dirty="0" smtClean="0">
                <a:solidFill>
                  <a:schemeClr val="bg1"/>
                </a:solidFill>
                <a:latin typeface="Candara" pitchFamily="34" charset="0"/>
              </a:rPr>
              <a:t>bölüm sekreterliğine</a:t>
            </a:r>
            <a:r>
              <a:rPr lang="tr-TR" sz="1800" dirty="0" smtClean="0">
                <a:solidFill>
                  <a:schemeClr val="bg1"/>
                </a:solidFill>
                <a:latin typeface="Candara" pitchFamily="34" charset="0"/>
              </a:rPr>
              <a:t> teslim eder, bir kopyasını ise saklar.</a:t>
            </a:r>
          </a:p>
          <a:p>
            <a:pPr algn="just"/>
            <a:r>
              <a:rPr lang="tr-TR" sz="1800" dirty="0" smtClean="0">
                <a:solidFill>
                  <a:schemeClr val="bg1"/>
                </a:solidFill>
                <a:latin typeface="Candara" pitchFamily="34" charset="0"/>
              </a:rPr>
              <a:t>Değerlendirme, genel not ortalaması dikkate alınarak büyükten küçüğe doğru tercih sırasına bağlı olarak kontenjan sayısınca Öğrenci Bilgi Sistemi aracılığı ile yapılır. </a:t>
            </a:r>
          </a:p>
        </p:txBody>
      </p:sp>
    </p:spTree>
    <p:extLst>
      <p:ext uri="{BB962C8B-B14F-4D97-AF65-F5344CB8AC3E}">
        <p14:creationId xmlns:p14="http://schemas.microsoft.com/office/powerpoint/2010/main" val="1276782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859216" cy="1143000"/>
          </a:xfrm>
        </p:spPr>
        <p:txBody>
          <a:bodyPr>
            <a:normAutofit/>
          </a:bodyPr>
          <a:lstStyle/>
          <a:p>
            <a:pPr algn="ctr"/>
            <a:r>
              <a:rPr lang="tr-TR" b="1" dirty="0" smtClean="0">
                <a:solidFill>
                  <a:schemeClr val="bg1"/>
                </a:solidFill>
              </a:rPr>
              <a:t>ERASMUS DEĞİŞİM PROGRAMI</a:t>
            </a:r>
            <a:endParaRPr lang="tr-TR" b="1" dirty="0">
              <a:solidFill>
                <a:schemeClr val="bg1"/>
              </a:solidFill>
            </a:endParaRPr>
          </a:p>
        </p:txBody>
      </p:sp>
      <p:sp>
        <p:nvSpPr>
          <p:cNvPr id="3" name="2 İçerik Yer Tutucusu"/>
          <p:cNvSpPr>
            <a:spLocks noGrp="1"/>
          </p:cNvSpPr>
          <p:nvPr>
            <p:ph idx="1"/>
          </p:nvPr>
        </p:nvSpPr>
        <p:spPr>
          <a:xfrm>
            <a:off x="500034" y="1340768"/>
            <a:ext cx="8186766" cy="4752528"/>
          </a:xfrm>
        </p:spPr>
        <p:style>
          <a:lnRef idx="0">
            <a:schemeClr val="accent6"/>
          </a:lnRef>
          <a:fillRef idx="3">
            <a:schemeClr val="accent6"/>
          </a:fillRef>
          <a:effectRef idx="3">
            <a:schemeClr val="accent6"/>
          </a:effectRef>
          <a:fontRef idx="minor">
            <a:schemeClr val="lt1"/>
          </a:fontRef>
        </p:style>
        <p:txBody>
          <a:bodyPr>
            <a:normAutofit lnSpcReduction="10000"/>
          </a:bodyPr>
          <a:lstStyle/>
          <a:p>
            <a:pPr algn="just"/>
            <a:r>
              <a:rPr lang="tr-TR" sz="2200" dirty="0" err="1" smtClean="0">
                <a:solidFill>
                  <a:schemeClr val="bg1"/>
                </a:solidFill>
                <a:latin typeface="Candara" pitchFamily="34" charset="0"/>
              </a:rPr>
              <a:t>Erasmus</a:t>
            </a:r>
            <a:r>
              <a:rPr lang="tr-TR" sz="2200" dirty="0" smtClean="0">
                <a:solidFill>
                  <a:schemeClr val="bg1"/>
                </a:solidFill>
                <a:latin typeface="Candara" pitchFamily="34" charset="0"/>
              </a:rPr>
              <a:t>+ programı, Avrupalı yükseköğretim kurumlarının birbirleri ile işbirliği yapmalarını teşvik etmeye yönelik bir Avrupa Birliği programıdır. Yükseköğretim kurumlarının birbirleri ile ortak projeler üretip hayata geçirmeleri; kısa süreli öğrenci ve personel değişimi yapabilmeleri için karşılıksız mali destek sağlamaktadır.</a:t>
            </a:r>
          </a:p>
          <a:p>
            <a:pPr algn="just"/>
            <a:r>
              <a:rPr lang="tr-TR" sz="2200" dirty="0" err="1" smtClean="0">
                <a:solidFill>
                  <a:schemeClr val="bg1"/>
                </a:solidFill>
                <a:latin typeface="Candara" pitchFamily="34" charset="0"/>
              </a:rPr>
              <a:t>Erasmus</a:t>
            </a:r>
            <a:r>
              <a:rPr lang="tr-TR" sz="2200" dirty="0" smtClean="0">
                <a:solidFill>
                  <a:schemeClr val="bg1"/>
                </a:solidFill>
                <a:latin typeface="Candara" pitchFamily="34" charset="0"/>
              </a:rPr>
              <a:t> programı kapsamında bölümümüzün </a:t>
            </a:r>
            <a:r>
              <a:rPr lang="tr-TR" sz="2200" dirty="0" smtClean="0">
                <a:solidFill>
                  <a:schemeClr val="bg1"/>
                </a:solidFill>
                <a:latin typeface="Candara" pitchFamily="34" charset="0"/>
              </a:rPr>
              <a:t>ikili anlaşması </a:t>
            </a:r>
            <a:r>
              <a:rPr lang="tr-TR" sz="2200" dirty="0" smtClean="0">
                <a:solidFill>
                  <a:schemeClr val="bg1"/>
                </a:solidFill>
                <a:latin typeface="Candara" pitchFamily="34" charset="0"/>
              </a:rPr>
              <a:t>olan </a:t>
            </a:r>
            <a:r>
              <a:rPr lang="tr-TR" sz="2200" dirty="0" err="1" smtClean="0">
                <a:solidFill>
                  <a:schemeClr val="bg1"/>
                </a:solidFill>
                <a:latin typeface="Candara" pitchFamily="34" charset="0"/>
              </a:rPr>
              <a:t>Çekya</a:t>
            </a:r>
            <a:r>
              <a:rPr lang="tr-TR" sz="2200" dirty="0" smtClean="0">
                <a:solidFill>
                  <a:schemeClr val="bg1"/>
                </a:solidFill>
                <a:latin typeface="Candara" pitchFamily="34" charset="0"/>
              </a:rPr>
              <a:t>, </a:t>
            </a:r>
            <a:r>
              <a:rPr lang="tr-TR" sz="2200" dirty="0" err="1" smtClean="0">
                <a:solidFill>
                  <a:srgbClr val="002060"/>
                </a:solidFill>
                <a:latin typeface="Candara" pitchFamily="34" charset="0"/>
              </a:rPr>
              <a:t>Hırvatista</a:t>
            </a:r>
            <a:r>
              <a:rPr lang="tr-TR" sz="2200" dirty="0" smtClean="0">
                <a:solidFill>
                  <a:srgbClr val="002060"/>
                </a:solidFill>
                <a:latin typeface="Candara" pitchFamily="34" charset="0"/>
              </a:rPr>
              <a:t> ve Polonya’nın </a:t>
            </a:r>
            <a:r>
              <a:rPr lang="tr-TR" sz="2200" dirty="0" smtClean="0">
                <a:solidFill>
                  <a:schemeClr val="bg1"/>
                </a:solidFill>
                <a:latin typeface="Candara" pitchFamily="34" charset="0"/>
              </a:rPr>
              <a:t>yanı sıra fakültemizin ikili anlaşmalarının mevcut </a:t>
            </a:r>
            <a:r>
              <a:rPr lang="tr-TR" sz="2200" dirty="0" smtClean="0">
                <a:solidFill>
                  <a:schemeClr val="bg1"/>
                </a:solidFill>
                <a:latin typeface="Candara" pitchFamily="34" charset="0"/>
              </a:rPr>
              <a:t>olduğu </a:t>
            </a:r>
            <a:r>
              <a:rPr lang="tr-TR" sz="2200" dirty="0" smtClean="0">
                <a:solidFill>
                  <a:schemeClr val="bg2"/>
                </a:solidFill>
                <a:latin typeface="Candara" pitchFamily="34" charset="0"/>
              </a:rPr>
              <a:t>Almanya, İspanya, </a:t>
            </a:r>
            <a:r>
              <a:rPr lang="tr-TR" sz="2200" dirty="0" smtClean="0">
                <a:solidFill>
                  <a:schemeClr val="bg1"/>
                </a:solidFill>
                <a:latin typeface="Candara" pitchFamily="34" charset="0"/>
              </a:rPr>
              <a:t>gibi pek çok ülkede eğitiminizin bir dönem ya da bir yılını geçirebilirsiniz. </a:t>
            </a:r>
          </a:p>
          <a:p>
            <a:pPr algn="just"/>
            <a:endParaRPr lang="tr-TR" sz="2200" dirty="0">
              <a:solidFill>
                <a:schemeClr val="bg1"/>
              </a:solidFill>
              <a:latin typeface="Candara" pitchFamily="34" charset="0"/>
            </a:endParaRPr>
          </a:p>
          <a:p>
            <a:pPr algn="just"/>
            <a:r>
              <a:rPr lang="tr-TR" sz="2200" dirty="0" smtClean="0">
                <a:solidFill>
                  <a:schemeClr val="bg1"/>
                </a:solidFill>
                <a:latin typeface="Candara" pitchFamily="34" charset="0"/>
              </a:rPr>
              <a:t>Detaylı bilgi için </a:t>
            </a:r>
            <a:r>
              <a:rPr lang="tr-TR" sz="2200" dirty="0" smtClean="0">
                <a:solidFill>
                  <a:schemeClr val="bg1"/>
                </a:solidFill>
                <a:latin typeface="Candara" pitchFamily="34" charset="0"/>
              </a:rPr>
              <a:t>erasmus.sdu.edu.tr </a:t>
            </a:r>
            <a:r>
              <a:rPr lang="tr-TR" sz="2200" dirty="0" smtClean="0">
                <a:solidFill>
                  <a:schemeClr val="bg1"/>
                </a:solidFill>
                <a:latin typeface="Candara" pitchFamily="34" charset="0"/>
              </a:rPr>
              <a:t>adresini ziyaret edebilirsiniz. </a:t>
            </a:r>
            <a:endParaRPr lang="tr-TR" sz="4000" dirty="0" smtClean="0">
              <a:solidFill>
                <a:schemeClr val="bg1"/>
              </a:solidFill>
              <a:latin typeface="Calibri" pitchFamily="34" charset="0"/>
            </a:endParaRPr>
          </a:p>
          <a:p>
            <a:pPr lvl="2" algn="just">
              <a:buNone/>
            </a:pPr>
            <a:r>
              <a:rPr lang="tr-TR" sz="4000" dirty="0" smtClean="0">
                <a:solidFill>
                  <a:schemeClr val="bg1"/>
                </a:solidFill>
                <a:latin typeface="Calibri"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706090"/>
          </a:xfrm>
        </p:spPr>
        <p:txBody>
          <a:bodyPr>
            <a:normAutofit fontScale="90000"/>
          </a:bodyPr>
          <a:lstStyle/>
          <a:p>
            <a:pPr algn="ctr"/>
            <a:r>
              <a:rPr lang="tr-TR" b="1" dirty="0" smtClean="0">
                <a:solidFill>
                  <a:schemeClr val="bg1"/>
                </a:solidFill>
              </a:rPr>
              <a:t>ERASMUS-KA171</a:t>
            </a:r>
            <a:endParaRPr lang="tr-TR" b="1" dirty="0">
              <a:solidFill>
                <a:schemeClr val="bg1"/>
              </a:solidFill>
            </a:endParaRPr>
          </a:p>
        </p:txBody>
      </p:sp>
      <p:sp>
        <p:nvSpPr>
          <p:cNvPr id="3" name="İçerik Yer Tutucusu 2"/>
          <p:cNvSpPr>
            <a:spLocks noGrp="1"/>
          </p:cNvSpPr>
          <p:nvPr>
            <p:ph idx="1"/>
          </p:nvPr>
        </p:nvSpPr>
        <p:spPr>
          <a:xfrm>
            <a:off x="457200" y="1124744"/>
            <a:ext cx="8075240" cy="5256584"/>
          </a:xfrm>
        </p:spPr>
        <p:style>
          <a:lnRef idx="0">
            <a:schemeClr val="accent6"/>
          </a:lnRef>
          <a:fillRef idx="3">
            <a:schemeClr val="accent6"/>
          </a:fillRef>
          <a:effectRef idx="3">
            <a:schemeClr val="accent6"/>
          </a:effectRef>
          <a:fontRef idx="minor">
            <a:schemeClr val="lt1"/>
          </a:fontRef>
        </p:style>
        <p:txBody>
          <a:bodyPr>
            <a:normAutofit/>
          </a:bodyPr>
          <a:lstStyle/>
          <a:p>
            <a:pPr marL="36576" indent="0">
              <a:buNone/>
            </a:pPr>
            <a:r>
              <a:rPr lang="tr-TR" sz="1600" dirty="0" smtClean="0">
                <a:solidFill>
                  <a:schemeClr val="bg1"/>
                </a:solidFill>
              </a:rPr>
              <a:t>Bölümümüz araştırma görevlileri ve öğretim üyeleri koordinatörlüğünde hazırlanan ve Ulusal Ajans tarafından kabul edilen 8 adet KA+171 Avrupa Birliği projesi mevcuttur. Bu projeler boyunca (2020-2026)  her dönem sınırlı sayıda özel </a:t>
            </a:r>
            <a:r>
              <a:rPr lang="tr-TR" sz="1600" dirty="0" err="1" smtClean="0">
                <a:solidFill>
                  <a:schemeClr val="bg1"/>
                </a:solidFill>
              </a:rPr>
              <a:t>erasmus</a:t>
            </a:r>
            <a:r>
              <a:rPr lang="tr-TR" sz="1600" dirty="0" smtClean="0">
                <a:solidFill>
                  <a:schemeClr val="bg1"/>
                </a:solidFill>
              </a:rPr>
              <a:t> ilanı açılacaktır. </a:t>
            </a:r>
          </a:p>
          <a:p>
            <a:pPr marL="36576" indent="0">
              <a:buNone/>
            </a:pPr>
            <a:endParaRPr lang="tr-TR" sz="1600" dirty="0" smtClean="0">
              <a:solidFill>
                <a:schemeClr val="bg1"/>
              </a:solidFill>
            </a:endParaRPr>
          </a:p>
          <a:p>
            <a:pPr marL="36576" indent="0">
              <a:buNone/>
            </a:pPr>
            <a:r>
              <a:rPr lang="tr-TR" sz="1600" dirty="0" smtClean="0">
                <a:solidFill>
                  <a:schemeClr val="bg1"/>
                </a:solidFill>
              </a:rPr>
              <a:t>Bölümümüz öğrencilerine özel açılacak bu kontenjanlardan yararlanmak için </a:t>
            </a:r>
            <a:r>
              <a:rPr lang="tr-TR" sz="1600" dirty="0" err="1" smtClean="0">
                <a:solidFill>
                  <a:schemeClr val="bg1"/>
                </a:solidFill>
              </a:rPr>
              <a:t>erasmus</a:t>
            </a:r>
            <a:r>
              <a:rPr lang="tr-TR" sz="1600" dirty="0" smtClean="0">
                <a:solidFill>
                  <a:schemeClr val="bg1"/>
                </a:solidFill>
              </a:rPr>
              <a:t> dil sınavına katılmanız ve not ortalamanızı yüksek tutmanız gerekmektedir. </a:t>
            </a:r>
          </a:p>
          <a:p>
            <a:pPr marL="36576" indent="0">
              <a:buNone/>
            </a:pPr>
            <a:endParaRPr lang="tr-TR" sz="1600" dirty="0" smtClean="0">
              <a:solidFill>
                <a:schemeClr val="bg1"/>
              </a:solidFill>
            </a:endParaRPr>
          </a:p>
          <a:p>
            <a:pPr marL="36576" indent="0">
              <a:buNone/>
            </a:pPr>
            <a:r>
              <a:rPr lang="tr-TR" sz="1600" dirty="0" smtClean="0">
                <a:solidFill>
                  <a:schemeClr val="bg1"/>
                </a:solidFill>
              </a:rPr>
              <a:t>Bölümümüz öğrencilerine özel olarak açılacak bu kontenjanlarda öğrencilerimiz</a:t>
            </a:r>
            <a:r>
              <a:rPr lang="tr-TR" sz="1600" dirty="0" smtClean="0">
                <a:solidFill>
                  <a:schemeClr val="bg1"/>
                </a:solidFill>
              </a:rPr>
              <a:t> ve araştırma görevlilerimiz </a:t>
            </a:r>
            <a:r>
              <a:rPr lang="tr-TR" sz="1600" dirty="0" smtClean="0">
                <a:solidFill>
                  <a:schemeClr val="bg1"/>
                </a:solidFill>
              </a:rPr>
              <a:t>geçmişte Rusya, Güney Kore, Tunus, Fas gibi ülkelere hareketlilik gerçekleştirdi. Önümüzdeki dönemlerde ise sınırlı sayıda öğrencimiz</a:t>
            </a:r>
          </a:p>
          <a:p>
            <a:r>
              <a:rPr lang="tr-TR" sz="1600" dirty="0" smtClean="0">
                <a:solidFill>
                  <a:schemeClr val="bg1"/>
                </a:solidFill>
              </a:rPr>
              <a:t>Bosna Hersek  </a:t>
            </a:r>
          </a:p>
          <a:p>
            <a:r>
              <a:rPr lang="tr-TR" sz="1600" dirty="0" smtClean="0">
                <a:solidFill>
                  <a:schemeClr val="bg1"/>
                </a:solidFill>
              </a:rPr>
              <a:t>Kosova</a:t>
            </a:r>
          </a:p>
          <a:p>
            <a:r>
              <a:rPr lang="tr-TR" sz="1600" dirty="0" smtClean="0">
                <a:solidFill>
                  <a:schemeClr val="bg1"/>
                </a:solidFill>
              </a:rPr>
              <a:t>Arnavutluk</a:t>
            </a:r>
          </a:p>
          <a:p>
            <a:r>
              <a:rPr lang="tr-TR" sz="1600" dirty="0" smtClean="0">
                <a:solidFill>
                  <a:schemeClr val="bg1"/>
                </a:solidFill>
              </a:rPr>
              <a:t>Tanzanya </a:t>
            </a:r>
            <a:endParaRPr lang="tr-TR" sz="1600" dirty="0" smtClean="0">
              <a:solidFill>
                <a:srgbClr val="002060"/>
              </a:solidFill>
            </a:endParaRPr>
          </a:p>
          <a:p>
            <a:pPr marL="36576" indent="0">
              <a:buNone/>
            </a:pPr>
            <a:r>
              <a:rPr lang="tr-TR" sz="1600" dirty="0" smtClean="0">
                <a:solidFill>
                  <a:schemeClr val="bg1"/>
                </a:solidFill>
              </a:rPr>
              <a:t>gibi standart </a:t>
            </a:r>
            <a:r>
              <a:rPr lang="tr-TR" sz="1600" dirty="0" err="1" smtClean="0">
                <a:solidFill>
                  <a:schemeClr val="bg1"/>
                </a:solidFill>
              </a:rPr>
              <a:t>Erasmus</a:t>
            </a:r>
            <a:r>
              <a:rPr lang="tr-TR" sz="1600" dirty="0" smtClean="0">
                <a:solidFill>
                  <a:schemeClr val="bg1"/>
                </a:solidFill>
              </a:rPr>
              <a:t> programı kapsamında olmayan ülkelerde 1 dönem eğitim alma ve yüksek hibe rakamlarıyla desteklenme imkanı yakalayacaklardır</a:t>
            </a:r>
            <a:r>
              <a:rPr lang="tr-TR" sz="1800" dirty="0" smtClean="0">
                <a:solidFill>
                  <a:schemeClr val="bg1"/>
                </a:solidFill>
              </a:rPr>
              <a:t>.</a:t>
            </a:r>
            <a:endParaRPr lang="tr-TR" sz="1800" dirty="0" smtClean="0">
              <a:solidFill>
                <a:schemeClr val="bg1"/>
              </a:solidFill>
            </a:endParaRPr>
          </a:p>
        </p:txBody>
      </p:sp>
    </p:spTree>
    <p:extLst>
      <p:ext uri="{BB962C8B-B14F-4D97-AF65-F5344CB8AC3E}">
        <p14:creationId xmlns:p14="http://schemas.microsoft.com/office/powerpoint/2010/main" val="25229307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592" y="274638"/>
            <a:ext cx="7025208" cy="850106"/>
          </a:xfrm>
        </p:spPr>
        <p:txBody>
          <a:bodyPr/>
          <a:lstStyle/>
          <a:p>
            <a:pPr algn="ctr"/>
            <a:r>
              <a:rPr lang="tr-TR" b="1" dirty="0" smtClean="0">
                <a:solidFill>
                  <a:schemeClr val="bg2"/>
                </a:solidFill>
              </a:rPr>
              <a:t>BÖLÜM ETKİNLİKLERİMİZ</a:t>
            </a:r>
            <a:endParaRPr lang="tr-TR" b="1" dirty="0">
              <a:solidFill>
                <a:schemeClr val="bg2"/>
              </a:solidFill>
            </a:endParaRPr>
          </a:p>
        </p:txBody>
      </p:sp>
      <p:sp>
        <p:nvSpPr>
          <p:cNvPr id="3" name="İçerik Yer Tutucusu 2"/>
          <p:cNvSpPr>
            <a:spLocks noGrp="1"/>
          </p:cNvSpPr>
          <p:nvPr>
            <p:ph idx="1"/>
          </p:nvPr>
        </p:nvSpPr>
        <p:spPr>
          <a:xfrm>
            <a:off x="457200" y="1146163"/>
            <a:ext cx="8147248" cy="4929411"/>
          </a:xfrm>
          <a:solidFill>
            <a:schemeClr val="bg2"/>
          </a:solidFill>
        </p:spPr>
        <p:txBody>
          <a:bodyPr>
            <a:normAutofit/>
          </a:bodyPr>
          <a:lstStyle/>
          <a:p>
            <a:r>
              <a:rPr lang="tr-TR" sz="2400" dirty="0" smtClean="0"/>
              <a:t>Bölümümüzde, her dönem akademik takvimimizin </a:t>
            </a:r>
            <a:r>
              <a:rPr lang="tr-TR" sz="2400" dirty="0" err="1" smtClean="0"/>
              <a:t>müsaitliği</a:t>
            </a:r>
            <a:r>
              <a:rPr lang="tr-TR" sz="2400" dirty="0" smtClean="0"/>
              <a:t> ölçüsünde öğrencilerimizle sektör temsilcilerini, alanında uzman hocalarımızı bir araya getirdiğimiz konferanslar ve ayrıca öğrencilerimizin yararına olacağını düşündüğümüz kurumlara teknik gezilerimiz düzenlenmektedir. </a:t>
            </a:r>
          </a:p>
          <a:p>
            <a:pPr marL="36576" indent="0">
              <a:buNone/>
            </a:pPr>
            <a:endParaRPr lang="tr-TR" sz="2400" dirty="0" smtClean="0"/>
          </a:p>
          <a:p>
            <a:endParaRPr lang="tr-TR" sz="2400" dirty="0" smtClean="0"/>
          </a:p>
          <a:p>
            <a:r>
              <a:rPr lang="tr-TR" sz="2400" dirty="0" smtClean="0"/>
              <a:t>Ayrıca </a:t>
            </a:r>
            <a:r>
              <a:rPr lang="tr-TR" sz="2400" dirty="0" err="1" smtClean="0"/>
              <a:t>pandemi</a:t>
            </a:r>
            <a:r>
              <a:rPr lang="tr-TR" sz="2400" dirty="0" smtClean="0"/>
              <a:t> sonrası dönemde buluşmaları daha olanaklı hale getiren </a:t>
            </a:r>
            <a:r>
              <a:rPr lang="tr-TR" sz="2400" dirty="0" err="1" smtClean="0"/>
              <a:t>webinar</a:t>
            </a:r>
            <a:r>
              <a:rPr lang="tr-TR" sz="2400" dirty="0" smtClean="0"/>
              <a:t> etkinliklerimiz de belli dönemlerde düzenlenmeye devam etmektedir. </a:t>
            </a:r>
            <a:endParaRPr lang="tr-TR" sz="2400" dirty="0"/>
          </a:p>
        </p:txBody>
      </p:sp>
    </p:spTree>
    <p:extLst>
      <p:ext uri="{BB962C8B-B14F-4D97-AF65-F5344CB8AC3E}">
        <p14:creationId xmlns:p14="http://schemas.microsoft.com/office/powerpoint/2010/main" val="3389476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32656"/>
            <a:ext cx="8075240" cy="5793507"/>
          </a:xfrm>
        </p:spPr>
        <p:txBody>
          <a:bodyPr/>
          <a:lstStyle/>
          <a:p>
            <a:pPr marL="36576" indent="0" algn="just">
              <a:buNone/>
            </a:pPr>
            <a:endParaRPr lang="tr-TR" b="1" dirty="0" smtClean="0">
              <a:solidFill>
                <a:schemeClr val="bg1"/>
              </a:solidFill>
            </a:endParaRPr>
          </a:p>
          <a:p>
            <a:pPr marL="36576" indent="0" algn="ctr">
              <a:buNone/>
            </a:pPr>
            <a:r>
              <a:rPr lang="tr-TR" b="1" dirty="0" smtClean="0">
                <a:solidFill>
                  <a:schemeClr val="bg1"/>
                </a:solidFill>
              </a:rPr>
              <a:t>TCMB GEZİMİZ</a:t>
            </a:r>
          </a:p>
          <a:p>
            <a:pPr algn="just"/>
            <a:endParaRPr lang="tr-TR" b="1" dirty="0" smtClean="0">
              <a:solidFill>
                <a:schemeClr val="bg1"/>
              </a:solidFill>
            </a:endParaRPr>
          </a:p>
          <a:p>
            <a:pPr algn="just">
              <a:buNone/>
            </a:pPr>
            <a:r>
              <a:rPr lang="tr-TR" b="1" dirty="0" smtClean="0">
                <a:solidFill>
                  <a:schemeClr val="bg1"/>
                </a:solidFill>
              </a:rPr>
              <a:t>		</a:t>
            </a:r>
            <a:r>
              <a:rPr lang="tr-TR" b="1" i="1" dirty="0" smtClean="0">
                <a:solidFill>
                  <a:schemeClr val="bg1"/>
                </a:solidFill>
              </a:rPr>
              <a:t>DİNLEDİĞİNİZ İÇİN TEŞEKKÜRLER</a:t>
            </a:r>
            <a:endParaRPr lang="tr-TR" b="1" i="1" dirty="0">
              <a:solidFill>
                <a:schemeClr val="bg1"/>
              </a:solidFill>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340768"/>
            <a:ext cx="7848872" cy="551723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85728"/>
            <a:ext cx="7467600" cy="368280"/>
          </a:xfrm>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tr-TR" sz="2800" b="1" dirty="0" smtClean="0">
                <a:solidFill>
                  <a:schemeClr val="bg1"/>
                </a:solidFill>
                <a:latin typeface="Candara" pitchFamily="34" charset="0"/>
              </a:rPr>
              <a:t>İKTİSADİ VE İDARİ BİLİMLER FAKÜLTESİ</a:t>
            </a:r>
            <a:endParaRPr lang="tr-TR" sz="2800" dirty="0"/>
          </a:p>
        </p:txBody>
      </p:sp>
      <p:sp>
        <p:nvSpPr>
          <p:cNvPr id="3" name="2 İçerik Yer Tutucusu"/>
          <p:cNvSpPr>
            <a:spLocks noGrp="1"/>
          </p:cNvSpPr>
          <p:nvPr>
            <p:ph idx="1"/>
          </p:nvPr>
        </p:nvSpPr>
        <p:spPr>
          <a:xfrm>
            <a:off x="107504" y="1071546"/>
            <a:ext cx="8750776" cy="5572164"/>
          </a:xfrm>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pPr algn="just"/>
            <a:r>
              <a:rPr lang="tr-TR" dirty="0" smtClean="0">
                <a:solidFill>
                  <a:schemeClr val="bg1"/>
                </a:solidFill>
                <a:latin typeface="Candara" pitchFamily="34" charset="0"/>
              </a:rPr>
              <a:t>1997 yılında kurulan Fakültemiz, üç bölümden 111 öğrenci ile ilk mezunlarını </a:t>
            </a:r>
            <a:r>
              <a:rPr lang="tr-TR" dirty="0" smtClean="0">
                <a:solidFill>
                  <a:schemeClr val="bg1"/>
                </a:solidFill>
                <a:latin typeface="Candara" pitchFamily="34" charset="0"/>
              </a:rPr>
              <a:t>vermiştir. Fakültemiz </a:t>
            </a:r>
            <a:r>
              <a:rPr lang="tr-TR" dirty="0" smtClean="0">
                <a:solidFill>
                  <a:schemeClr val="bg1"/>
                </a:solidFill>
                <a:latin typeface="Candara" pitchFamily="34" charset="0"/>
              </a:rPr>
              <a:t>bünyesinde;</a:t>
            </a:r>
          </a:p>
          <a:p>
            <a:pPr algn="just"/>
            <a:r>
              <a:rPr lang="tr-TR" sz="2100" dirty="0" smtClean="0">
                <a:solidFill>
                  <a:schemeClr val="bg1"/>
                </a:solidFill>
                <a:latin typeface="Verdana" panose="020B0604030504040204" pitchFamily="34" charset="0"/>
                <a:ea typeface="Verdana" panose="020B0604030504040204" pitchFamily="34" charset="0"/>
              </a:rPr>
              <a:t>İşletme, </a:t>
            </a:r>
          </a:p>
          <a:p>
            <a:pPr algn="just"/>
            <a:r>
              <a:rPr lang="tr-TR" sz="2100" dirty="0" smtClean="0">
                <a:solidFill>
                  <a:schemeClr val="bg1"/>
                </a:solidFill>
                <a:latin typeface="Verdana" panose="020B0604030504040204" pitchFamily="34" charset="0"/>
                <a:ea typeface="Verdana" panose="020B0604030504040204" pitchFamily="34" charset="0"/>
              </a:rPr>
              <a:t>İktisat,</a:t>
            </a:r>
          </a:p>
          <a:p>
            <a:pPr algn="just"/>
            <a:r>
              <a:rPr lang="tr-TR" sz="2100" dirty="0" smtClean="0">
                <a:solidFill>
                  <a:schemeClr val="bg1"/>
                </a:solidFill>
                <a:latin typeface="Verdana" panose="020B0604030504040204" pitchFamily="34" charset="0"/>
                <a:ea typeface="Verdana" panose="020B0604030504040204" pitchFamily="34" charset="0"/>
              </a:rPr>
              <a:t>Kamu Yönetimi,</a:t>
            </a:r>
          </a:p>
          <a:p>
            <a:pPr algn="just"/>
            <a:r>
              <a:rPr lang="tr-TR" sz="2100" dirty="0" smtClean="0">
                <a:solidFill>
                  <a:schemeClr val="bg1"/>
                </a:solidFill>
                <a:latin typeface="Verdana" panose="020B0604030504040204" pitchFamily="34" charset="0"/>
                <a:ea typeface="Verdana" panose="020B0604030504040204" pitchFamily="34" charset="0"/>
              </a:rPr>
              <a:t>Maliye,</a:t>
            </a:r>
          </a:p>
          <a:p>
            <a:pPr algn="just"/>
            <a:r>
              <a:rPr lang="tr-TR" sz="2100" dirty="0" smtClean="0">
                <a:solidFill>
                  <a:schemeClr val="bg1"/>
                </a:solidFill>
                <a:latin typeface="Verdana" panose="020B0604030504040204" pitchFamily="34" charset="0"/>
                <a:ea typeface="Verdana" panose="020B0604030504040204" pitchFamily="34" charset="0"/>
              </a:rPr>
              <a:t>Ekonometri, </a:t>
            </a:r>
          </a:p>
          <a:p>
            <a:pPr algn="just"/>
            <a:r>
              <a:rPr lang="tr-TR" sz="2100" dirty="0" smtClean="0">
                <a:solidFill>
                  <a:schemeClr val="bg1"/>
                </a:solidFill>
                <a:latin typeface="Verdana" panose="020B0604030504040204" pitchFamily="34" charset="0"/>
                <a:ea typeface="Verdana" panose="020B0604030504040204" pitchFamily="34" charset="0"/>
              </a:rPr>
              <a:t>Çalışma Ekonomisi ve Endüstri İlişkileri, </a:t>
            </a:r>
          </a:p>
          <a:p>
            <a:pPr algn="just"/>
            <a:r>
              <a:rPr lang="tr-TR" sz="2100" dirty="0" smtClean="0">
                <a:solidFill>
                  <a:schemeClr val="bg1"/>
                </a:solidFill>
                <a:latin typeface="Verdana" panose="020B0604030504040204" pitchFamily="34" charset="0"/>
                <a:ea typeface="Verdana" panose="020B0604030504040204" pitchFamily="34" charset="0"/>
              </a:rPr>
              <a:t>Uluslararası İlişkiler, </a:t>
            </a:r>
          </a:p>
          <a:p>
            <a:pPr algn="just"/>
            <a:r>
              <a:rPr lang="tr-TR" sz="2100" dirty="0" smtClean="0">
                <a:solidFill>
                  <a:schemeClr val="bg1"/>
                </a:solidFill>
                <a:latin typeface="Verdana" panose="020B0604030504040204" pitchFamily="34" charset="0"/>
                <a:ea typeface="Verdana" panose="020B0604030504040204" pitchFamily="34" charset="0"/>
              </a:rPr>
              <a:t>Sağlık Yönetimi, </a:t>
            </a:r>
          </a:p>
          <a:p>
            <a:pPr algn="just"/>
            <a:r>
              <a:rPr lang="tr-TR" sz="2100" dirty="0" smtClean="0">
                <a:solidFill>
                  <a:schemeClr val="bg1"/>
                </a:solidFill>
                <a:latin typeface="Verdana" panose="020B0604030504040204" pitchFamily="34" charset="0"/>
                <a:ea typeface="Verdana" panose="020B0604030504040204" pitchFamily="34" charset="0"/>
              </a:rPr>
              <a:t>Turizm İşletmeciliği, </a:t>
            </a:r>
          </a:p>
          <a:p>
            <a:pPr algn="just"/>
            <a:r>
              <a:rPr lang="tr-TR" sz="2100" dirty="0" smtClean="0">
                <a:solidFill>
                  <a:schemeClr val="bg1"/>
                </a:solidFill>
                <a:latin typeface="Verdana" panose="020B0604030504040204" pitchFamily="34" charset="0"/>
                <a:ea typeface="Verdana" panose="020B0604030504040204" pitchFamily="34" charset="0"/>
              </a:rPr>
              <a:t>Finans ve Bankacılık ,</a:t>
            </a:r>
          </a:p>
          <a:p>
            <a:pPr algn="just"/>
            <a:r>
              <a:rPr lang="tr-TR" sz="2100" dirty="0" smtClean="0">
                <a:solidFill>
                  <a:schemeClr val="bg1"/>
                </a:solidFill>
                <a:latin typeface="Verdana" panose="020B0604030504040204" pitchFamily="34" charset="0"/>
                <a:ea typeface="Verdana" panose="020B0604030504040204" pitchFamily="34" charset="0"/>
              </a:rPr>
              <a:t>Sosyal Hizmetler ve</a:t>
            </a:r>
          </a:p>
          <a:p>
            <a:pPr algn="just"/>
            <a:r>
              <a:rPr lang="tr-TR" sz="2100" dirty="0" smtClean="0">
                <a:solidFill>
                  <a:schemeClr val="bg1"/>
                </a:solidFill>
                <a:latin typeface="Verdana" panose="020B0604030504040204" pitchFamily="34" charset="0"/>
                <a:ea typeface="Verdana" panose="020B0604030504040204" pitchFamily="34" charset="0"/>
              </a:rPr>
              <a:t>İnsan Kaynakları Yönetimi</a:t>
            </a:r>
          </a:p>
          <a:p>
            <a:pPr algn="just"/>
            <a:r>
              <a:rPr lang="tr-TR" sz="2100" dirty="0" smtClean="0">
                <a:solidFill>
                  <a:schemeClr val="bg1"/>
                </a:solidFill>
                <a:latin typeface="Verdana" panose="020B0604030504040204" pitchFamily="34" charset="0"/>
                <a:ea typeface="Verdana" panose="020B0604030504040204" pitchFamily="34" charset="0"/>
              </a:rPr>
              <a:t>Uluslararası Ticaret ve Lojistik  olmak üzere 13 bölüm bulunmaktadır. </a:t>
            </a:r>
            <a:endParaRPr lang="tr-TR" sz="2100" dirty="0">
              <a:solidFill>
                <a:schemeClr val="bg1"/>
              </a:solidFill>
              <a:latin typeface="Verdana" panose="020B0604030504040204" pitchFamily="34" charset="0"/>
              <a:ea typeface="Verdan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solidFill>
                  <a:schemeClr val="bg1"/>
                </a:solidFill>
              </a:rPr>
              <a:t>    BORSA İSTANBUL GEZİMİZ</a:t>
            </a:r>
            <a:endParaRPr lang="tr-TR" dirty="0">
              <a:solidFill>
                <a:schemeClr val="bg1"/>
              </a:solidFill>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3691" y="1600200"/>
            <a:ext cx="6710677" cy="4525963"/>
          </a:xfrm>
        </p:spPr>
      </p:pic>
    </p:spTree>
    <p:extLst>
      <p:ext uri="{BB962C8B-B14F-4D97-AF65-F5344CB8AC3E}">
        <p14:creationId xmlns:p14="http://schemas.microsoft.com/office/powerpoint/2010/main" val="9103897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562074"/>
          </a:xfrm>
        </p:spPr>
        <p:txBody>
          <a:bodyPr>
            <a:normAutofit fontScale="90000"/>
          </a:bodyPr>
          <a:lstStyle/>
          <a:p>
            <a:pPr algn="ctr"/>
            <a:r>
              <a:rPr lang="tr-TR" dirty="0" smtClean="0">
                <a:solidFill>
                  <a:schemeClr val="bg1"/>
                </a:solidFill>
              </a:rPr>
              <a:t>Koç Finans Gezimiz </a:t>
            </a:r>
            <a:endParaRPr lang="tr-TR" dirty="0">
              <a:solidFill>
                <a:schemeClr val="bg1"/>
              </a:solidFill>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6" y="1340768"/>
            <a:ext cx="7467600" cy="4978400"/>
          </a:xfrm>
        </p:spPr>
      </p:pic>
    </p:spTree>
    <p:extLst>
      <p:ext uri="{BB962C8B-B14F-4D97-AF65-F5344CB8AC3E}">
        <p14:creationId xmlns:p14="http://schemas.microsoft.com/office/powerpoint/2010/main" val="21501135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31359"/>
            <a:ext cx="6665168" cy="8149538"/>
          </a:xfrm>
        </p:spPr>
      </p:pic>
    </p:spTree>
    <p:extLst>
      <p:ext uri="{BB962C8B-B14F-4D97-AF65-F5344CB8AC3E}">
        <p14:creationId xmlns:p14="http://schemas.microsoft.com/office/powerpoint/2010/main" val="41796722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476672"/>
            <a:ext cx="7200800" cy="5832648"/>
          </a:xfrm>
        </p:spPr>
      </p:pic>
    </p:spTree>
    <p:extLst>
      <p:ext uri="{BB962C8B-B14F-4D97-AF65-F5344CB8AC3E}">
        <p14:creationId xmlns:p14="http://schemas.microsoft.com/office/powerpoint/2010/main" val="38889001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764704"/>
            <a:ext cx="6480719" cy="5361459"/>
          </a:xfrm>
        </p:spPr>
      </p:pic>
    </p:spTree>
    <p:extLst>
      <p:ext uri="{BB962C8B-B14F-4D97-AF65-F5344CB8AC3E}">
        <p14:creationId xmlns:p14="http://schemas.microsoft.com/office/powerpoint/2010/main" val="17276590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7584" y="499766"/>
            <a:ext cx="7097216" cy="6696744"/>
          </a:xfrm>
        </p:spPr>
      </p:pic>
    </p:spTree>
    <p:extLst>
      <p:ext uri="{BB962C8B-B14F-4D97-AF65-F5344CB8AC3E}">
        <p14:creationId xmlns:p14="http://schemas.microsoft.com/office/powerpoint/2010/main" val="28055849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620688"/>
            <a:ext cx="7859215" cy="6237312"/>
          </a:xfrm>
        </p:spPr>
      </p:pic>
    </p:spTree>
    <p:extLst>
      <p:ext uri="{BB962C8B-B14F-4D97-AF65-F5344CB8AC3E}">
        <p14:creationId xmlns:p14="http://schemas.microsoft.com/office/powerpoint/2010/main" val="37848765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548680"/>
            <a:ext cx="7499176" cy="5577483"/>
          </a:xfrm>
        </p:spPr>
      </p:pic>
    </p:spTree>
    <p:extLst>
      <p:ext uri="{BB962C8B-B14F-4D97-AF65-F5344CB8AC3E}">
        <p14:creationId xmlns:p14="http://schemas.microsoft.com/office/powerpoint/2010/main" val="29091341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548680"/>
            <a:ext cx="7313240" cy="5976664"/>
          </a:xfrm>
        </p:spPr>
      </p:pic>
    </p:spTree>
    <p:extLst>
      <p:ext uri="{BB962C8B-B14F-4D97-AF65-F5344CB8AC3E}">
        <p14:creationId xmlns:p14="http://schemas.microsoft.com/office/powerpoint/2010/main" val="32139486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692696"/>
            <a:ext cx="6120680" cy="5433467"/>
          </a:xfrm>
        </p:spPr>
      </p:pic>
    </p:spTree>
    <p:extLst>
      <p:ext uri="{BB962C8B-B14F-4D97-AF65-F5344CB8AC3E}">
        <p14:creationId xmlns:p14="http://schemas.microsoft.com/office/powerpoint/2010/main" val="2573326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511156"/>
          </a:xfrm>
        </p:spPr>
        <p:txBody>
          <a:bodyPr>
            <a:normAutofit fontScale="90000"/>
          </a:bodyPr>
          <a:lstStyle/>
          <a:p>
            <a:pPr algn="ctr"/>
            <a:r>
              <a:rPr lang="tr-TR" sz="2800" b="1" dirty="0">
                <a:solidFill>
                  <a:schemeClr val="bg1"/>
                </a:solidFill>
                <a:latin typeface="Candara" pitchFamily="34" charset="0"/>
              </a:rPr>
              <a:t>İKTİSADİ VE İDARİ BİLİMLER FAKÜLTESİ</a:t>
            </a:r>
            <a:endParaRPr lang="tr-TR" sz="2800" dirty="0"/>
          </a:p>
        </p:txBody>
      </p:sp>
      <p:sp>
        <p:nvSpPr>
          <p:cNvPr id="3" name="2 İçerik Yer Tutucusu"/>
          <p:cNvSpPr>
            <a:spLocks noGrp="1"/>
          </p:cNvSpPr>
          <p:nvPr>
            <p:ph idx="1"/>
          </p:nvPr>
        </p:nvSpPr>
        <p:spPr>
          <a:xfrm>
            <a:off x="457200" y="1124744"/>
            <a:ext cx="8104414" cy="4930932"/>
          </a:xfrm>
        </p:spPr>
        <p:style>
          <a:lnRef idx="0">
            <a:schemeClr val="accent6"/>
          </a:lnRef>
          <a:fillRef idx="3">
            <a:schemeClr val="accent6"/>
          </a:fillRef>
          <a:effectRef idx="3">
            <a:schemeClr val="accent6"/>
          </a:effectRef>
          <a:fontRef idx="minor">
            <a:schemeClr val="lt1"/>
          </a:fontRef>
        </p:style>
        <p:txBody>
          <a:bodyPr>
            <a:normAutofit/>
          </a:bodyPr>
          <a:lstStyle/>
          <a:p>
            <a:pPr algn="just">
              <a:buNone/>
            </a:pPr>
            <a:r>
              <a:rPr lang="tr-TR" dirty="0" smtClean="0">
                <a:solidFill>
                  <a:schemeClr val="bg1"/>
                </a:solidFill>
                <a:latin typeface="Candara" pitchFamily="34" charset="0"/>
              </a:rPr>
              <a:t>     </a:t>
            </a:r>
            <a:r>
              <a:rPr lang="tr-TR" sz="2800" dirty="0" smtClean="0">
                <a:solidFill>
                  <a:srgbClr val="333333"/>
                </a:solidFill>
                <a:latin typeface="Verdana" panose="020B0604030504040204" pitchFamily="34" charset="0"/>
                <a:ea typeface="Verdana" panose="020B0604030504040204" pitchFamily="34" charset="0"/>
              </a:rPr>
              <a:t>Fakültemiz I. ve II. öğretimde öğrenim gören yaklaşık </a:t>
            </a:r>
          </a:p>
          <a:p>
            <a:pPr algn="just">
              <a:buNone/>
            </a:pPr>
            <a:r>
              <a:rPr lang="tr-TR" sz="2800" dirty="0" smtClean="0">
                <a:solidFill>
                  <a:srgbClr val="333333"/>
                </a:solidFill>
                <a:latin typeface="Verdana" panose="020B0604030504040204" pitchFamily="34" charset="0"/>
                <a:ea typeface="Verdana" panose="020B0604030504040204" pitchFamily="34" charset="0"/>
              </a:rPr>
              <a:t>*</a:t>
            </a:r>
            <a:r>
              <a:rPr lang="tr-TR" sz="2800" dirty="0" smtClean="0">
                <a:solidFill>
                  <a:srgbClr val="333333"/>
                </a:solidFill>
                <a:latin typeface="Verdana" panose="020B0604030504040204" pitchFamily="34" charset="0"/>
                <a:ea typeface="Verdana" panose="020B0604030504040204" pitchFamily="34" charset="0"/>
              </a:rPr>
              <a:t>6</a:t>
            </a:r>
            <a:r>
              <a:rPr lang="tr-TR" sz="2800" dirty="0" smtClean="0">
                <a:solidFill>
                  <a:srgbClr val="333333"/>
                </a:solidFill>
                <a:latin typeface="Verdana" panose="020B0604030504040204" pitchFamily="34" charset="0"/>
                <a:ea typeface="Verdana" panose="020B0604030504040204" pitchFamily="34" charset="0"/>
              </a:rPr>
              <a:t> bin lisans öğrencisi, </a:t>
            </a:r>
          </a:p>
          <a:p>
            <a:pPr algn="just">
              <a:buNone/>
            </a:pPr>
            <a:r>
              <a:rPr lang="tr-TR" sz="2800" dirty="0" smtClean="0">
                <a:solidFill>
                  <a:srgbClr val="333333"/>
                </a:solidFill>
                <a:latin typeface="Verdana" panose="020B0604030504040204" pitchFamily="34" charset="0"/>
                <a:ea typeface="Verdana" panose="020B0604030504040204" pitchFamily="34" charset="0"/>
              </a:rPr>
              <a:t>*</a:t>
            </a:r>
            <a:r>
              <a:rPr lang="tr-TR" sz="2800" dirty="0" smtClean="0">
                <a:solidFill>
                  <a:srgbClr val="333333"/>
                </a:solidFill>
                <a:latin typeface="Verdana" panose="020B0604030504040204" pitchFamily="34" charset="0"/>
                <a:ea typeface="Verdana" panose="020B0604030504040204" pitchFamily="34" charset="0"/>
              </a:rPr>
              <a:t>47</a:t>
            </a:r>
            <a:r>
              <a:rPr lang="tr-TR" sz="2800" dirty="0" smtClean="0">
                <a:solidFill>
                  <a:srgbClr val="333333"/>
                </a:solidFill>
                <a:latin typeface="Verdana" panose="020B0604030504040204" pitchFamily="34" charset="0"/>
                <a:ea typeface="Verdana" panose="020B0604030504040204" pitchFamily="34" charset="0"/>
              </a:rPr>
              <a:t> Profesör,</a:t>
            </a:r>
          </a:p>
          <a:p>
            <a:pPr algn="just">
              <a:buNone/>
            </a:pPr>
            <a:r>
              <a:rPr lang="tr-TR" sz="2800" dirty="0" smtClean="0">
                <a:solidFill>
                  <a:srgbClr val="333333"/>
                </a:solidFill>
                <a:latin typeface="Verdana" panose="020B0604030504040204" pitchFamily="34" charset="0"/>
                <a:ea typeface="Verdana" panose="020B0604030504040204" pitchFamily="34" charset="0"/>
              </a:rPr>
              <a:t> *</a:t>
            </a:r>
            <a:r>
              <a:rPr lang="tr-TR" sz="2800" dirty="0" smtClean="0">
                <a:solidFill>
                  <a:srgbClr val="333333"/>
                </a:solidFill>
                <a:latin typeface="Verdana" panose="020B0604030504040204" pitchFamily="34" charset="0"/>
                <a:ea typeface="Verdana" panose="020B0604030504040204" pitchFamily="34" charset="0"/>
              </a:rPr>
              <a:t>60 </a:t>
            </a:r>
            <a:r>
              <a:rPr lang="tr-TR" sz="2800" dirty="0" smtClean="0">
                <a:solidFill>
                  <a:srgbClr val="333333"/>
                </a:solidFill>
                <a:latin typeface="Verdana" panose="020B0604030504040204" pitchFamily="34" charset="0"/>
                <a:ea typeface="Verdana" panose="020B0604030504040204" pitchFamily="34" charset="0"/>
              </a:rPr>
              <a:t>Doçent,</a:t>
            </a:r>
          </a:p>
          <a:p>
            <a:pPr algn="just">
              <a:buNone/>
            </a:pPr>
            <a:r>
              <a:rPr lang="tr-TR" sz="2800" dirty="0" smtClean="0">
                <a:solidFill>
                  <a:srgbClr val="333333"/>
                </a:solidFill>
                <a:latin typeface="Verdana" panose="020B0604030504040204" pitchFamily="34" charset="0"/>
                <a:ea typeface="Verdana" panose="020B0604030504040204" pitchFamily="34" charset="0"/>
              </a:rPr>
              <a:t> </a:t>
            </a:r>
            <a:r>
              <a:rPr lang="tr-TR" sz="2800" smtClean="0">
                <a:solidFill>
                  <a:srgbClr val="333333"/>
                </a:solidFill>
                <a:latin typeface="Verdana" panose="020B0604030504040204" pitchFamily="34" charset="0"/>
                <a:ea typeface="Verdana" panose="020B0604030504040204" pitchFamily="34" charset="0"/>
              </a:rPr>
              <a:t>*</a:t>
            </a:r>
            <a:r>
              <a:rPr lang="tr-TR" sz="2800" smtClean="0">
                <a:solidFill>
                  <a:srgbClr val="333333"/>
                </a:solidFill>
                <a:latin typeface="Verdana" panose="020B0604030504040204" pitchFamily="34" charset="0"/>
                <a:ea typeface="Verdana" panose="020B0604030504040204" pitchFamily="34" charset="0"/>
              </a:rPr>
              <a:t>34 </a:t>
            </a:r>
            <a:r>
              <a:rPr lang="tr-TR" sz="2800" smtClean="0">
                <a:solidFill>
                  <a:srgbClr val="333333"/>
                </a:solidFill>
                <a:latin typeface="Verdana" panose="020B0604030504040204" pitchFamily="34" charset="0"/>
                <a:ea typeface="Verdana" panose="020B0604030504040204" pitchFamily="34" charset="0"/>
              </a:rPr>
              <a:t>Doktor </a:t>
            </a:r>
            <a:r>
              <a:rPr lang="tr-TR" sz="2800" dirty="0" smtClean="0">
                <a:solidFill>
                  <a:srgbClr val="333333"/>
                </a:solidFill>
                <a:latin typeface="Verdana" panose="020B0604030504040204" pitchFamily="34" charset="0"/>
                <a:ea typeface="Verdana" panose="020B0604030504040204" pitchFamily="34" charset="0"/>
              </a:rPr>
              <a:t>Öğretim Üyesi,</a:t>
            </a:r>
          </a:p>
          <a:p>
            <a:pPr algn="just">
              <a:buNone/>
            </a:pPr>
            <a:r>
              <a:rPr lang="tr-TR" sz="2800" dirty="0" smtClean="0">
                <a:solidFill>
                  <a:srgbClr val="333333"/>
                </a:solidFill>
                <a:latin typeface="Verdana" panose="020B0604030504040204" pitchFamily="34" charset="0"/>
                <a:ea typeface="Verdana" panose="020B0604030504040204" pitchFamily="34" charset="0"/>
              </a:rPr>
              <a:t> *</a:t>
            </a:r>
            <a:r>
              <a:rPr lang="tr-TR" sz="2800" dirty="0" smtClean="0">
                <a:solidFill>
                  <a:srgbClr val="333333"/>
                </a:solidFill>
                <a:latin typeface="Verdana" panose="020B0604030504040204" pitchFamily="34" charset="0"/>
                <a:ea typeface="Verdana" panose="020B0604030504040204" pitchFamily="34" charset="0"/>
              </a:rPr>
              <a:t>4</a:t>
            </a:r>
            <a:r>
              <a:rPr lang="tr-TR" sz="2800" dirty="0" smtClean="0">
                <a:solidFill>
                  <a:srgbClr val="333333"/>
                </a:solidFill>
                <a:latin typeface="Verdana" panose="020B0604030504040204" pitchFamily="34" charset="0"/>
                <a:ea typeface="Verdana" panose="020B0604030504040204" pitchFamily="34" charset="0"/>
              </a:rPr>
              <a:t> Öğretim Görevlisi,</a:t>
            </a:r>
          </a:p>
          <a:p>
            <a:pPr algn="just">
              <a:buNone/>
            </a:pPr>
            <a:r>
              <a:rPr lang="tr-TR" sz="2800" dirty="0" smtClean="0">
                <a:solidFill>
                  <a:srgbClr val="333333"/>
                </a:solidFill>
                <a:latin typeface="Verdana" panose="020B0604030504040204" pitchFamily="34" charset="0"/>
                <a:ea typeface="Verdana" panose="020B0604030504040204" pitchFamily="34" charset="0"/>
              </a:rPr>
              <a:t> *40Araştırma Görevlisi ile eğitim ve öğretim faaliyetini sürdürmektedir</a:t>
            </a:r>
            <a:r>
              <a:rPr lang="tr-TR" dirty="0" smtClean="0">
                <a:solidFill>
                  <a:srgbClr val="333333"/>
                </a:solidFill>
                <a:latin typeface="Open Sans"/>
              </a:rPr>
              <a:t>.</a:t>
            </a:r>
            <a:endParaRPr lang="tr-TR" dirty="0">
              <a:solidFill>
                <a:schemeClr val="bg1"/>
              </a:solidFill>
            </a:endParaRPr>
          </a:p>
        </p:txBody>
      </p:sp>
    </p:spTree>
  </p:cSld>
  <p:clrMapOvr>
    <a:masterClrMapping/>
  </p:clrMapOvr>
  <p:transition>
    <p:zoom dir="in"/>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274638"/>
            <a:ext cx="7848872" cy="5851525"/>
          </a:xfrm>
        </p:spPr>
      </p:pic>
    </p:spTree>
    <p:extLst>
      <p:ext uri="{BB962C8B-B14F-4D97-AF65-F5344CB8AC3E}">
        <p14:creationId xmlns:p14="http://schemas.microsoft.com/office/powerpoint/2010/main" val="42382283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836712"/>
            <a:ext cx="7560840" cy="5289451"/>
          </a:xfrm>
        </p:spPr>
      </p:pic>
    </p:spTree>
    <p:extLst>
      <p:ext uri="{BB962C8B-B14F-4D97-AF65-F5344CB8AC3E}">
        <p14:creationId xmlns:p14="http://schemas.microsoft.com/office/powerpoint/2010/main" val="27262706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l="-30000" r="-30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71472" y="274638"/>
            <a:ext cx="7353328" cy="796908"/>
          </a:xfrm>
        </p:spPr>
        <p:txBody>
          <a:bodyPr>
            <a:normAutofit/>
          </a:bodyPr>
          <a:lstStyle/>
          <a:p>
            <a:pPr algn="ctr"/>
            <a:r>
              <a:rPr lang="tr-TR" sz="3200" b="1" dirty="0" smtClean="0">
                <a:solidFill>
                  <a:schemeClr val="bg1"/>
                </a:solidFill>
              </a:rPr>
              <a:t>Sosyal Medya ve Web Sayfaları</a:t>
            </a:r>
            <a:endParaRPr lang="tr-TR" sz="3200" b="1" dirty="0">
              <a:solidFill>
                <a:schemeClr val="bg1"/>
              </a:solidFill>
            </a:endParaRPr>
          </a:p>
        </p:txBody>
      </p:sp>
      <p:sp>
        <p:nvSpPr>
          <p:cNvPr id="3" name="2 İçerik Yer Tutucusu"/>
          <p:cNvSpPr>
            <a:spLocks noGrp="1"/>
          </p:cNvSpPr>
          <p:nvPr>
            <p:ph idx="1"/>
          </p:nvPr>
        </p:nvSpPr>
        <p:spPr>
          <a:xfrm>
            <a:off x="214282" y="1142984"/>
            <a:ext cx="8643998" cy="5500726"/>
          </a:xfrm>
        </p:spPr>
        <p:style>
          <a:lnRef idx="2">
            <a:schemeClr val="accent2">
              <a:shade val="50000"/>
            </a:schemeClr>
          </a:lnRef>
          <a:fillRef idx="1">
            <a:schemeClr val="accent2"/>
          </a:fillRef>
          <a:effectRef idx="0">
            <a:schemeClr val="accent2"/>
          </a:effectRef>
          <a:fontRef idx="minor">
            <a:schemeClr val="lt1"/>
          </a:fontRef>
        </p:style>
        <p:txBody>
          <a:bodyPr/>
          <a:lstStyle/>
          <a:p>
            <a:pPr algn="just"/>
            <a:r>
              <a:rPr lang="tr-TR" dirty="0" err="1" smtClean="0">
                <a:solidFill>
                  <a:schemeClr val="tx1"/>
                </a:solidFill>
              </a:rPr>
              <a:t>Sdu</a:t>
            </a:r>
            <a:r>
              <a:rPr lang="tr-TR" dirty="0" smtClean="0">
                <a:solidFill>
                  <a:schemeClr val="tx1"/>
                </a:solidFill>
              </a:rPr>
              <a:t>.edu.tr  </a:t>
            </a:r>
            <a:r>
              <a:rPr lang="tr-TR" dirty="0" smtClean="0">
                <a:solidFill>
                  <a:schemeClr val="bg1"/>
                </a:solidFill>
              </a:rPr>
              <a:t>       Üniversite Web Sayfası</a:t>
            </a:r>
          </a:p>
          <a:p>
            <a:pPr algn="just"/>
            <a:r>
              <a:rPr lang="tr-TR" dirty="0" smtClean="0">
                <a:solidFill>
                  <a:schemeClr val="tx1"/>
                </a:solidFill>
              </a:rPr>
              <a:t>İibf.sdu.edu.tr/</a:t>
            </a:r>
            <a:r>
              <a:rPr lang="tr-TR" dirty="0" err="1" smtClean="0">
                <a:solidFill>
                  <a:schemeClr val="tx1"/>
                </a:solidFill>
              </a:rPr>
              <a:t>bankacilikvefinans</a:t>
            </a:r>
            <a:r>
              <a:rPr lang="tr-TR" dirty="0">
                <a:solidFill>
                  <a:schemeClr val="bg1"/>
                </a:solidFill>
              </a:rPr>
              <a:t> </a:t>
            </a:r>
            <a:r>
              <a:rPr lang="tr-TR" dirty="0" smtClean="0">
                <a:solidFill>
                  <a:schemeClr val="bg1"/>
                </a:solidFill>
              </a:rPr>
              <a:t>Bölüm Web Sayfası</a:t>
            </a:r>
          </a:p>
          <a:p>
            <a:pPr algn="just"/>
            <a:r>
              <a:rPr lang="tr-TR" dirty="0" smtClean="0">
                <a:solidFill>
                  <a:schemeClr val="tx1"/>
                </a:solidFill>
              </a:rPr>
              <a:t>@</a:t>
            </a:r>
            <a:r>
              <a:rPr lang="tr-TR" dirty="0" err="1" smtClean="0">
                <a:solidFill>
                  <a:schemeClr val="tx1"/>
                </a:solidFill>
              </a:rPr>
              <a:t>sdufinansvfebankacilik</a:t>
            </a:r>
            <a:r>
              <a:rPr lang="tr-TR" dirty="0" smtClean="0">
                <a:solidFill>
                  <a:schemeClr val="tx1"/>
                </a:solidFill>
              </a:rPr>
              <a:t> </a:t>
            </a:r>
            <a:r>
              <a:rPr lang="tr-TR" dirty="0" smtClean="0">
                <a:solidFill>
                  <a:schemeClr val="bg1"/>
                </a:solidFill>
              </a:rPr>
              <a:t>Resmi </a:t>
            </a:r>
            <a:r>
              <a:rPr lang="tr-TR" dirty="0" err="1" smtClean="0">
                <a:solidFill>
                  <a:schemeClr val="bg1"/>
                </a:solidFill>
              </a:rPr>
              <a:t>İnstagram</a:t>
            </a:r>
            <a:r>
              <a:rPr lang="tr-TR" dirty="0" smtClean="0">
                <a:solidFill>
                  <a:schemeClr val="bg1"/>
                </a:solidFill>
              </a:rPr>
              <a:t> Hesabımız</a:t>
            </a:r>
          </a:p>
          <a:p>
            <a:pPr algn="just"/>
            <a:r>
              <a:rPr lang="tr-TR" dirty="0" smtClean="0">
                <a:solidFill>
                  <a:schemeClr val="tx1"/>
                </a:solidFill>
              </a:rPr>
              <a:t>SDÜ İİBF Bankacılık ve Finans </a:t>
            </a:r>
            <a:r>
              <a:rPr lang="tr-TR" dirty="0" smtClean="0">
                <a:solidFill>
                  <a:schemeClr val="bg1"/>
                </a:solidFill>
              </a:rPr>
              <a:t>(Facebook hesabımız)</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7467600" cy="202034"/>
          </a:xfrm>
        </p:spPr>
        <p:txBody>
          <a:bodyPr>
            <a:normAutofit fontScale="90000"/>
          </a:bodyPr>
          <a:lstStyle/>
          <a:p>
            <a:endParaRPr lang="tr-TR" dirty="0"/>
          </a:p>
        </p:txBody>
      </p:sp>
      <p:sp>
        <p:nvSpPr>
          <p:cNvPr id="3" name="İçerik Yer Tutucusu 2"/>
          <p:cNvSpPr>
            <a:spLocks noGrp="1"/>
          </p:cNvSpPr>
          <p:nvPr>
            <p:ph idx="1"/>
          </p:nvPr>
        </p:nvSpPr>
        <p:spPr>
          <a:xfrm>
            <a:off x="457200" y="476672"/>
            <a:ext cx="8363272" cy="5760640"/>
          </a:xfr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pPr marL="36576" indent="0" algn="ctr">
              <a:buNone/>
            </a:pPr>
            <a:r>
              <a:rPr lang="tr-TR" b="1" dirty="0" smtClean="0"/>
              <a:t>ÖNEMLİ NOTLAR</a:t>
            </a:r>
          </a:p>
          <a:p>
            <a:pPr algn="just"/>
            <a:r>
              <a:rPr lang="tr-TR" sz="1600" dirty="0" smtClean="0"/>
              <a:t>Resmi duyuru kaynağı, üniversite-fakülte web sayfası olup, </a:t>
            </a:r>
            <a:r>
              <a:rPr lang="tr-TR" sz="1600" dirty="0" err="1" smtClean="0"/>
              <a:t>whatsapp</a:t>
            </a:r>
            <a:r>
              <a:rPr lang="tr-TR" sz="1600" dirty="0" smtClean="0"/>
              <a:t> grupları sohbet amaçlı kullanılan platformlardır. </a:t>
            </a:r>
          </a:p>
          <a:p>
            <a:pPr algn="just"/>
            <a:endParaRPr lang="tr-TR" sz="1600" dirty="0"/>
          </a:p>
          <a:p>
            <a:pPr algn="just"/>
            <a:r>
              <a:rPr lang="tr-TR" sz="1600" dirty="0" smtClean="0"/>
              <a:t>Fakülte ve bölüm Web sayfaları ara ara kontrol edilmeli, önemli bir duyuru olabileceği dikkate alınmalıdır. </a:t>
            </a:r>
          </a:p>
          <a:p>
            <a:pPr algn="just"/>
            <a:endParaRPr lang="tr-TR" sz="1600" dirty="0"/>
          </a:p>
          <a:p>
            <a:pPr algn="just"/>
            <a:r>
              <a:rPr lang="tr-TR" sz="1600" dirty="0" smtClean="0"/>
              <a:t>Yemekhane hizmetinden günlük ya da haftalık fiş alınarak yararlanılabilir. Bu fişler SDÜ Mobil ya da online işlemler üzerinden alınabilir. </a:t>
            </a:r>
          </a:p>
          <a:p>
            <a:pPr algn="just"/>
            <a:endParaRPr lang="tr-TR" sz="1600" dirty="0"/>
          </a:p>
          <a:p>
            <a:pPr algn="just"/>
            <a:r>
              <a:rPr lang="tr-TR" sz="1600" dirty="0" smtClean="0"/>
              <a:t>Öğrenci kulüplerine online olarak üye olabilir, kendi zevkinize hitap eden bir kulüp olmaması halinde gerekli işlemleri tamamlayarak kendi kulübünüzü de kurabilirsiniz</a:t>
            </a:r>
          </a:p>
          <a:p>
            <a:pPr marL="36576" indent="0" algn="just">
              <a:buNone/>
            </a:pPr>
            <a:r>
              <a:rPr lang="tr-TR" sz="1600" dirty="0" smtClean="0"/>
              <a:t> </a:t>
            </a:r>
            <a:endParaRPr lang="tr-TR" sz="1600" dirty="0"/>
          </a:p>
          <a:p>
            <a:pPr algn="just"/>
            <a:r>
              <a:rPr lang="tr-TR" sz="1600" dirty="0" smtClean="0"/>
              <a:t>Sınav çıkışlarında sınıf kapılarında sohbet etmek, gürültü yapmak gibi eylemlerden kaçınılmalı ve sınıfların olduğu bölgeden sessizce uzaklaşılmalıdır.</a:t>
            </a:r>
          </a:p>
          <a:p>
            <a:pPr algn="just"/>
            <a:endParaRPr lang="tr-TR" sz="1600" dirty="0" smtClean="0"/>
          </a:p>
          <a:p>
            <a:pPr algn="just"/>
            <a:r>
              <a:rPr lang="tr-TR" sz="1600" dirty="0" err="1" smtClean="0"/>
              <a:t>Kimer</a:t>
            </a:r>
            <a:r>
              <a:rPr lang="tr-TR" sz="1600" dirty="0" smtClean="0"/>
              <a:t>, çeşitli gezi etkinlikleri düzenlemektedir. Bununla ilgili detaylı bilgi için </a:t>
            </a:r>
            <a:r>
              <a:rPr lang="tr-TR" sz="1600" dirty="0" err="1" smtClean="0"/>
              <a:t>Kimer</a:t>
            </a:r>
            <a:r>
              <a:rPr lang="tr-TR" sz="1600" dirty="0" smtClean="0"/>
              <a:t> web sayfası ziyaret edilebilir. </a:t>
            </a:r>
          </a:p>
          <a:p>
            <a:pPr algn="just"/>
            <a:endParaRPr lang="tr-TR" sz="1600" dirty="0" smtClean="0"/>
          </a:p>
          <a:p>
            <a:pPr algn="just"/>
            <a:r>
              <a:rPr lang="tr-TR" sz="1600" dirty="0" smtClean="0"/>
              <a:t>Duyurular, etkinlikler, yarışmalar, söyleşiler gibi faaliyetlerden haberdar olmak adına, fakülte ve bölüm sosyal medya hesapları mutlaka takip edilmelidir. </a:t>
            </a:r>
          </a:p>
          <a:p>
            <a:pPr algn="just"/>
            <a:endParaRPr lang="tr-TR" sz="1600" dirty="0" smtClean="0"/>
          </a:p>
          <a:p>
            <a:pPr algn="just"/>
            <a:r>
              <a:rPr lang="tr-TR" sz="1600" dirty="0" smtClean="0"/>
              <a:t>SDÜ Kariyer merkezi, iş bulma, staj, kariyer danışmanlığı gibi konularda eğitim hayatınız boyunca destek vermek üzere faaliyet göstermektedir. Gerekli durumlarda destek alabilirsiniz. </a:t>
            </a:r>
            <a:endParaRPr lang="tr-TR" sz="1600" dirty="0"/>
          </a:p>
          <a:p>
            <a:pPr algn="just"/>
            <a:endParaRPr lang="tr-TR" sz="1800" dirty="0"/>
          </a:p>
          <a:p>
            <a:pPr algn="just"/>
            <a:endParaRPr lang="tr-TR" sz="1800" dirty="0"/>
          </a:p>
        </p:txBody>
      </p:sp>
    </p:spTree>
    <p:extLst>
      <p:ext uri="{BB962C8B-B14F-4D97-AF65-F5344CB8AC3E}">
        <p14:creationId xmlns:p14="http://schemas.microsoft.com/office/powerpoint/2010/main" val="117990840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7467600" cy="5361459"/>
          </a:xfrm>
        </p:spPr>
        <p:style>
          <a:lnRef idx="1">
            <a:schemeClr val="accent1"/>
          </a:lnRef>
          <a:fillRef idx="2">
            <a:schemeClr val="accent1"/>
          </a:fillRef>
          <a:effectRef idx="1">
            <a:schemeClr val="accent1"/>
          </a:effectRef>
          <a:fontRef idx="minor">
            <a:schemeClr val="dk1"/>
          </a:fontRef>
        </p:style>
        <p:txBody>
          <a:bodyPr/>
          <a:lstStyle/>
          <a:p>
            <a:endParaRPr lang="tr-TR" dirty="0" smtClean="0">
              <a:solidFill>
                <a:schemeClr val="bg1"/>
              </a:solidFill>
            </a:endParaRPr>
          </a:p>
          <a:p>
            <a:endParaRPr lang="tr-TR" dirty="0">
              <a:solidFill>
                <a:schemeClr val="bg1"/>
              </a:solidFill>
            </a:endParaRPr>
          </a:p>
          <a:p>
            <a:r>
              <a:rPr lang="tr-TR" dirty="0" smtClean="0">
                <a:solidFill>
                  <a:schemeClr val="bg1"/>
                </a:solidFill>
              </a:rPr>
              <a:t>DİNLEDİĞİNİZ İÇİN TEŞEKKÜRLER…</a:t>
            </a:r>
          </a:p>
          <a:p>
            <a:pPr marL="36576" indent="0" algn="ctr">
              <a:buNone/>
            </a:pPr>
            <a:r>
              <a:rPr lang="tr-TR" sz="3200" dirty="0" smtClean="0">
                <a:solidFill>
                  <a:schemeClr val="bg1"/>
                </a:solidFill>
              </a:rPr>
              <a:t>Sorularınız varsa cevaplayabiliriz. </a:t>
            </a:r>
          </a:p>
          <a:p>
            <a:pPr marL="36576" indent="0">
              <a:buNone/>
            </a:pPr>
            <a:endParaRPr lang="tr-TR" dirty="0"/>
          </a:p>
        </p:txBody>
      </p:sp>
    </p:spTree>
    <p:extLst>
      <p:ext uri="{BB962C8B-B14F-4D97-AF65-F5344CB8AC3E}">
        <p14:creationId xmlns:p14="http://schemas.microsoft.com/office/powerpoint/2010/main" val="379752658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457200" y="274638"/>
            <a:ext cx="8186766" cy="5297502"/>
          </a:xfrm>
        </p:spPr>
        <p:txBody>
          <a:bodyPr>
            <a:normAutofit/>
          </a:bodyPr>
          <a:lstStyle/>
          <a:p>
            <a:pPr algn="ctr"/>
            <a:r>
              <a:rPr lang="tr-TR" dirty="0" smtClean="0">
                <a:solidFill>
                  <a:schemeClr val="bg1"/>
                </a:solidFill>
              </a:rPr>
              <a:t>Fakültemizin İdari Kadrosu</a:t>
            </a:r>
            <a:endParaRPr lang="tr-TR" dirty="0">
              <a:solidFill>
                <a:schemeClr val="bg1"/>
              </a:solidFill>
            </a:endParaRPr>
          </a:p>
        </p:txBody>
      </p:sp>
    </p:spTree>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85860"/>
            <a:ext cx="7467600" cy="4840303"/>
          </a:xfrm>
        </p:spPr>
        <p:txBody>
          <a:bodyPr/>
          <a:lstStyle/>
          <a:p>
            <a:r>
              <a:rPr lang="tr-TR" dirty="0" smtClean="0">
                <a:solidFill>
                  <a:schemeClr val="bg1"/>
                </a:solidFill>
              </a:rPr>
              <a:t>Prof. Dr. </a:t>
            </a:r>
            <a:r>
              <a:rPr lang="tr-TR" dirty="0" smtClean="0">
                <a:solidFill>
                  <a:schemeClr val="bg1"/>
                </a:solidFill>
              </a:rPr>
              <a:t>Hakan Mehmet Kiriş</a:t>
            </a:r>
          </a:p>
          <a:p>
            <a:endParaRPr lang="tr-TR" dirty="0" smtClean="0">
              <a:solidFill>
                <a:schemeClr val="bg1"/>
              </a:solidFill>
            </a:endParaRPr>
          </a:p>
          <a:p>
            <a:endParaRPr lang="tr-TR" dirty="0"/>
          </a:p>
        </p:txBody>
      </p:sp>
      <p:sp>
        <p:nvSpPr>
          <p:cNvPr id="5" name="4 Başlık"/>
          <p:cNvSpPr>
            <a:spLocks noGrp="1"/>
          </p:cNvSpPr>
          <p:nvPr>
            <p:ph type="title"/>
          </p:nvPr>
        </p:nvSpPr>
        <p:spPr>
          <a:xfrm>
            <a:off x="1500166" y="274638"/>
            <a:ext cx="6424634" cy="1011222"/>
          </a:xfrm>
        </p:spPr>
        <p:txBody>
          <a:bodyPr/>
          <a:lstStyle/>
          <a:p>
            <a:pPr algn="ctr"/>
            <a:r>
              <a:rPr lang="tr-TR" dirty="0" smtClean="0">
                <a:solidFill>
                  <a:schemeClr val="bg1"/>
                </a:solidFill>
              </a:rPr>
              <a:t>FAKÜLTE DEKANIMIZ</a:t>
            </a:r>
            <a:endParaRPr lang="tr-TR" dirty="0">
              <a:solidFill>
                <a:schemeClr val="bg1"/>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713" y="2132856"/>
            <a:ext cx="7313239" cy="425602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85860"/>
            <a:ext cx="7467600" cy="4840303"/>
          </a:xfrm>
        </p:spPr>
        <p:txBody>
          <a:bodyPr/>
          <a:lstStyle/>
          <a:p>
            <a:r>
              <a:rPr lang="tr-TR" dirty="0" smtClean="0">
                <a:solidFill>
                  <a:schemeClr val="bg1"/>
                </a:solidFill>
              </a:rPr>
              <a:t>Prof. Dr. Onur Sungur</a:t>
            </a:r>
            <a:endParaRPr lang="tr-TR" dirty="0" smtClean="0">
              <a:solidFill>
                <a:schemeClr val="bg1"/>
              </a:solidFill>
            </a:endParaRPr>
          </a:p>
          <a:p>
            <a:endParaRPr lang="tr-TR" dirty="0"/>
          </a:p>
        </p:txBody>
      </p:sp>
      <p:sp>
        <p:nvSpPr>
          <p:cNvPr id="5" name="4 Başlık"/>
          <p:cNvSpPr>
            <a:spLocks noGrp="1"/>
          </p:cNvSpPr>
          <p:nvPr>
            <p:ph type="title"/>
          </p:nvPr>
        </p:nvSpPr>
        <p:spPr>
          <a:xfrm>
            <a:off x="1500166" y="274638"/>
            <a:ext cx="6424634" cy="1011222"/>
          </a:xfrm>
        </p:spPr>
        <p:txBody>
          <a:bodyPr/>
          <a:lstStyle/>
          <a:p>
            <a:pPr algn="ctr"/>
            <a:r>
              <a:rPr lang="tr-TR" dirty="0" smtClean="0">
                <a:solidFill>
                  <a:schemeClr val="bg1"/>
                </a:solidFill>
              </a:rPr>
              <a:t>DEKAN YARDIMCIMIZ</a:t>
            </a:r>
            <a:endParaRPr lang="tr-TR" dirty="0">
              <a:solidFill>
                <a:schemeClr val="bg1"/>
              </a:solidFill>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551" y="1988840"/>
            <a:ext cx="7919864" cy="4559312"/>
          </a:xfrm>
          <a:prstGeom prst="rect">
            <a:avLst/>
          </a:prstGeom>
          <a:ln>
            <a:noFill/>
          </a:ln>
          <a:effectLst>
            <a:softEdge rad="112500"/>
          </a:effectLst>
        </p:spPr>
      </p:pic>
    </p:spTree>
    <p:extLst>
      <p:ext uri="{BB962C8B-B14F-4D97-AF65-F5344CB8AC3E}">
        <p14:creationId xmlns:p14="http://schemas.microsoft.com/office/powerpoint/2010/main" val="303963436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theme/theme1.xml><?xml version="1.0" encoding="utf-8"?>
<a:theme xmlns:a="http://schemas.openxmlformats.org/drawingml/2006/main" name="Teknik">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eknik">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knik">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2720</TotalTime>
  <Words>3041</Words>
  <Application>Microsoft Office PowerPoint</Application>
  <PresentationFormat>Ekran Gösterisi (4:3)</PresentationFormat>
  <Paragraphs>200</Paragraphs>
  <Slides>64</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64</vt:i4>
      </vt:variant>
    </vt:vector>
  </HeadingPairs>
  <TitlesOfParts>
    <vt:vector size="73" baseType="lpstr">
      <vt:lpstr>Arial</vt:lpstr>
      <vt:lpstr>Calibri</vt:lpstr>
      <vt:lpstr>Candara</vt:lpstr>
      <vt:lpstr>Franklin Gothic Book</vt:lpstr>
      <vt:lpstr>Open Sans</vt:lpstr>
      <vt:lpstr>Times New Roman</vt:lpstr>
      <vt:lpstr>Verdana</vt:lpstr>
      <vt:lpstr>Wingdings 2</vt:lpstr>
      <vt:lpstr>Teknik</vt:lpstr>
      <vt:lpstr>   Süleyman Demirel Üniversitesi    İİBF FİNANS VE BANKACILIK Bölümü  Oryantasyon Programına Hoşgeldiniz 2024 </vt:lpstr>
      <vt:lpstr>PowerPoint Sunusu</vt:lpstr>
      <vt:lpstr>PowerPoint Sunusu</vt:lpstr>
      <vt:lpstr>PowerPoint Sunusu</vt:lpstr>
      <vt:lpstr>İKTİSADİ VE İDARİ BİLİMLER FAKÜLTESİ</vt:lpstr>
      <vt:lpstr>İKTİSADİ VE İDARİ BİLİMLER FAKÜLTESİ</vt:lpstr>
      <vt:lpstr>Fakültemizin İdari Kadrosu</vt:lpstr>
      <vt:lpstr>FAKÜLTE DEKANIMIZ</vt:lpstr>
      <vt:lpstr>DEKAN YARDIMCIMIZ</vt:lpstr>
      <vt:lpstr>DEKAN YARDIMCIMIZ</vt:lpstr>
      <vt:lpstr>Fakülte Sekreterimiz</vt:lpstr>
      <vt:lpstr>BÖLÜMÜMÜZÜ TANIYALIM</vt:lpstr>
      <vt:lpstr>PowerPoint Sunusu</vt:lpstr>
      <vt:lpstr>Bölüm Hakkında </vt:lpstr>
      <vt:lpstr>Bölüm Hakkında </vt:lpstr>
      <vt:lpstr>Akademik Kadromuz</vt:lpstr>
      <vt:lpstr>Prof. Dr. Burcu ASLANTAŞ ATEŞ (Bölüm Başkanı)   burcuates@sdu.edu.tr    </vt:lpstr>
      <vt:lpstr>  Dr. Öğr. Üyesi Türker TEKER(Bölüm Başkan Yardımcısı) turkerteker@sdu.edu.tr    </vt:lpstr>
      <vt:lpstr>Prof. Dr. Serpil SENAL  serpilsenal@sdu.edu.tr </vt:lpstr>
      <vt:lpstr>Doç. Dr. İbrahim Yaşar GÖK ibrahimgok@sdu.edu.tr </vt:lpstr>
      <vt:lpstr>Doç. Dr. Turan KOCABIYIK turankocabiyik@sdu.edu.tr </vt:lpstr>
      <vt:lpstr>Doç. Dr. Gökhan ÖZKUL  gokhanozkul@sdu.edu.tr </vt:lpstr>
      <vt:lpstr>Doç. Dr. Özen AKÇAKANAT ozenakcakanat@sdu.edu.tr  </vt:lpstr>
      <vt:lpstr>Doç. Dr. Gamze Göçmen Yağcılar  gamzeyagcilar@sdu.edu.tr </vt:lpstr>
      <vt:lpstr>Doç. Dr. Ozan ÖZDEMİR ozanozdemir@sdu.edu.tr </vt:lpstr>
      <vt:lpstr>Dr. Öğr. Üyesi Yavuz DEMİRDÖĞEN yavuzdemirdogen@sdu.edu.tr </vt:lpstr>
      <vt:lpstr>Dr. Öğr. Üyesi Asena Gizem Yiğit asenayigit@sdu.edu.tr </vt:lpstr>
      <vt:lpstr>Arş. Gör. Dr. Esra AKSOY esraaksoy@sdu.edu.tr </vt:lpstr>
      <vt:lpstr>Arş. Gör. Mehmet MAZAK mehmetmazak@sdu.edu.tr </vt:lpstr>
      <vt:lpstr>Bölüm Sekreteri Esra Sarıkaya esrasarikaya@sdu.edu.tr </vt:lpstr>
      <vt:lpstr>PowerPoint Sunusu</vt:lpstr>
      <vt:lpstr>PowerPoint Sunusu</vt:lpstr>
      <vt:lpstr>Danışmanlık Sistemi</vt:lpstr>
      <vt:lpstr>İLETİŞİM ŞEKLİ</vt:lpstr>
      <vt:lpstr>Ders Programı</vt:lpstr>
      <vt:lpstr>Yemekhane Hizmetleri</vt:lpstr>
      <vt:lpstr>KÜTÜPHANE HİZMETLERİ </vt:lpstr>
      <vt:lpstr>Ölçme ve Değerlendirme Esasları </vt:lpstr>
      <vt:lpstr>Ölçme ve Değerlendirme Esasları</vt:lpstr>
      <vt:lpstr>AKADEMİK TAKVİM </vt:lpstr>
      <vt:lpstr>Lisans Eğitim Öğretim Yönetmeliği İle İlgili Genel Bilgiler</vt:lpstr>
      <vt:lpstr>Lisans Eğitim Öğretim Yönetmeliği İle İlgili Genel Bilgiler</vt:lpstr>
      <vt:lpstr>SINAVLAR VE MEZUN OLMA</vt:lpstr>
      <vt:lpstr>Sınav Sonuçlarına İtiraz</vt:lpstr>
      <vt:lpstr>ÇİFT ANADAL</vt:lpstr>
      <vt:lpstr>ERASMUS DEĞİŞİM PROGRAMI</vt:lpstr>
      <vt:lpstr>ERASMUS-KA171</vt:lpstr>
      <vt:lpstr>BÖLÜM ETKİNLİKLERİMİZ</vt:lpstr>
      <vt:lpstr>PowerPoint Sunusu</vt:lpstr>
      <vt:lpstr>    BORSA İSTANBUL GEZİMİZ</vt:lpstr>
      <vt:lpstr>Koç Finans Gezimiz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Sosyal Medya ve Web Sayfaları</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nuri</dc:creator>
  <cp:lastModifiedBy>Windows Kullanıcısı</cp:lastModifiedBy>
  <cp:revision>230</cp:revision>
  <dcterms:created xsi:type="dcterms:W3CDTF">2016-12-02T07:30:18Z</dcterms:created>
  <dcterms:modified xsi:type="dcterms:W3CDTF">2024-10-09T21:11:49Z</dcterms:modified>
</cp:coreProperties>
</file>