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fif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2" r:id="rId6"/>
    <p:sldId id="262" r:id="rId7"/>
    <p:sldId id="265" r:id="rId8"/>
    <p:sldId id="283" r:id="rId9"/>
    <p:sldId id="264" r:id="rId10"/>
    <p:sldId id="272" r:id="rId11"/>
    <p:sldId id="284" r:id="rId12"/>
    <p:sldId id="285" r:id="rId13"/>
    <p:sldId id="286" r:id="rId14"/>
    <p:sldId id="288" r:id="rId15"/>
    <p:sldId id="28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3AC91-318D-4B33-906C-C02E216E035C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14C1-24FD-4B28-946E-D33BC0D539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67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14C1-24FD-4B28-946E-D33BC0D539F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53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14C1-24FD-4B28-946E-D33BC0D539F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96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14C1-24FD-4B28-946E-D33BC0D539F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12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B62CC5-E0C5-4565-B948-56A8CB890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1AB723-7F6B-4651-9381-B227956F2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BDB318-7C94-4FE2-B802-44CCF738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1AFD05-0FB2-4A69-BF22-3BA6A944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13CC33-08E9-497C-8703-ECE7C56A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59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4DD8AD-DECA-4EF8-B5B4-85C5CA34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D60AA5-4D3A-44A8-B6B1-C9333A23A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FF20CB-711D-4B75-8DDB-6E440257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F07C5D-E7E0-46F6-A0FB-6314FA3D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874133-C775-4D5F-9FE7-84428F49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09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1B687EE-43FC-4E10-926B-46232EB99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587DC3-E3B0-403F-A3D0-82FADDB05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EBEA39-25EF-4ADD-BE98-678656A7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886E77-938A-4687-8BB2-43C3EF6B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90B810-BC37-42F6-AB67-793D4372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6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7CD30-3DF3-4656-9D0B-C6B28FE5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205BFA-E0C2-448A-A1A8-7168DFDE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D1A52C-DA46-4535-9F06-C768D2E6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C68C2A-B11A-4421-B091-4571E414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096AEC-CCF4-418F-B0D5-BF0F7C85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14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1C8941-165D-4292-8592-7DB7BC03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DCEEC9-CFC8-4F37-89D4-70E294D11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F1B0B2-0BF9-404D-8980-60EBBDA8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23D1F8-E704-4F1A-A295-891126EB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E6521D-F5A4-4AA1-939D-1BDA5DE1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35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05B389-84D7-435D-B4F8-76C308CF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B4E9F9-5CE2-43FD-8E7D-578E24F69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B91D46-EB0C-4CF2-90B3-B3783A5AF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DB1F92-53E4-4250-A5C4-4E5E0E54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4779CF-F730-4328-B47E-5A4FF990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F8EEDA-C0AC-4A5C-A2CA-CFF001A9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99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EFD81E-FBF5-4B8A-B7DB-48ADFE6B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778320-3CED-4B44-82ED-1AF5301F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466323F-D203-4052-A642-27962CDE5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E5811DF-6740-4355-A2CD-682A8136A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0B5FBE3-964D-48CA-A814-BE18F23C3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94F297-8330-45CE-A4B2-3F2F6D26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3085B74-2DFB-444A-8E08-54E7A572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1DA7AC1-54FD-44BF-80E0-64CCB874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1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1DCE7F-8522-4DBA-BE73-057EF584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9C79970-12AD-45ED-8C80-7156FA8B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3B9C1D-92AF-4E0A-B5FF-584EA91E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9B2D2FC-358D-4CB7-A223-081D7234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8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BA2FA31-39FA-450F-AF3D-B1EA7C71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ED16E02-B90F-412E-A383-4EAD741A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AE3CBCB-7848-43EE-8FB6-087A081E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9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8BFC74-544E-4F8A-B0CA-4752CE17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DB6FC7-FF74-45E5-AA07-BACB58C9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3030542-4783-4F25-A15E-8016CD90A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56DB63-83E5-40F2-B31F-D854C74C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77F0B6-C8D1-41B7-A4E2-094807DD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D4D68E-0EF1-4B6D-BDBA-F0124631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5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0498C5-4A41-4531-9026-70E62CD2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D6AC76-F3FA-4A00-B6A8-01FDD82B5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B68BA5-234F-4466-BB6C-67CE09D3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F4B914-EAD8-4FAB-8CDB-B98252B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2F832B-F890-428B-92EA-839FFB9D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765BB3F-6A7C-446D-AFBE-E0ADFB6C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01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  <a:alpha val="29000"/>
              </a:schemeClr>
            </a:gs>
            <a:gs pos="100000">
              <a:srgbClr val="ACC1E4"/>
            </a:gs>
            <a:gs pos="9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369C222-C3EC-481E-9203-DF3463F4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024F2D-2800-4655-B409-DBFFBE50D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A59437-BC7F-4E17-9CF3-BD8E7F18B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10D9C-7D1A-4361-9E2B-B05A17119332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E219A4-1799-42F9-A2FF-203B6BAA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82B083-827A-41DE-B62B-BA4C67883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0B66-BFCE-466D-AA38-BD195A251B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54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image" Target="../media/image7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4A0BF3-03C8-4EF7-A1CD-1A84CD6C8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4165"/>
            <a:ext cx="12192000" cy="3342806"/>
          </a:xfrm>
        </p:spPr>
        <p:txBody>
          <a:bodyPr>
            <a:normAutofit/>
          </a:bodyPr>
          <a:lstStyle/>
          <a:p>
            <a:r>
              <a:rPr lang="tr-TR" sz="4900" b="1" dirty="0"/>
              <a:t>Süleyman Demirel Üniversitesi</a:t>
            </a:r>
            <a:br>
              <a:rPr lang="tr-TR" sz="4900" b="1" dirty="0"/>
            </a:br>
            <a:r>
              <a:rPr lang="tr-TR" sz="4400" b="1" dirty="0"/>
              <a:t>İktisadi ve İdari Bilimler Fakültesi</a:t>
            </a:r>
            <a:br>
              <a:rPr lang="tr-TR" dirty="0"/>
            </a:br>
            <a:r>
              <a:rPr lang="tr-TR" b="1" dirty="0"/>
              <a:t>MALİYE</a:t>
            </a:r>
            <a:br>
              <a:rPr lang="tr-TR" b="1" dirty="0"/>
            </a:br>
            <a:r>
              <a:rPr lang="tr-TR" b="1" dirty="0"/>
              <a:t>Oryantasyon Sunumu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28A21C3-6919-450B-B142-D8CACDC64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1999" cy="1655762"/>
          </a:xfrm>
        </p:spPr>
        <p:txBody>
          <a:bodyPr/>
          <a:lstStyle/>
          <a:p>
            <a:r>
              <a:rPr lang="tr-TR" b="1" dirty="0"/>
              <a:t>2022-2023 Güz Dönemi</a:t>
            </a:r>
          </a:p>
        </p:txBody>
      </p:sp>
      <p:pic>
        <p:nvPicPr>
          <p:cNvPr id="5" name="Resim 4" descr="metin, işaret, küçük resim içeren bir resim&#10;&#10;Açıklama otomatik olarak oluşturuldu">
            <a:extLst>
              <a:ext uri="{FF2B5EF4-FFF2-40B4-BE49-F238E27FC236}">
                <a16:creationId xmlns:a16="http://schemas.microsoft.com/office/drawing/2014/main" id="{D3302D45-A4BF-45EE-9902-44A841DD1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ikdörtgen 61">
            <a:extLst>
              <a:ext uri="{FF2B5EF4-FFF2-40B4-BE49-F238E27FC236}">
                <a16:creationId xmlns:a16="http://schemas.microsoft.com/office/drawing/2014/main" id="{F67DD532-8A42-40D3-921B-86B0C6FB324A}"/>
              </a:ext>
            </a:extLst>
          </p:cNvPr>
          <p:cNvSpPr/>
          <p:nvPr/>
        </p:nvSpPr>
        <p:spPr>
          <a:xfrm>
            <a:off x="467284" y="-269897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Dikdörtgen 62">
            <a:extLst>
              <a:ext uri="{FF2B5EF4-FFF2-40B4-BE49-F238E27FC236}">
                <a16:creationId xmlns:a16="http://schemas.microsoft.com/office/drawing/2014/main" id="{90C5F32F-9213-4138-A97F-A951930E2BBD}"/>
              </a:ext>
            </a:extLst>
          </p:cNvPr>
          <p:cNvSpPr/>
          <p:nvPr/>
        </p:nvSpPr>
        <p:spPr>
          <a:xfrm>
            <a:off x="114361" y="-135060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Dikdörtgen 63">
            <a:extLst>
              <a:ext uri="{FF2B5EF4-FFF2-40B4-BE49-F238E27FC236}">
                <a16:creationId xmlns:a16="http://schemas.microsoft.com/office/drawing/2014/main" id="{6FE41E3A-4773-40D9-B1EC-5CD8F218B075}"/>
              </a:ext>
            </a:extLst>
          </p:cNvPr>
          <p:cNvSpPr/>
          <p:nvPr/>
        </p:nvSpPr>
        <p:spPr>
          <a:xfrm>
            <a:off x="838200" y="-478469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Başlık 1">
            <a:extLst>
              <a:ext uri="{FF2B5EF4-FFF2-40B4-BE49-F238E27FC236}">
                <a16:creationId xmlns:a16="http://schemas.microsoft.com/office/drawing/2014/main" id="{2F38664F-E4AC-4B40-8767-AF156C1C831D}"/>
              </a:ext>
            </a:extLst>
          </p:cNvPr>
          <p:cNvSpPr txBox="1">
            <a:spLocks/>
          </p:cNvSpPr>
          <p:nvPr/>
        </p:nvSpPr>
        <p:spPr>
          <a:xfrm>
            <a:off x="838200" y="73807"/>
            <a:ext cx="10515600" cy="111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SDÜ Maliye Lisans GNO, DNO Nedir?</a:t>
            </a:r>
          </a:p>
          <a:p>
            <a:r>
              <a:rPr lang="tr-TR" dirty="0"/>
              <a:t>Nasıl Hesaplanır?</a:t>
            </a: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D902846D-8F85-4745-BFF5-D2909241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AA, AB, BB, BC, CC, DC, DD, DF FF nasıl hesaplanır?</a:t>
            </a:r>
          </a:p>
        </p:txBody>
      </p:sp>
      <p:sp>
        <p:nvSpPr>
          <p:cNvPr id="19" name="İçerik Yer Tutucusu 2">
            <a:extLst>
              <a:ext uri="{FF2B5EF4-FFF2-40B4-BE49-F238E27FC236}">
                <a16:creationId xmlns:a16="http://schemas.microsoft.com/office/drawing/2014/main" id="{BDC951B7-F317-4E0F-805F-822BC7122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0817"/>
            <a:ext cx="10515600" cy="2266145"/>
          </a:xfrm>
        </p:spPr>
        <p:txBody>
          <a:bodyPr/>
          <a:lstStyle/>
          <a:p>
            <a:pPr algn="ctr"/>
            <a:r>
              <a:rPr lang="tr-TR" sz="3600" dirty="0"/>
              <a:t>Google’a</a:t>
            </a:r>
          </a:p>
          <a:p>
            <a:pPr marL="0" indent="0" algn="ctr">
              <a:buNone/>
            </a:pPr>
            <a:r>
              <a:rPr lang="tr-TR" sz="6000" b="1" dirty="0"/>
              <a:t>Bağıl değerlendirme </a:t>
            </a:r>
            <a:r>
              <a:rPr lang="tr-TR" sz="6000" b="1" dirty="0" err="1"/>
              <a:t>sdü</a:t>
            </a:r>
            <a:endParaRPr lang="tr-TR" sz="6000" b="1" dirty="0"/>
          </a:p>
          <a:p>
            <a:pPr marL="0" indent="0" algn="ctr">
              <a:buNone/>
            </a:pPr>
            <a:r>
              <a:rPr lang="tr-TR" sz="3200" dirty="0"/>
              <a:t>Yazınca çıkan sunu incelenebilir…</a:t>
            </a:r>
          </a:p>
        </p:txBody>
      </p:sp>
    </p:spTree>
    <p:extLst>
      <p:ext uri="{BB962C8B-B14F-4D97-AF65-F5344CB8AC3E}">
        <p14:creationId xmlns:p14="http://schemas.microsoft.com/office/powerpoint/2010/main" val="2062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EB5280-9653-1235-AAB9-CEEA7DC7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Çift Anadal - </a:t>
            </a:r>
            <a:r>
              <a:rPr lang="tr-TR" b="1" dirty="0" err="1"/>
              <a:t>Yandal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0D8E4E-AA6E-E52F-20C3-24C4070B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Çift ana dal Programı, lisans öğrencilerinin üniversitelerindeki başka bir programın derslerini alarak, aynı zaman dilimi içinde her iki programı da başarıyla tamamlayıp, ikinci bir dalda diploma sahip olmalarıdır. </a:t>
            </a:r>
          </a:p>
          <a:p>
            <a:r>
              <a:rPr lang="tr-TR" b="0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Yan dal programı ise, bir ana dala kayıtlı olan öğrencilerin, başka bir programdan bazı dersleri eş zamanlı ve başarıyla tamamlayarak yan bir dalda sertifika almalarıdır.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27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B2BB4-BFB6-BE0B-BA65-8515DADF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SDÜ MOBİL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4743D8-680E-534B-C0F3-A9A2B475A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“Öğrenci Bilgi Sistemi”, “Haberler”, “Duyurular”, “Etkinlikler”, “Öğrenci Bilgi Sistemi”, “Yemek Menüsü”, gibi içeriklere anında ulaşma imkanı sunan uygulama ile etkinliklerden anında haberdar olabilir, güncel akademik takvime ulaşabilirsiniz. 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Öğrenci Bilgi Sistemi ve Enstitü Bilgi Sisteminde açıklanan notlarınıza kolayca erişim sağlayabilirsiniz. Yerleşkede yolunuzu kolayca bulabilir, 3.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uygulamalar (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whatsapp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facebook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e-mail vs. )aracılığı ile bu bilgileri paylaşabilirsiniz. </a:t>
            </a:r>
            <a:r>
              <a:rPr lang="tr-T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Uygulamaya Android ve İOS işletim sistemleri üzerinden ulaşabilirsiniz.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9666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D0D7DE-B7D6-73EA-5E3D-E7D3A52D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SDÜNET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95F7D9-53B1-96CF-46B6-802659D0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SDÜNet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ile;</a:t>
            </a:r>
          </a:p>
          <a:p>
            <a:pPr algn="just"/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Kurum içi uygulamalara tek bir noktadan ve tek bir giriş ile ulaşabilirsiniz.</a:t>
            </a:r>
          </a:p>
          <a:p>
            <a:pPr algn="just"/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-Online Ödeme Sistemi (OOS) bakiyenizi görebilir, bakiye yükleyebilirsiniz.</a:t>
            </a:r>
          </a:p>
          <a:p>
            <a:pPr algn="just"/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--Kütüphaneden ödünç aldığınız kitapları görebilir varsa kütüphane cezanızı öğrenip ödeyebilirsiniz.</a:t>
            </a:r>
          </a:p>
          <a:p>
            <a:pPr algn="just"/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-Haber, duyuru ve etkinlikleri görebilirsiniz.</a:t>
            </a:r>
          </a:p>
          <a:p>
            <a:pPr algn="just"/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-Kartlı geçiş sistemi geçiş kayıtlarınıza ulaşabilirsiniz.</a:t>
            </a:r>
          </a:p>
          <a:p>
            <a:pPr algn="just"/>
            <a:r>
              <a:rPr lang="tr-TR" sz="2000" dirty="0">
                <a:solidFill>
                  <a:srgbClr val="000000"/>
                </a:solidFill>
                <a:latin typeface="Open Sans" panose="020B0606030504020204" pitchFamily="34" charset="0"/>
              </a:rPr>
              <a:t>Öğrenci Bilgi Sistemine erişebilirsiniz.</a:t>
            </a:r>
            <a:endParaRPr lang="tr-TR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890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961637-49B9-2055-FBB6-33401FB3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Öğrenci Bilgi Sistemi (OBS)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A93156-493B-00BA-9A7A-FE7770EE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Öğrenci bilgi sistemi üzerinden;</a:t>
            </a:r>
          </a:p>
          <a:p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Özlük bilgilerini görebilirsiniz</a:t>
            </a:r>
          </a:p>
          <a:p>
            <a:r>
              <a:rPr lang="tr-TR" sz="2000" dirty="0">
                <a:solidFill>
                  <a:srgbClr val="000000"/>
                </a:solidFill>
                <a:latin typeface="Open Sans" panose="020B0606030504020204" pitchFamily="34" charset="0"/>
              </a:rPr>
              <a:t>D</a:t>
            </a:r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ers seçimleri</a:t>
            </a:r>
          </a:p>
          <a:p>
            <a:r>
              <a:rPr lang="tr-TR" sz="2000" dirty="0">
                <a:solidFill>
                  <a:srgbClr val="000000"/>
                </a:solidFill>
                <a:latin typeface="Open Sans" panose="020B0606030504020204" pitchFamily="34" charset="0"/>
              </a:rPr>
              <a:t>N</a:t>
            </a:r>
            <a:r>
              <a:rPr lang="tr-T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otlarınızın takibi </a:t>
            </a:r>
          </a:p>
          <a:p>
            <a:r>
              <a:rPr lang="tr-TR" sz="2000" dirty="0">
                <a:solidFill>
                  <a:srgbClr val="000000"/>
                </a:solidFill>
                <a:latin typeface="Open Sans" panose="020B0606030504020204" pitchFamily="34" charset="0"/>
              </a:rPr>
              <a:t>Transkript </a:t>
            </a:r>
          </a:p>
          <a:p>
            <a:r>
              <a:rPr lang="tr-TR" sz="2000" dirty="0">
                <a:solidFill>
                  <a:srgbClr val="000000"/>
                </a:solidFill>
                <a:latin typeface="Open Sans" panose="020B0606030504020204" pitchFamily="34" charset="0"/>
              </a:rPr>
              <a:t>Transkript senaryosu</a:t>
            </a:r>
          </a:p>
          <a:p>
            <a:r>
              <a:rPr lang="tr-TR" sz="2000" dirty="0">
                <a:solidFill>
                  <a:srgbClr val="000000"/>
                </a:solidFill>
                <a:latin typeface="Open Sans" panose="020B0606030504020204" pitchFamily="34" charset="0"/>
              </a:rPr>
              <a:t>Belge talebi gibi işlemleri kolayca yapabilirsiniz.</a:t>
            </a:r>
          </a:p>
        </p:txBody>
      </p:sp>
    </p:spTree>
    <p:extLst>
      <p:ext uri="{BB962C8B-B14F-4D97-AF65-F5344CB8AC3E}">
        <p14:creationId xmlns:p14="http://schemas.microsoft.com/office/powerpoint/2010/main" val="148095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BA07D7-8395-5320-F667-0552E849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Diğer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767188-D8BE-3D5D-46C8-A87EAB43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SDÜ öğrenci mailiniz ile Office programlarını ücretsiz kullanabilirsiniz.</a:t>
            </a:r>
          </a:p>
          <a:p>
            <a:r>
              <a:rPr lang="tr-TR" sz="2400" dirty="0">
                <a:effectLst/>
                <a:ea typeface="Calibri" panose="020F0502020204030204" pitchFamily="34" charset="0"/>
              </a:rPr>
              <a:t>Öğlen ve akşam yemeğinden günlük veya haftalık fiş ile yararlanılabilir, bunu online işlemler veya SDÜ Mobil üzerinden yapabilirsiniz.</a:t>
            </a:r>
          </a:p>
          <a:p>
            <a:r>
              <a:rPr lang="tr-TR" sz="2400" dirty="0"/>
              <a:t>Üniversitenin sosyal tesislerinden yararlanabilirsiniz (yüzme havuzu, spor salonu, tenis kortu vb.)</a:t>
            </a:r>
          </a:p>
          <a:p>
            <a:r>
              <a:rPr lang="tr-TR" sz="2400" dirty="0">
                <a:effectLst/>
                <a:ea typeface="Calibri" panose="020F0502020204030204" pitchFamily="34" charset="0"/>
              </a:rPr>
              <a:t>SDÜ Kariyer merkezinin iş, staj ve kariyer danışmanlığı gibi konularda öğrencilikleri boyunca hizmet alabilirsiniz.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7134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F86313-4D70-280D-34DE-59DF000D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Biz Kimiz?</a:t>
            </a:r>
          </a:p>
        </p:txBody>
      </p:sp>
      <p:pic>
        <p:nvPicPr>
          <p:cNvPr id="5" name="İçerik Yer Tutucusu 4" descr="kişi, iç mekan, kadın, poz içeren bir resim&#10;&#10;Açıklama otomatik olarak oluşturuldu">
            <a:extLst>
              <a:ext uri="{FF2B5EF4-FFF2-40B4-BE49-F238E27FC236}">
                <a16:creationId xmlns:a16="http://schemas.microsoft.com/office/drawing/2014/main" id="{DD0B478A-A1F4-6E42-7295-E51503CF9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2" y="1774254"/>
            <a:ext cx="3319490" cy="1900523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E4682A7-33EC-0B56-EE48-EAB5029F74F0}"/>
              </a:ext>
            </a:extLst>
          </p:cNvPr>
          <p:cNvSpPr/>
          <p:nvPr/>
        </p:nvSpPr>
        <p:spPr>
          <a:xfrm>
            <a:off x="942052" y="3674778"/>
            <a:ext cx="3319490" cy="5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Prof. Dr. Serpil </a:t>
            </a:r>
            <a:r>
              <a:rPr lang="tr-TR" dirty="0" err="1"/>
              <a:t>Ağcakaya</a:t>
            </a:r>
            <a:endParaRPr lang="tr-TR" dirty="0"/>
          </a:p>
        </p:txBody>
      </p:sp>
      <p:pic>
        <p:nvPicPr>
          <p:cNvPr id="8" name="Resim 7" descr="ağaç, kişi, açık hava içeren bir resim&#10;&#10;Açıklama otomatik olarak oluşturuldu">
            <a:extLst>
              <a:ext uri="{FF2B5EF4-FFF2-40B4-BE49-F238E27FC236}">
                <a16:creationId xmlns:a16="http://schemas.microsoft.com/office/drawing/2014/main" id="{84A36821-CF0C-CBB2-38F1-E408A8F7B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2431" y="1722688"/>
            <a:ext cx="2928134" cy="1952090"/>
          </a:xfrm>
          <a:prstGeom prst="rect">
            <a:avLst/>
          </a:prstGeom>
        </p:spPr>
      </p:pic>
      <p:pic>
        <p:nvPicPr>
          <p:cNvPr id="10" name="Resim 9" descr="metin, raf, kitap, iç mekan içeren bir resim&#10;&#10;Açıklama otomatik olarak oluşturuldu">
            <a:extLst>
              <a:ext uri="{FF2B5EF4-FFF2-40B4-BE49-F238E27FC236}">
                <a16:creationId xmlns:a16="http://schemas.microsoft.com/office/drawing/2014/main" id="{5C26ACD1-A4E1-1CE5-863C-A3C10D4AB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78" y="1722688"/>
            <a:ext cx="2928135" cy="1952090"/>
          </a:xfrm>
          <a:prstGeom prst="rect">
            <a:avLst/>
          </a:prstGeom>
        </p:spPr>
      </p:pic>
      <p:pic>
        <p:nvPicPr>
          <p:cNvPr id="12" name="Resim 11" descr="metin, kitap, kişi, kravat içeren bir resim&#10;&#10;Açıklama otomatik olarak oluşturuldu">
            <a:extLst>
              <a:ext uri="{FF2B5EF4-FFF2-40B4-BE49-F238E27FC236}">
                <a16:creationId xmlns:a16="http://schemas.microsoft.com/office/drawing/2014/main" id="{C95D9F45-8C47-2650-04D4-B099C1CA0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70680"/>
            <a:ext cx="3319490" cy="1965673"/>
          </a:xfrm>
          <a:prstGeom prst="rect">
            <a:avLst/>
          </a:prstGeom>
        </p:spPr>
      </p:pic>
      <p:pic>
        <p:nvPicPr>
          <p:cNvPr id="14" name="Resim 13" descr="metin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1664D9AA-06C3-F98A-6182-A74A49986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10" y="4284263"/>
            <a:ext cx="2928135" cy="1952090"/>
          </a:xfrm>
          <a:prstGeom prst="rect">
            <a:avLst/>
          </a:prstGeom>
        </p:spPr>
      </p:pic>
      <p:pic>
        <p:nvPicPr>
          <p:cNvPr id="16" name="Resim 15" descr="metin, iç mekan, duvar, kişi içeren bir resim&#10;&#10;Açıklama otomatik olarak oluşturuldu">
            <a:extLst>
              <a:ext uri="{FF2B5EF4-FFF2-40B4-BE49-F238E27FC236}">
                <a16:creationId xmlns:a16="http://schemas.microsoft.com/office/drawing/2014/main" id="{BBDF4514-32CD-B9E8-69B9-7AF750238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65" y="4238859"/>
            <a:ext cx="3064348" cy="204289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D1CAD30-3F75-4B55-3B38-BE054B4D284F}"/>
              </a:ext>
            </a:extLst>
          </p:cNvPr>
          <p:cNvSpPr/>
          <p:nvPr/>
        </p:nvSpPr>
        <p:spPr>
          <a:xfrm>
            <a:off x="4486810" y="3674777"/>
            <a:ext cx="2773755" cy="5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Doç. Dr. Dilek Göze Kaya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1CF6305-4423-2BFE-2763-A318E4CBD818}"/>
              </a:ext>
            </a:extLst>
          </p:cNvPr>
          <p:cNvSpPr/>
          <p:nvPr/>
        </p:nvSpPr>
        <p:spPr>
          <a:xfrm>
            <a:off x="7828908" y="3719246"/>
            <a:ext cx="2979505" cy="458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Doç. Dr. Serdar Çiçek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7466B97-CD00-9D71-FB3D-63F1B797A1DC}"/>
              </a:ext>
            </a:extLst>
          </p:cNvPr>
          <p:cNvSpPr/>
          <p:nvPr/>
        </p:nvSpPr>
        <p:spPr>
          <a:xfrm>
            <a:off x="942052" y="6281757"/>
            <a:ext cx="3064348" cy="476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Prof. Dr. Hüseyin Güçlü Çiçek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5818EC2-A97E-9512-6AAD-EA865CA546D5}"/>
              </a:ext>
            </a:extLst>
          </p:cNvPr>
          <p:cNvSpPr/>
          <p:nvPr/>
        </p:nvSpPr>
        <p:spPr>
          <a:xfrm>
            <a:off x="4486810" y="6328821"/>
            <a:ext cx="3064348" cy="5291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Prof. Dr. Ramazan Armağan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06A1D9B-C24B-83F0-2BAE-ED654F9B7E5A}"/>
              </a:ext>
            </a:extLst>
          </p:cNvPr>
          <p:cNvSpPr/>
          <p:nvPr/>
        </p:nvSpPr>
        <p:spPr>
          <a:xfrm>
            <a:off x="7744065" y="6328821"/>
            <a:ext cx="3167090" cy="517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Doç. Dr. Ceyda Şataf</a:t>
            </a:r>
          </a:p>
        </p:txBody>
      </p:sp>
    </p:spTree>
    <p:extLst>
      <p:ext uri="{BB962C8B-B14F-4D97-AF65-F5344CB8AC3E}">
        <p14:creationId xmlns:p14="http://schemas.microsoft.com/office/powerpoint/2010/main" val="62666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FBAA21-9531-AF10-6284-BB5FB441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kişi, iç mekan, adam içeren bir resim&#10;&#10;Açıklama otomatik olarak oluşturuldu">
            <a:extLst>
              <a:ext uri="{FF2B5EF4-FFF2-40B4-BE49-F238E27FC236}">
                <a16:creationId xmlns:a16="http://schemas.microsoft.com/office/drawing/2014/main" id="{5836CA51-156C-4693-E9BE-46666263D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" y="1690688"/>
            <a:ext cx="2917485" cy="1944990"/>
          </a:xfrm>
        </p:spPr>
      </p:pic>
      <p:pic>
        <p:nvPicPr>
          <p:cNvPr id="7" name="Resim 6" descr="metin, kitap, raf, iç mekan içeren bir resim&#10;&#10;Açıklama otomatik olarak oluşturuldu">
            <a:extLst>
              <a:ext uri="{FF2B5EF4-FFF2-40B4-BE49-F238E27FC236}">
                <a16:creationId xmlns:a16="http://schemas.microsoft.com/office/drawing/2014/main" id="{D603DA83-285D-E71B-D154-CC71EA9E7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78" y="1690688"/>
            <a:ext cx="2917485" cy="1944990"/>
          </a:xfrm>
          <a:prstGeom prst="rect">
            <a:avLst/>
          </a:prstGeom>
        </p:spPr>
      </p:pic>
      <p:pic>
        <p:nvPicPr>
          <p:cNvPr id="9" name="Resim 8" descr="metin, iç mekan, raf, kitap içeren bir resim&#10;&#10;Açıklama otomatik olarak oluşturuldu">
            <a:extLst>
              <a:ext uri="{FF2B5EF4-FFF2-40B4-BE49-F238E27FC236}">
                <a16:creationId xmlns:a16="http://schemas.microsoft.com/office/drawing/2014/main" id="{F4FEF24D-17AD-52D2-B663-8014357E5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56" y="1805076"/>
            <a:ext cx="2745905" cy="1830603"/>
          </a:xfrm>
          <a:prstGeom prst="rect">
            <a:avLst/>
          </a:prstGeom>
        </p:spPr>
      </p:pic>
      <p:pic>
        <p:nvPicPr>
          <p:cNvPr id="11" name="Resim 10" descr="metin, kişi, kitap, raf içeren bir resim&#10;&#10;Açıklama otomatik olarak oluşturuldu">
            <a:extLst>
              <a:ext uri="{FF2B5EF4-FFF2-40B4-BE49-F238E27FC236}">
                <a16:creationId xmlns:a16="http://schemas.microsoft.com/office/drawing/2014/main" id="{BA3620DC-E270-56C7-1997-A39225B9F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5146"/>
            <a:ext cx="2917487" cy="1786249"/>
          </a:xfrm>
          <a:prstGeom prst="rect">
            <a:avLst/>
          </a:prstGeom>
        </p:spPr>
      </p:pic>
      <p:pic>
        <p:nvPicPr>
          <p:cNvPr id="13" name="Resim 12" descr="kişi, duvar, iç mekan, peruk içeren bir resim&#10;&#10;Açıklama otomatik olarak oluşturuldu">
            <a:extLst>
              <a:ext uri="{FF2B5EF4-FFF2-40B4-BE49-F238E27FC236}">
                <a16:creationId xmlns:a16="http://schemas.microsoft.com/office/drawing/2014/main" id="{3F450EA2-AFA9-38AD-5189-226A59A80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42" y="4315146"/>
            <a:ext cx="2340315" cy="1861692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6D5F2E04-89BE-7A97-98B1-603E1E6979C1}"/>
              </a:ext>
            </a:extLst>
          </p:cNvPr>
          <p:cNvSpPr/>
          <p:nvPr/>
        </p:nvSpPr>
        <p:spPr>
          <a:xfrm>
            <a:off x="962600" y="3635678"/>
            <a:ext cx="3008845" cy="679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Dr. Öğr. Üyesi İsmail Sadık Yavuz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12D266D-72E3-C167-F252-43F10D32EBF8}"/>
              </a:ext>
            </a:extLst>
          </p:cNvPr>
          <p:cNvSpPr/>
          <p:nvPr/>
        </p:nvSpPr>
        <p:spPr>
          <a:xfrm>
            <a:off x="4591578" y="3635679"/>
            <a:ext cx="3278426" cy="679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Dr. Öğr. Üyesi İclal Dağlıoğlu Şanlı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3F084E4-AB68-4548-23ED-98795A296AB8}"/>
              </a:ext>
            </a:extLst>
          </p:cNvPr>
          <p:cNvSpPr/>
          <p:nvPr/>
        </p:nvSpPr>
        <p:spPr>
          <a:xfrm>
            <a:off x="8220556" y="3635678"/>
            <a:ext cx="3133244" cy="7924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Dr. Öğr. Üyesi Süleyman Dikmen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77733DA-EB77-29D1-0CC7-799AC329078F}"/>
              </a:ext>
            </a:extLst>
          </p:cNvPr>
          <p:cNvSpPr/>
          <p:nvPr/>
        </p:nvSpPr>
        <p:spPr>
          <a:xfrm>
            <a:off x="871240" y="6176838"/>
            <a:ext cx="3008845" cy="604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Arş. Gör. Hamit Çetin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D5676A0-FA07-91A2-CA40-AAC243D777C8}"/>
              </a:ext>
            </a:extLst>
          </p:cNvPr>
          <p:cNvSpPr/>
          <p:nvPr/>
        </p:nvSpPr>
        <p:spPr>
          <a:xfrm>
            <a:off x="4925842" y="6260136"/>
            <a:ext cx="2944162" cy="597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Arş. Gör. Işıl Kaya</a:t>
            </a:r>
          </a:p>
        </p:txBody>
      </p:sp>
    </p:spTree>
    <p:extLst>
      <p:ext uri="{BB962C8B-B14F-4D97-AF65-F5344CB8AC3E}">
        <p14:creationId xmlns:p14="http://schemas.microsoft.com/office/powerpoint/2010/main" val="100845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F4BC4F-0E46-19B7-0747-0D1EAAC4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Maliye Bölümü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147895-9D4D-C251-36B1-E44E9C6A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Bölümümüz, 1992 yılında kurulan Süleyman Demirel Üniversitesi İktisadi ve İdari Bilimler Fakültesi bünyesinde 1998 yılında ilk lisans öğrencilerini alarak eğitim hayatına başlamıştır. </a:t>
            </a:r>
          </a:p>
          <a:p>
            <a:r>
              <a:rPr lang="tr-TR" dirty="0"/>
              <a:t>Maliye Bölümü Lisans Programında; Maliye Teorisi, Mali İktisat, Mali Hukuk ile Bütçe ve Mali Planlama Ana Bilim dalları kapsamına giren dersler okutulmaktadır.</a:t>
            </a:r>
          </a:p>
          <a:p>
            <a:r>
              <a:rPr lang="tr-TR" dirty="0"/>
              <a:t> Maliye Bölümü öğrencileri, maliye branş derslerinin yanında temel iktisat, işletme ve hukuk derslerini de almakta, bu sayede kendilerini daha geniş bir alanda geliştirme fırsatı yakalamaktadırlar. </a:t>
            </a:r>
          </a:p>
        </p:txBody>
      </p:sp>
    </p:spTree>
    <p:extLst>
      <p:ext uri="{BB962C8B-B14F-4D97-AF65-F5344CB8AC3E}">
        <p14:creationId xmlns:p14="http://schemas.microsoft.com/office/powerpoint/2010/main" val="127377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E57CA6-96BB-AED0-4C73-10D7D810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Maliye Bölümü İş olanakları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520116-64AD-51DA-0725-B1C33B4AA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0" i="0" dirty="0">
                <a:effectLst/>
                <a:latin typeface="Open Sans" panose="020B0606030504020204" pitchFamily="34" charset="0"/>
              </a:rPr>
              <a:t>Bölümden </a:t>
            </a:r>
            <a:r>
              <a:rPr lang="tr-TR" b="0" i="1" dirty="0">
                <a:effectLst/>
                <a:latin typeface="Open Sans" panose="020B0606030504020204" pitchFamily="34" charset="0"/>
              </a:rPr>
              <a:t>mezun olanların genellikle çalıştığı ve staj olanakları </a:t>
            </a:r>
            <a:r>
              <a:rPr lang="tr-TR" b="0" i="0" dirty="0">
                <a:effectLst/>
                <a:latin typeface="Open Sans" panose="020B0606030504020204" pitchFamily="34" charset="0"/>
              </a:rPr>
              <a:t>bulduğu kurumlar aşağıdaki şekilde sıralanabilir: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Hazine ve Maliye Bakanlığı, 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Kamu ve Özel Bankalar, 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Hazine Müsteşarlığı, 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Sanayi ve Ticaret Bakanlığı, 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Gümrük Müsteşarlığı,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 Üniversiteler, 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Sayıştay,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 Özel Sektör Firmaları, 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Denetim Kurumları, </a:t>
            </a:r>
          </a:p>
          <a:p>
            <a:r>
              <a:rPr lang="tr-TR" sz="2600" b="1" i="0" dirty="0">
                <a:effectLst/>
                <a:latin typeface="Open Sans" panose="020B0606030504020204" pitchFamily="34" charset="0"/>
              </a:rPr>
              <a:t>Türkiye Cumhuriyet Merkez Bankası</a:t>
            </a:r>
          </a:p>
          <a:p>
            <a:r>
              <a:rPr lang="tr-TR" sz="2600" b="1" dirty="0">
                <a:latin typeface="Open Sans" panose="020B0606030504020204" pitchFamily="34" charset="0"/>
              </a:rPr>
              <a:t>Vergi Daireleri, Defterdarlıklar</a:t>
            </a:r>
            <a:endParaRPr lang="tr-TR" sz="2600" b="1" dirty="0"/>
          </a:p>
        </p:txBody>
      </p:sp>
    </p:spTree>
    <p:extLst>
      <p:ext uri="{BB962C8B-B14F-4D97-AF65-F5344CB8AC3E}">
        <p14:creationId xmlns:p14="http://schemas.microsoft.com/office/powerpoint/2010/main" val="184849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413249-03BF-4D74-A1EB-95BD5DA2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07"/>
            <a:ext cx="10515600" cy="1115148"/>
          </a:xfrm>
        </p:spPr>
        <p:txBody>
          <a:bodyPr/>
          <a:lstStyle/>
          <a:p>
            <a:r>
              <a:rPr lang="tr-TR" dirty="0"/>
              <a:t>SDÜ MALİYE Lisans Öğrenim Süreci</a:t>
            </a: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12F3797A-38F8-4BBE-8AF6-4C740879C1EE}"/>
              </a:ext>
            </a:extLst>
          </p:cNvPr>
          <p:cNvGrpSpPr/>
          <p:nvPr/>
        </p:nvGrpSpPr>
        <p:grpSpPr>
          <a:xfrm>
            <a:off x="151179" y="1160705"/>
            <a:ext cx="9789924" cy="1079797"/>
            <a:chOff x="419693" y="1581620"/>
            <a:chExt cx="9789924" cy="1079797"/>
          </a:xfrm>
        </p:grpSpPr>
        <p:sp>
          <p:nvSpPr>
            <p:cNvPr id="10" name="Ok: Sağ 9">
              <a:extLst>
                <a:ext uri="{FF2B5EF4-FFF2-40B4-BE49-F238E27FC236}">
                  <a16:creationId xmlns:a16="http://schemas.microsoft.com/office/drawing/2014/main" id="{20E16E12-B069-4A63-B0B0-C0AFD7511123}"/>
                </a:ext>
              </a:extLst>
            </p:cNvPr>
            <p:cNvSpPr/>
            <p:nvPr/>
          </p:nvSpPr>
          <p:spPr>
            <a:xfrm>
              <a:off x="2323664" y="1672577"/>
              <a:ext cx="2534086" cy="66675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2022 – 2023 GÜZ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AB61DC-571C-4FE8-9927-4365E385FF47}"/>
                </a:ext>
              </a:extLst>
            </p:cNvPr>
            <p:cNvSpPr/>
            <p:nvPr/>
          </p:nvSpPr>
          <p:spPr>
            <a:xfrm rot="20556003">
              <a:off x="419693" y="1704154"/>
              <a:ext cx="1695450" cy="957263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Eylül-Ekim 2022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9DDBCB-DA04-44E9-A9AA-6E5C215BEAE8}"/>
                </a:ext>
              </a:extLst>
            </p:cNvPr>
            <p:cNvSpPr/>
            <p:nvPr/>
          </p:nvSpPr>
          <p:spPr>
            <a:xfrm rot="20556003">
              <a:off x="5456561" y="1687472"/>
              <a:ext cx="1775176" cy="95726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Ocak-Şubat 2023</a:t>
              </a:r>
            </a:p>
          </p:txBody>
        </p:sp>
        <p:sp>
          <p:nvSpPr>
            <p:cNvPr id="13" name="Ok: Sağ 12">
              <a:extLst>
                <a:ext uri="{FF2B5EF4-FFF2-40B4-BE49-F238E27FC236}">
                  <a16:creationId xmlns:a16="http://schemas.microsoft.com/office/drawing/2014/main" id="{7C291FB4-7645-4860-B25E-6F9ECB1EDE2D}"/>
                </a:ext>
              </a:extLst>
            </p:cNvPr>
            <p:cNvSpPr/>
            <p:nvPr/>
          </p:nvSpPr>
          <p:spPr>
            <a:xfrm>
              <a:off x="7675531" y="1690688"/>
              <a:ext cx="2534086" cy="66675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2022– 2023 BAHAR</a:t>
              </a:r>
            </a:p>
          </p:txBody>
        </p:sp>
        <p:sp>
          <p:nvSpPr>
            <p:cNvPr id="19" name="Dikdörtgen: Köşeleri Yuvarlatılmış 18">
              <a:extLst>
                <a:ext uri="{FF2B5EF4-FFF2-40B4-BE49-F238E27FC236}">
                  <a16:creationId xmlns:a16="http://schemas.microsoft.com/office/drawing/2014/main" id="{F5C070A5-7949-4815-A980-EA920932362A}"/>
                </a:ext>
              </a:extLst>
            </p:cNvPr>
            <p:cNvSpPr/>
            <p:nvPr/>
          </p:nvSpPr>
          <p:spPr>
            <a:xfrm>
              <a:off x="2803923" y="1581620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1. dönem</a:t>
              </a:r>
            </a:p>
          </p:txBody>
        </p:sp>
        <p:sp>
          <p:nvSpPr>
            <p:cNvPr id="20" name="Dikdörtgen: Köşeleri Yuvarlatılmış 19">
              <a:extLst>
                <a:ext uri="{FF2B5EF4-FFF2-40B4-BE49-F238E27FC236}">
                  <a16:creationId xmlns:a16="http://schemas.microsoft.com/office/drawing/2014/main" id="{78AFF2D3-D1AA-46D5-9120-5B2C534A101B}"/>
                </a:ext>
              </a:extLst>
            </p:cNvPr>
            <p:cNvSpPr/>
            <p:nvPr/>
          </p:nvSpPr>
          <p:spPr>
            <a:xfrm>
              <a:off x="8175249" y="1582559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2. dönem</a:t>
              </a: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C9B70188-FF3B-4C5E-9C3D-F849830B9613}"/>
              </a:ext>
            </a:extLst>
          </p:cNvPr>
          <p:cNvGrpSpPr/>
          <p:nvPr/>
        </p:nvGrpSpPr>
        <p:grpSpPr>
          <a:xfrm>
            <a:off x="605973" y="2231767"/>
            <a:ext cx="9789924" cy="1079797"/>
            <a:chOff x="419693" y="1581620"/>
            <a:chExt cx="9789924" cy="1079797"/>
          </a:xfrm>
        </p:grpSpPr>
        <p:sp>
          <p:nvSpPr>
            <p:cNvPr id="23" name="Ok: Sağ 22">
              <a:extLst>
                <a:ext uri="{FF2B5EF4-FFF2-40B4-BE49-F238E27FC236}">
                  <a16:creationId xmlns:a16="http://schemas.microsoft.com/office/drawing/2014/main" id="{9D3C9F15-3B41-4ACD-96EB-6266FEFD2254}"/>
                </a:ext>
              </a:extLst>
            </p:cNvPr>
            <p:cNvSpPr/>
            <p:nvPr/>
          </p:nvSpPr>
          <p:spPr>
            <a:xfrm>
              <a:off x="2323664" y="1672577"/>
              <a:ext cx="2534086" cy="66675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2023 – 2024 GÜZ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7B79490-5768-497D-8AFE-6EE96B4AC643}"/>
                </a:ext>
              </a:extLst>
            </p:cNvPr>
            <p:cNvSpPr/>
            <p:nvPr/>
          </p:nvSpPr>
          <p:spPr>
            <a:xfrm rot="20556003">
              <a:off x="419693" y="1704154"/>
              <a:ext cx="1695450" cy="957263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Eylül-Ekim 2023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726981-F7B6-4417-9309-8AEC2758AD7E}"/>
                </a:ext>
              </a:extLst>
            </p:cNvPr>
            <p:cNvSpPr/>
            <p:nvPr/>
          </p:nvSpPr>
          <p:spPr>
            <a:xfrm rot="20556003">
              <a:off x="5456561" y="1687472"/>
              <a:ext cx="1775176" cy="95726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Ocak-Şubat 2024</a:t>
              </a:r>
            </a:p>
          </p:txBody>
        </p:sp>
        <p:sp>
          <p:nvSpPr>
            <p:cNvPr id="26" name="Ok: Sağ 25">
              <a:extLst>
                <a:ext uri="{FF2B5EF4-FFF2-40B4-BE49-F238E27FC236}">
                  <a16:creationId xmlns:a16="http://schemas.microsoft.com/office/drawing/2014/main" id="{D5FA9FFC-51A6-443B-8374-7567BFCD555D}"/>
                </a:ext>
              </a:extLst>
            </p:cNvPr>
            <p:cNvSpPr/>
            <p:nvPr/>
          </p:nvSpPr>
          <p:spPr>
            <a:xfrm>
              <a:off x="7675531" y="1690688"/>
              <a:ext cx="2534086" cy="66675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2023 – 2024 BAHAR</a:t>
              </a:r>
            </a:p>
          </p:txBody>
        </p:sp>
        <p:sp>
          <p:nvSpPr>
            <p:cNvPr id="27" name="Dikdörtgen: Köşeleri Yuvarlatılmış 26">
              <a:extLst>
                <a:ext uri="{FF2B5EF4-FFF2-40B4-BE49-F238E27FC236}">
                  <a16:creationId xmlns:a16="http://schemas.microsoft.com/office/drawing/2014/main" id="{84A338A2-8FC7-4CF3-AF98-0890F27F5170}"/>
                </a:ext>
              </a:extLst>
            </p:cNvPr>
            <p:cNvSpPr/>
            <p:nvPr/>
          </p:nvSpPr>
          <p:spPr>
            <a:xfrm>
              <a:off x="2803923" y="1581620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3. dönem</a:t>
              </a:r>
            </a:p>
          </p:txBody>
        </p:sp>
        <p:sp>
          <p:nvSpPr>
            <p:cNvPr id="28" name="Dikdörtgen: Köşeleri Yuvarlatılmış 27">
              <a:extLst>
                <a:ext uri="{FF2B5EF4-FFF2-40B4-BE49-F238E27FC236}">
                  <a16:creationId xmlns:a16="http://schemas.microsoft.com/office/drawing/2014/main" id="{5D91CB61-B662-4DB1-9996-5F1BE5ED783A}"/>
                </a:ext>
              </a:extLst>
            </p:cNvPr>
            <p:cNvSpPr/>
            <p:nvPr/>
          </p:nvSpPr>
          <p:spPr>
            <a:xfrm>
              <a:off x="8175249" y="1582559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4. dönem</a:t>
              </a:r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EFDB1A3B-DE0A-49E2-9531-4F6413D82AAE}"/>
              </a:ext>
            </a:extLst>
          </p:cNvPr>
          <p:cNvGrpSpPr/>
          <p:nvPr/>
        </p:nvGrpSpPr>
        <p:grpSpPr>
          <a:xfrm>
            <a:off x="1181510" y="3268318"/>
            <a:ext cx="9789924" cy="1079797"/>
            <a:chOff x="419693" y="1581620"/>
            <a:chExt cx="9789924" cy="1079797"/>
          </a:xfrm>
        </p:grpSpPr>
        <p:sp>
          <p:nvSpPr>
            <p:cNvPr id="30" name="Ok: Sağ 29">
              <a:extLst>
                <a:ext uri="{FF2B5EF4-FFF2-40B4-BE49-F238E27FC236}">
                  <a16:creationId xmlns:a16="http://schemas.microsoft.com/office/drawing/2014/main" id="{1D7771B0-1BBD-4B36-8582-1CBDC9D70054}"/>
                </a:ext>
              </a:extLst>
            </p:cNvPr>
            <p:cNvSpPr/>
            <p:nvPr/>
          </p:nvSpPr>
          <p:spPr>
            <a:xfrm>
              <a:off x="2323664" y="1672577"/>
              <a:ext cx="2534086" cy="66675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2024 – 2025 GÜZ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A58981-3C8D-4096-AC67-1684DB1B8D7B}"/>
                </a:ext>
              </a:extLst>
            </p:cNvPr>
            <p:cNvSpPr/>
            <p:nvPr/>
          </p:nvSpPr>
          <p:spPr>
            <a:xfrm rot="20556003">
              <a:off x="419693" y="1704154"/>
              <a:ext cx="1695450" cy="957263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Eylül-Ekim 2024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E7F5691-9739-44DB-867E-3D9341DB2450}"/>
                </a:ext>
              </a:extLst>
            </p:cNvPr>
            <p:cNvSpPr/>
            <p:nvPr/>
          </p:nvSpPr>
          <p:spPr>
            <a:xfrm rot="20556003">
              <a:off x="5456561" y="1687472"/>
              <a:ext cx="1775176" cy="95726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Ocak-Şubat 2025</a:t>
              </a:r>
            </a:p>
          </p:txBody>
        </p:sp>
        <p:sp>
          <p:nvSpPr>
            <p:cNvPr id="33" name="Ok: Sağ 32">
              <a:extLst>
                <a:ext uri="{FF2B5EF4-FFF2-40B4-BE49-F238E27FC236}">
                  <a16:creationId xmlns:a16="http://schemas.microsoft.com/office/drawing/2014/main" id="{6B00A5D0-61B8-4B54-BD3C-A9BFCEF9C365}"/>
                </a:ext>
              </a:extLst>
            </p:cNvPr>
            <p:cNvSpPr/>
            <p:nvPr/>
          </p:nvSpPr>
          <p:spPr>
            <a:xfrm>
              <a:off x="7675531" y="1690688"/>
              <a:ext cx="2534086" cy="66675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2024 – 2025 BAHAR</a:t>
              </a:r>
            </a:p>
          </p:txBody>
        </p:sp>
        <p:sp>
          <p:nvSpPr>
            <p:cNvPr id="34" name="Dikdörtgen: Köşeleri Yuvarlatılmış 33">
              <a:extLst>
                <a:ext uri="{FF2B5EF4-FFF2-40B4-BE49-F238E27FC236}">
                  <a16:creationId xmlns:a16="http://schemas.microsoft.com/office/drawing/2014/main" id="{AFBCF1EB-2C30-41F1-ADD8-C4C4F116F22A}"/>
                </a:ext>
              </a:extLst>
            </p:cNvPr>
            <p:cNvSpPr/>
            <p:nvPr/>
          </p:nvSpPr>
          <p:spPr>
            <a:xfrm>
              <a:off x="2803923" y="1581620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5. dönem</a:t>
              </a:r>
            </a:p>
          </p:txBody>
        </p:sp>
        <p:sp>
          <p:nvSpPr>
            <p:cNvPr id="35" name="Dikdörtgen: Köşeleri Yuvarlatılmış 34">
              <a:extLst>
                <a:ext uri="{FF2B5EF4-FFF2-40B4-BE49-F238E27FC236}">
                  <a16:creationId xmlns:a16="http://schemas.microsoft.com/office/drawing/2014/main" id="{44277054-68A4-4881-B05C-EB764047D198}"/>
                </a:ext>
              </a:extLst>
            </p:cNvPr>
            <p:cNvSpPr/>
            <p:nvPr/>
          </p:nvSpPr>
          <p:spPr>
            <a:xfrm>
              <a:off x="8175249" y="1582559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6. dönem</a:t>
              </a:r>
            </a:p>
          </p:txBody>
        </p:sp>
      </p:grpSp>
      <p:grpSp>
        <p:nvGrpSpPr>
          <p:cNvPr id="36" name="Grup 35">
            <a:extLst>
              <a:ext uri="{FF2B5EF4-FFF2-40B4-BE49-F238E27FC236}">
                <a16:creationId xmlns:a16="http://schemas.microsoft.com/office/drawing/2014/main" id="{C86AA0C4-0EFD-4F6A-BB5A-EB7881E1B020}"/>
              </a:ext>
            </a:extLst>
          </p:cNvPr>
          <p:cNvGrpSpPr/>
          <p:nvPr/>
        </p:nvGrpSpPr>
        <p:grpSpPr>
          <a:xfrm>
            <a:off x="1880978" y="4314226"/>
            <a:ext cx="9789924" cy="1079797"/>
            <a:chOff x="419693" y="1581620"/>
            <a:chExt cx="9789924" cy="1079797"/>
          </a:xfrm>
        </p:grpSpPr>
        <p:sp>
          <p:nvSpPr>
            <p:cNvPr id="37" name="Ok: Sağ 36">
              <a:extLst>
                <a:ext uri="{FF2B5EF4-FFF2-40B4-BE49-F238E27FC236}">
                  <a16:creationId xmlns:a16="http://schemas.microsoft.com/office/drawing/2014/main" id="{D66D4A59-5821-4A28-95D8-05A037D71D56}"/>
                </a:ext>
              </a:extLst>
            </p:cNvPr>
            <p:cNvSpPr/>
            <p:nvPr/>
          </p:nvSpPr>
          <p:spPr>
            <a:xfrm>
              <a:off x="2323664" y="1672577"/>
              <a:ext cx="2534086" cy="66675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2025 – 2026 GÜZ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04DF67F-C06B-4B72-A46E-F7580DB60DE0}"/>
                </a:ext>
              </a:extLst>
            </p:cNvPr>
            <p:cNvSpPr/>
            <p:nvPr/>
          </p:nvSpPr>
          <p:spPr>
            <a:xfrm rot="20556003">
              <a:off x="419693" y="1704154"/>
              <a:ext cx="1695450" cy="957263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Eylül-Ekim 2025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3CE7CC-28A3-4253-B178-58939B9D7165}"/>
                </a:ext>
              </a:extLst>
            </p:cNvPr>
            <p:cNvSpPr/>
            <p:nvPr/>
          </p:nvSpPr>
          <p:spPr>
            <a:xfrm rot="20556003">
              <a:off x="5456561" y="1687472"/>
              <a:ext cx="1775176" cy="95726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Ocak-Şubat 2026</a:t>
              </a:r>
            </a:p>
          </p:txBody>
        </p:sp>
        <p:sp>
          <p:nvSpPr>
            <p:cNvPr id="40" name="Ok: Sağ 39">
              <a:extLst>
                <a:ext uri="{FF2B5EF4-FFF2-40B4-BE49-F238E27FC236}">
                  <a16:creationId xmlns:a16="http://schemas.microsoft.com/office/drawing/2014/main" id="{48DFBE78-9EB0-4745-8F59-01EF21E89485}"/>
                </a:ext>
              </a:extLst>
            </p:cNvPr>
            <p:cNvSpPr/>
            <p:nvPr/>
          </p:nvSpPr>
          <p:spPr>
            <a:xfrm>
              <a:off x="7675531" y="1690688"/>
              <a:ext cx="2534086" cy="66675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2025 – 2026 BAHAR</a:t>
              </a:r>
            </a:p>
          </p:txBody>
        </p:sp>
        <p:sp>
          <p:nvSpPr>
            <p:cNvPr id="41" name="Dikdörtgen: Köşeleri Yuvarlatılmış 40">
              <a:extLst>
                <a:ext uri="{FF2B5EF4-FFF2-40B4-BE49-F238E27FC236}">
                  <a16:creationId xmlns:a16="http://schemas.microsoft.com/office/drawing/2014/main" id="{69151B99-9247-425C-AA31-7B66E277AF7A}"/>
                </a:ext>
              </a:extLst>
            </p:cNvPr>
            <p:cNvSpPr/>
            <p:nvPr/>
          </p:nvSpPr>
          <p:spPr>
            <a:xfrm>
              <a:off x="2803923" y="1581620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7. dönem</a:t>
              </a:r>
            </a:p>
          </p:txBody>
        </p:sp>
        <p:sp>
          <p:nvSpPr>
            <p:cNvPr id="42" name="Dikdörtgen: Köşeleri Yuvarlatılmış 41">
              <a:extLst>
                <a:ext uri="{FF2B5EF4-FFF2-40B4-BE49-F238E27FC236}">
                  <a16:creationId xmlns:a16="http://schemas.microsoft.com/office/drawing/2014/main" id="{FCF0CCE3-8EC4-4CC8-A61C-02182345EFFF}"/>
                </a:ext>
              </a:extLst>
            </p:cNvPr>
            <p:cNvSpPr/>
            <p:nvPr/>
          </p:nvSpPr>
          <p:spPr>
            <a:xfrm>
              <a:off x="8175249" y="1582559"/>
              <a:ext cx="1534650" cy="2181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8. dönem</a:t>
              </a:r>
            </a:p>
          </p:txBody>
        </p:sp>
      </p:grpSp>
      <p:sp>
        <p:nvSpPr>
          <p:cNvPr id="44" name="Dikdörtgen: Çapraz Köşeleri Yuvarlatılmış 43">
            <a:extLst>
              <a:ext uri="{FF2B5EF4-FFF2-40B4-BE49-F238E27FC236}">
                <a16:creationId xmlns:a16="http://schemas.microsoft.com/office/drawing/2014/main" id="{BF23D75B-4ACA-4503-8D78-13E8943CA716}"/>
              </a:ext>
            </a:extLst>
          </p:cNvPr>
          <p:cNvSpPr/>
          <p:nvPr/>
        </p:nvSpPr>
        <p:spPr>
          <a:xfrm rot="1703684">
            <a:off x="10199974" y="5333017"/>
            <a:ext cx="1957964" cy="74727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HAZİRAN – EYLÜL 2026</a:t>
            </a:r>
          </a:p>
        </p:txBody>
      </p:sp>
      <p:pic>
        <p:nvPicPr>
          <p:cNvPr id="46" name="Resim 45" descr="gök, açık hava, gün içeren bir resim&#10;&#10;Açıklama otomatik olarak oluşturuldu">
            <a:extLst>
              <a:ext uri="{FF2B5EF4-FFF2-40B4-BE49-F238E27FC236}">
                <a16:creationId xmlns:a16="http://schemas.microsoft.com/office/drawing/2014/main" id="{65DFEBC3-EEA8-4186-B46E-BCAD9072A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17" y="5233035"/>
            <a:ext cx="2932301" cy="1646976"/>
          </a:xfrm>
          <a:prstGeom prst="rect">
            <a:avLst/>
          </a:prstGeom>
        </p:spPr>
      </p:pic>
      <p:sp>
        <p:nvSpPr>
          <p:cNvPr id="48" name="Dikdörtgen 47">
            <a:extLst>
              <a:ext uri="{FF2B5EF4-FFF2-40B4-BE49-F238E27FC236}">
                <a16:creationId xmlns:a16="http://schemas.microsoft.com/office/drawing/2014/main" id="{7749C927-FAD5-435C-A93F-3786BE6C89D8}"/>
              </a:ext>
            </a:extLst>
          </p:cNvPr>
          <p:cNvSpPr/>
          <p:nvPr/>
        </p:nvSpPr>
        <p:spPr>
          <a:xfrm>
            <a:off x="467284" y="-269897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177F5DF8-22FB-47B2-9FC4-64685167C491}"/>
              </a:ext>
            </a:extLst>
          </p:cNvPr>
          <p:cNvSpPr/>
          <p:nvPr/>
        </p:nvSpPr>
        <p:spPr>
          <a:xfrm>
            <a:off x="114361" y="-135060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2C6A606-FF50-485A-864A-CBF0E98056EB}"/>
              </a:ext>
            </a:extLst>
          </p:cNvPr>
          <p:cNvSpPr/>
          <p:nvPr/>
        </p:nvSpPr>
        <p:spPr>
          <a:xfrm>
            <a:off x="838200" y="-478469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2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8E5A97CD-C14D-4BDF-8E39-0304AE06316E}"/>
              </a:ext>
            </a:extLst>
          </p:cNvPr>
          <p:cNvSpPr/>
          <p:nvPr/>
        </p:nvSpPr>
        <p:spPr>
          <a:xfrm>
            <a:off x="2680971" y="1188955"/>
            <a:ext cx="7390445" cy="5134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ASGARİ MEZUNİYET ŞARTLARI</a:t>
            </a:r>
          </a:p>
          <a:p>
            <a:pPr algn="ctr"/>
            <a:endParaRPr lang="tr-TR" sz="2400" b="1" dirty="0"/>
          </a:p>
          <a:p>
            <a:pPr marL="457200" indent="-457200">
              <a:buFont typeface="+mj-lt"/>
              <a:buAutoNum type="arabicPeriod"/>
            </a:pPr>
            <a:r>
              <a:rPr lang="tr-TR" sz="2400" b="1" dirty="0"/>
              <a:t>HER DÖNEM EN AZ 30 AKTS alınmış olmalı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/>
              <a:t>TOPLAM 240 AKTS tamamlanmış olmalı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/>
              <a:t>BAŞARILAMAYAN BİR DERS,</a:t>
            </a:r>
          </a:p>
          <a:p>
            <a:r>
              <a:rPr lang="tr-TR" sz="2400" b="1" dirty="0"/>
              <a:t>	yani FF ve/veya FD OLMAMALI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tr-TR" sz="2400" b="1" dirty="0"/>
              <a:t>Mezuniyet </a:t>
            </a:r>
            <a:r>
              <a:rPr lang="tr-TR" sz="2400" b="1" dirty="0" err="1"/>
              <a:t>AKTS’sinin</a:t>
            </a:r>
            <a:r>
              <a:rPr lang="tr-TR" sz="2400" b="1" dirty="0"/>
              <a:t> </a:t>
            </a:r>
            <a:r>
              <a:rPr lang="tr-TR" sz="2400" b="1" dirty="0" err="1"/>
              <a:t>enaz</a:t>
            </a:r>
            <a:r>
              <a:rPr lang="tr-TR" sz="2400" b="1" dirty="0"/>
              <a:t> %25’i SEÇMELİ DERS olmalı (180 AKTS zorunlu, 60 AKTS seçmeli gibi)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tr-TR" sz="2400" b="1" dirty="0"/>
              <a:t>2.00 GENEL NOT ORTALAMASI (GNO)</a:t>
            </a:r>
          </a:p>
        </p:txBody>
      </p:sp>
      <p:sp>
        <p:nvSpPr>
          <p:cNvPr id="62" name="Dikdörtgen 61">
            <a:extLst>
              <a:ext uri="{FF2B5EF4-FFF2-40B4-BE49-F238E27FC236}">
                <a16:creationId xmlns:a16="http://schemas.microsoft.com/office/drawing/2014/main" id="{F67DD532-8A42-40D3-921B-86B0C6FB324A}"/>
              </a:ext>
            </a:extLst>
          </p:cNvPr>
          <p:cNvSpPr/>
          <p:nvPr/>
        </p:nvSpPr>
        <p:spPr>
          <a:xfrm>
            <a:off x="467284" y="-269897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Dikdörtgen 62">
            <a:extLst>
              <a:ext uri="{FF2B5EF4-FFF2-40B4-BE49-F238E27FC236}">
                <a16:creationId xmlns:a16="http://schemas.microsoft.com/office/drawing/2014/main" id="{90C5F32F-9213-4138-A97F-A951930E2BBD}"/>
              </a:ext>
            </a:extLst>
          </p:cNvPr>
          <p:cNvSpPr/>
          <p:nvPr/>
        </p:nvSpPr>
        <p:spPr>
          <a:xfrm>
            <a:off x="114361" y="-135060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Dikdörtgen 63">
            <a:extLst>
              <a:ext uri="{FF2B5EF4-FFF2-40B4-BE49-F238E27FC236}">
                <a16:creationId xmlns:a16="http://schemas.microsoft.com/office/drawing/2014/main" id="{6FE41E3A-4773-40D9-B1EC-5CD8F218B075}"/>
              </a:ext>
            </a:extLst>
          </p:cNvPr>
          <p:cNvSpPr/>
          <p:nvPr/>
        </p:nvSpPr>
        <p:spPr>
          <a:xfrm>
            <a:off x="838200" y="-478469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Başlık 1">
            <a:extLst>
              <a:ext uri="{FF2B5EF4-FFF2-40B4-BE49-F238E27FC236}">
                <a16:creationId xmlns:a16="http://schemas.microsoft.com/office/drawing/2014/main" id="{2F38664F-E4AC-4B40-8767-AF156C1C831D}"/>
              </a:ext>
            </a:extLst>
          </p:cNvPr>
          <p:cNvSpPr txBox="1">
            <a:spLocks/>
          </p:cNvSpPr>
          <p:nvPr/>
        </p:nvSpPr>
        <p:spPr>
          <a:xfrm>
            <a:off x="838200" y="73807"/>
            <a:ext cx="10515600" cy="111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SDÜ Maliye Lisans Mezuniyet Şartları</a:t>
            </a:r>
          </a:p>
        </p:txBody>
      </p:sp>
    </p:spTree>
    <p:extLst>
      <p:ext uri="{BB962C8B-B14F-4D97-AF65-F5344CB8AC3E}">
        <p14:creationId xmlns:p14="http://schemas.microsoft.com/office/powerpoint/2010/main" val="36930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03FA24-8E2B-3BA6-B16A-6EAD33BA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6E6304D9-4687-53B6-2193-C948500E6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" y="236306"/>
            <a:ext cx="11394040" cy="6698750"/>
          </a:xfrm>
        </p:spPr>
      </p:pic>
    </p:spTree>
    <p:extLst>
      <p:ext uri="{BB962C8B-B14F-4D97-AF65-F5344CB8AC3E}">
        <p14:creationId xmlns:p14="http://schemas.microsoft.com/office/powerpoint/2010/main" val="411686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İçerik Yer Tutucusu 3">
            <a:extLst>
              <a:ext uri="{FF2B5EF4-FFF2-40B4-BE49-F238E27FC236}">
                <a16:creationId xmlns:a16="http://schemas.microsoft.com/office/drawing/2014/main" id="{DFB77933-F795-4CF4-B169-B7CE2BFAC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850554"/>
              </p:ext>
            </p:extLst>
          </p:nvPr>
        </p:nvGraphicFramePr>
        <p:xfrm>
          <a:off x="3288520" y="1472552"/>
          <a:ext cx="5648491" cy="4216698"/>
        </p:xfrm>
        <a:graphic>
          <a:graphicData uri="http://schemas.openxmlformats.org/drawingml/2006/table">
            <a:tbl>
              <a:tblPr/>
              <a:tblGrid>
                <a:gridCol w="2725623">
                  <a:extLst>
                    <a:ext uri="{9D8B030D-6E8A-4147-A177-3AD203B41FA5}">
                      <a16:colId xmlns:a16="http://schemas.microsoft.com/office/drawing/2014/main" val="2132255675"/>
                    </a:ext>
                  </a:extLst>
                </a:gridCol>
                <a:gridCol w="2922868">
                  <a:extLst>
                    <a:ext uri="{9D8B030D-6E8A-4147-A177-3AD203B41FA5}">
                      <a16:colId xmlns:a16="http://schemas.microsoft.com/office/drawing/2014/main" val="2921463089"/>
                    </a:ext>
                  </a:extLst>
                </a:gridCol>
              </a:tblGrid>
              <a:tr h="376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u="sng" dirty="0">
                          <a:effectLst/>
                          <a:latin typeface="Calibri" panose="020F0502020204030204" pitchFamily="34" charset="0"/>
                        </a:rPr>
                        <a:t>Başarı Notu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u="sng" dirty="0">
                          <a:effectLst/>
                          <a:latin typeface="Calibri" panose="020F0502020204030204" pitchFamily="34" charset="0"/>
                        </a:rPr>
                        <a:t>Katsayı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17137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8504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78428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129442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53244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15936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00301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07870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FD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88975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FF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37708"/>
                  </a:ext>
                </a:extLst>
              </a:tr>
            </a:tbl>
          </a:graphicData>
        </a:graphic>
      </p:graphicFrame>
      <p:sp>
        <p:nvSpPr>
          <p:cNvPr id="62" name="Dikdörtgen 61">
            <a:extLst>
              <a:ext uri="{FF2B5EF4-FFF2-40B4-BE49-F238E27FC236}">
                <a16:creationId xmlns:a16="http://schemas.microsoft.com/office/drawing/2014/main" id="{F67DD532-8A42-40D3-921B-86B0C6FB324A}"/>
              </a:ext>
            </a:extLst>
          </p:cNvPr>
          <p:cNvSpPr/>
          <p:nvPr/>
        </p:nvSpPr>
        <p:spPr>
          <a:xfrm>
            <a:off x="467284" y="-269897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Dikdörtgen 62">
            <a:extLst>
              <a:ext uri="{FF2B5EF4-FFF2-40B4-BE49-F238E27FC236}">
                <a16:creationId xmlns:a16="http://schemas.microsoft.com/office/drawing/2014/main" id="{90C5F32F-9213-4138-A97F-A951930E2BBD}"/>
              </a:ext>
            </a:extLst>
          </p:cNvPr>
          <p:cNvSpPr/>
          <p:nvPr/>
        </p:nvSpPr>
        <p:spPr>
          <a:xfrm>
            <a:off x="114361" y="-135060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Dikdörtgen 63">
            <a:extLst>
              <a:ext uri="{FF2B5EF4-FFF2-40B4-BE49-F238E27FC236}">
                <a16:creationId xmlns:a16="http://schemas.microsoft.com/office/drawing/2014/main" id="{6FE41E3A-4773-40D9-B1EC-5CD8F218B075}"/>
              </a:ext>
            </a:extLst>
          </p:cNvPr>
          <p:cNvSpPr/>
          <p:nvPr/>
        </p:nvSpPr>
        <p:spPr>
          <a:xfrm>
            <a:off x="838200" y="-478469"/>
            <a:ext cx="217715" cy="8563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Başlık 1">
            <a:extLst>
              <a:ext uri="{FF2B5EF4-FFF2-40B4-BE49-F238E27FC236}">
                <a16:creationId xmlns:a16="http://schemas.microsoft.com/office/drawing/2014/main" id="{2F38664F-E4AC-4B40-8767-AF156C1C831D}"/>
              </a:ext>
            </a:extLst>
          </p:cNvPr>
          <p:cNvSpPr txBox="1">
            <a:spLocks/>
          </p:cNvSpPr>
          <p:nvPr/>
        </p:nvSpPr>
        <p:spPr>
          <a:xfrm>
            <a:off x="838200" y="73807"/>
            <a:ext cx="10515600" cy="111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GNO, DNO Nedir?</a:t>
            </a:r>
          </a:p>
        </p:txBody>
      </p:sp>
      <p:sp>
        <p:nvSpPr>
          <p:cNvPr id="40" name="Sağ Ayraç 39">
            <a:extLst>
              <a:ext uri="{FF2B5EF4-FFF2-40B4-BE49-F238E27FC236}">
                <a16:creationId xmlns:a16="http://schemas.microsoft.com/office/drawing/2014/main" id="{B2B47EC8-1D04-47C9-9468-322A841EDBF9}"/>
              </a:ext>
            </a:extLst>
          </p:cNvPr>
          <p:cNvSpPr/>
          <p:nvPr/>
        </p:nvSpPr>
        <p:spPr>
          <a:xfrm>
            <a:off x="9146557" y="2188727"/>
            <a:ext cx="996500" cy="1986456"/>
          </a:xfrm>
          <a:prstGeom prst="rightBrac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Sağ Ayraç 42">
            <a:extLst>
              <a:ext uri="{FF2B5EF4-FFF2-40B4-BE49-F238E27FC236}">
                <a16:creationId xmlns:a16="http://schemas.microsoft.com/office/drawing/2014/main" id="{D1B7F45E-99A3-4CC4-BA20-672658328EF5}"/>
              </a:ext>
            </a:extLst>
          </p:cNvPr>
          <p:cNvSpPr/>
          <p:nvPr/>
        </p:nvSpPr>
        <p:spPr>
          <a:xfrm>
            <a:off x="9146557" y="4358562"/>
            <a:ext cx="996500" cy="653972"/>
          </a:xfrm>
          <a:prstGeom prst="rightBrace">
            <a:avLst/>
          </a:prstGeom>
          <a:ln w="1270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>
              <a:highlight>
                <a:srgbClr val="FFFF00"/>
              </a:highlight>
            </a:endParaRPr>
          </a:p>
        </p:txBody>
      </p:sp>
      <p:sp>
        <p:nvSpPr>
          <p:cNvPr id="44" name="Sağ Ayraç 43">
            <a:extLst>
              <a:ext uri="{FF2B5EF4-FFF2-40B4-BE49-F238E27FC236}">
                <a16:creationId xmlns:a16="http://schemas.microsoft.com/office/drawing/2014/main" id="{6D4F17D1-ED9D-4E71-98FD-C503D7253731}"/>
              </a:ext>
            </a:extLst>
          </p:cNvPr>
          <p:cNvSpPr/>
          <p:nvPr/>
        </p:nvSpPr>
        <p:spPr>
          <a:xfrm>
            <a:off x="9146557" y="5231654"/>
            <a:ext cx="996500" cy="604455"/>
          </a:xfrm>
          <a:prstGeom prst="rightBrace">
            <a:avLst/>
          </a:prstGeom>
          <a:ln w="1270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>
              <a:highlight>
                <a:srgbClr val="FFFF00"/>
              </a:highlight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B43F9D2E-2671-4F0A-AFC9-6B1DEF395808}"/>
              </a:ext>
            </a:extLst>
          </p:cNvPr>
          <p:cNvSpPr txBox="1"/>
          <p:nvPr/>
        </p:nvSpPr>
        <p:spPr>
          <a:xfrm>
            <a:off x="10143057" y="2941873"/>
            <a:ext cx="2001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chemeClr val="accent6">
                    <a:lumMod val="50000"/>
                  </a:schemeClr>
                </a:solidFill>
              </a:rPr>
              <a:t>GEÇER NOT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A86613B9-6955-4576-BB6F-74CA983A71A1}"/>
              </a:ext>
            </a:extLst>
          </p:cNvPr>
          <p:cNvSpPr txBox="1"/>
          <p:nvPr/>
        </p:nvSpPr>
        <p:spPr>
          <a:xfrm>
            <a:off x="10143056" y="4007008"/>
            <a:ext cx="2001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dirty="0">
                <a:highlight>
                  <a:srgbClr val="FFFF00"/>
                </a:highlight>
              </a:rPr>
              <a:t>KOŞULLU</a:t>
            </a:r>
          </a:p>
          <a:p>
            <a:pPr algn="ctr"/>
            <a:r>
              <a:rPr lang="tr-TR" sz="3000" b="1" dirty="0">
                <a:highlight>
                  <a:srgbClr val="FFFF00"/>
                </a:highlight>
              </a:rPr>
              <a:t>GEÇER NOT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2E87B458-0151-45F9-B366-6508A6EA1343}"/>
              </a:ext>
            </a:extLst>
          </p:cNvPr>
          <p:cNvSpPr txBox="1"/>
          <p:nvPr/>
        </p:nvSpPr>
        <p:spPr>
          <a:xfrm>
            <a:off x="10352603" y="5133212"/>
            <a:ext cx="1435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dirty="0">
                <a:solidFill>
                  <a:schemeClr val="bg1"/>
                </a:solidFill>
                <a:highlight>
                  <a:srgbClr val="FF0000"/>
                </a:highlight>
              </a:rPr>
              <a:t>GEÇMİŞ</a:t>
            </a:r>
          </a:p>
          <a:p>
            <a:pPr algn="ctr"/>
            <a:r>
              <a:rPr lang="tr-TR" sz="3000" b="1" dirty="0">
                <a:solidFill>
                  <a:schemeClr val="bg1"/>
                </a:solidFill>
                <a:highlight>
                  <a:srgbClr val="FF0000"/>
                </a:highlight>
              </a:rPr>
              <a:t>OLSUN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9BA4270-68CC-4280-8348-72FBC6274EF7}"/>
              </a:ext>
            </a:extLst>
          </p:cNvPr>
          <p:cNvSpPr txBox="1"/>
          <p:nvPr/>
        </p:nvSpPr>
        <p:spPr>
          <a:xfrm>
            <a:off x="726432" y="5903882"/>
            <a:ext cx="4352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GNO: GENEL NOT ORTALAMASI</a:t>
            </a:r>
          </a:p>
          <a:p>
            <a:r>
              <a:rPr lang="tr-TR" sz="2400" b="1" dirty="0"/>
              <a:t>DNO: DÖNEM NOT ORTALAMASI</a:t>
            </a:r>
          </a:p>
        </p:txBody>
      </p:sp>
    </p:spTree>
    <p:extLst>
      <p:ext uri="{BB962C8B-B14F-4D97-AF65-F5344CB8AC3E}">
        <p14:creationId xmlns:p14="http://schemas.microsoft.com/office/powerpoint/2010/main" val="3037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767</Words>
  <Application>Microsoft Office PowerPoint</Application>
  <PresentationFormat>Geniş ekran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Roboto</vt:lpstr>
      <vt:lpstr>Office Teması</vt:lpstr>
      <vt:lpstr>Süleyman Demirel Üniversitesi İktisadi ve İdari Bilimler Fakültesi MALİYE Oryantasyon Sunumu</vt:lpstr>
      <vt:lpstr>Biz Kimiz?</vt:lpstr>
      <vt:lpstr>PowerPoint Sunusu</vt:lpstr>
      <vt:lpstr>Maliye Bölümü</vt:lpstr>
      <vt:lpstr>Maliye Bölümü İş olanakları</vt:lpstr>
      <vt:lpstr>SDÜ MALİYE Lisans Öğrenim Süreci</vt:lpstr>
      <vt:lpstr>PowerPoint Sunusu</vt:lpstr>
      <vt:lpstr>PowerPoint Sunusu</vt:lpstr>
      <vt:lpstr>PowerPoint Sunusu</vt:lpstr>
      <vt:lpstr>AA, AB, BB, BC, CC, DC, DD, DF FF nasıl hesaplanır?</vt:lpstr>
      <vt:lpstr>Çift Anadal - Yandal</vt:lpstr>
      <vt:lpstr>SDÜ MOBİL</vt:lpstr>
      <vt:lpstr>SDÜNET </vt:lpstr>
      <vt:lpstr>Öğrenci Bilgi Sistemi (OBS)</vt:lpstr>
      <vt:lpstr>Diğer Bilgiler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Süleyman Demirel Üniversitesi İktisadi ve İdari Bilimler Fakültesi İNSAN KAYNAKLARI YÖNETİMİ Uyumlama Sunumu</dc:title>
  <dc:creator>Muhammed Yusuf ERTEK</dc:creator>
  <cp:lastModifiedBy>Işıl</cp:lastModifiedBy>
  <cp:revision>19</cp:revision>
  <dcterms:created xsi:type="dcterms:W3CDTF">2021-09-23T07:33:19Z</dcterms:created>
  <dcterms:modified xsi:type="dcterms:W3CDTF">2022-12-01T09:23:41Z</dcterms:modified>
</cp:coreProperties>
</file>