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png"/>
  <Override PartName="/ppt/media/image11.jpg" ContentType="image/png"/>
  <Override PartName="/ppt/media/image12.jpg" ContentType="image/png"/>
  <Override PartName="/ppt/media/image13.jpg" ContentType="image/png"/>
  <Override PartName="/ppt/notesSlides/notesSlide3.xml" ContentType="application/vnd.openxmlformats-officedocument.presentationml.notesSlide+xml"/>
  <Override PartName="/ppt/media/image19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76" r:id="rId2"/>
    <p:sldId id="256" r:id="rId3"/>
    <p:sldId id="257" r:id="rId4"/>
    <p:sldId id="275" r:id="rId5"/>
    <p:sldId id="259" r:id="rId6"/>
    <p:sldId id="258" r:id="rId7"/>
    <p:sldId id="302" r:id="rId8"/>
    <p:sldId id="260" r:id="rId9"/>
    <p:sldId id="261" r:id="rId10"/>
    <p:sldId id="298" r:id="rId11"/>
    <p:sldId id="297" r:id="rId12"/>
    <p:sldId id="296" r:id="rId13"/>
    <p:sldId id="313" r:id="rId14"/>
    <p:sldId id="262" r:id="rId15"/>
    <p:sldId id="263" r:id="rId16"/>
    <p:sldId id="312" r:id="rId17"/>
    <p:sldId id="314" r:id="rId18"/>
    <p:sldId id="271" r:id="rId19"/>
    <p:sldId id="265" r:id="rId20"/>
    <p:sldId id="272" r:id="rId21"/>
    <p:sldId id="303" r:id="rId22"/>
    <p:sldId id="304" r:id="rId23"/>
    <p:sldId id="270" r:id="rId24"/>
    <p:sldId id="266" r:id="rId25"/>
    <p:sldId id="267" r:id="rId26"/>
    <p:sldId id="268" r:id="rId27"/>
    <p:sldId id="273" r:id="rId28"/>
    <p:sldId id="280" r:id="rId29"/>
    <p:sldId id="281" r:id="rId30"/>
    <p:sldId id="282" r:id="rId31"/>
    <p:sldId id="283" r:id="rId32"/>
    <p:sldId id="285" r:id="rId33"/>
    <p:sldId id="309" r:id="rId34"/>
    <p:sldId id="310" r:id="rId35"/>
    <p:sldId id="284" r:id="rId36"/>
    <p:sldId id="286" r:id="rId37"/>
    <p:sldId id="277" r:id="rId38"/>
    <p:sldId id="279" r:id="rId39"/>
    <p:sldId id="300" r:id="rId40"/>
    <p:sldId id="315" r:id="rId41"/>
    <p:sldId id="291" r:id="rId42"/>
    <p:sldId id="301" r:id="rId43"/>
    <p:sldId id="316" r:id="rId44"/>
    <p:sldId id="293" r:id="rId45"/>
    <p:sldId id="287" r:id="rId46"/>
    <p:sldId id="289" r:id="rId47"/>
    <p:sldId id="305" r:id="rId48"/>
    <p:sldId id="308" r:id="rId49"/>
    <p:sldId id="288" r:id="rId50"/>
    <p:sldId id="311" r:id="rId51"/>
    <p:sldId id="290" r:id="rId52"/>
    <p:sldId id="306" r:id="rId53"/>
    <p:sldId id="307" r:id="rId54"/>
    <p:sldId id="292" r:id="rId55"/>
    <p:sldId id="295" r:id="rId56"/>
    <p:sldId id="299" r:id="rId57"/>
    <p:sldId id="294" r:id="rId58"/>
    <p:sldId id="274" r:id="rId5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1" autoAdjust="0"/>
  </p:normalViewPr>
  <p:slideViewPr>
    <p:cSldViewPr snapToGrid="0">
      <p:cViewPr varScale="1">
        <p:scale>
          <a:sx n="101" d="100"/>
          <a:sy n="101" d="100"/>
        </p:scale>
        <p:origin x="8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3AC91-318D-4B33-906C-C02E216E035C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314C1-24FD-4B28-946E-D33BC0D539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679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4143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BİTİRME PROJESİ VE STAJI HER TÜRLÜ YAPMANIZ LAZIM.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922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GNO VE DNO NASIL HESAPLANIR GÖSTER</a:t>
            </a:r>
          </a:p>
          <a:p>
            <a:r>
              <a:rPr lang="tr-TR" dirty="0"/>
              <a:t>BAŞARILAMAMIŞ BİR DERS OLAMAZ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2651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GNO VE DNO NASIL HESAPLANIR GÖSTER</a:t>
            </a:r>
          </a:p>
          <a:p>
            <a:r>
              <a:rPr lang="tr-TR" dirty="0"/>
              <a:t>BAŞARILAMAMIŞ BİR DERS OLAMAZ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3010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1.80 altında kalırsanız alttan ders almakta zorlanırsınız</a:t>
            </a:r>
          </a:p>
          <a:p>
            <a:r>
              <a:rPr lang="tr-TR" dirty="0"/>
              <a:t>Bir şeyler yolunda gitmese bile 1.80 üzerinde kalmaya çalışmalısınız.</a:t>
            </a:r>
          </a:p>
          <a:p>
            <a:endParaRPr lang="tr-TR" dirty="0"/>
          </a:p>
          <a:p>
            <a:r>
              <a:rPr lang="tr-TR" dirty="0"/>
              <a:t>Alttan ders yoksa ve ortalama 2.50 ise ÜSTTEN ders alabilir erken bitirebilir veya yükünüzü azaltabilirsiniz.</a:t>
            </a:r>
          </a:p>
          <a:p>
            <a:endParaRPr lang="tr-TR" dirty="0"/>
          </a:p>
          <a:p>
            <a:r>
              <a:rPr lang="tr-TR" dirty="0"/>
              <a:t>BAŞTAN SIKI TUTUN</a:t>
            </a:r>
          </a:p>
          <a:p>
            <a:r>
              <a:rPr lang="tr-TR" dirty="0"/>
              <a:t>HAYATINIZ BOYUNCA GNO DEĞİŞMEZ.</a:t>
            </a:r>
          </a:p>
          <a:p>
            <a:r>
              <a:rPr lang="tr-TR" dirty="0"/>
              <a:t>KPSS, ALES, YDS, ÖZEL SEKTÖR hepsinde tekrar şansınız var ama tekrar lisans okumak KOLAY DEĞİL!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7640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2122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4060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9679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Apple – </a:t>
            </a:r>
            <a:r>
              <a:rPr lang="tr-TR" dirty="0" err="1"/>
              <a:t>Andorid</a:t>
            </a:r>
            <a:r>
              <a:rPr lang="tr-TR" dirty="0"/>
              <a:t> ikisinde de var</a:t>
            </a:r>
          </a:p>
          <a:p>
            <a:r>
              <a:rPr lang="tr-TR" dirty="0"/>
              <a:t>Huawei bilinmiyor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4056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2004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0389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0554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7524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7220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51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0557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8077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2468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Önceki mezunlar staj yaptıkları yerde işe başladı</a:t>
            </a:r>
          </a:p>
          <a:p>
            <a:r>
              <a:rPr lang="tr-TR" dirty="0"/>
              <a:t>Naylon stajın kimseye faydası yok</a:t>
            </a:r>
          </a:p>
          <a:p>
            <a:r>
              <a:rPr lang="tr-TR" dirty="0"/>
              <a:t>Erken staj, erken mezuniyet.</a:t>
            </a:r>
          </a:p>
          <a:p>
            <a:r>
              <a:rPr lang="tr-TR" dirty="0"/>
              <a:t>Geç staj, işe giriş şansının artması demek</a:t>
            </a:r>
          </a:p>
          <a:p>
            <a:endParaRPr lang="tr-TR" dirty="0"/>
          </a:p>
          <a:p>
            <a:r>
              <a:rPr lang="tr-TR" dirty="0"/>
              <a:t>Bir iş görüşmesi kaç dk sürer? Staj 30 işgünü sürer. Hangisinde kendinizi daha rahat ve doğru ifade edebilirsiniz?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4411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Mevzuat </a:t>
            </a:r>
            <a:r>
              <a:rPr lang="tr-TR" dirty="0" err="1"/>
              <a:t>sdü</a:t>
            </a:r>
            <a:r>
              <a:rPr lang="tr-TR" dirty="0"/>
              <a:t> işaret edilebilir.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1883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Mevzuat </a:t>
            </a:r>
            <a:r>
              <a:rPr lang="tr-TR" dirty="0" err="1"/>
              <a:t>sdü</a:t>
            </a:r>
            <a:r>
              <a:rPr lang="tr-TR" dirty="0"/>
              <a:t> işaret edilebilir.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2070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Mevzuat </a:t>
            </a:r>
            <a:r>
              <a:rPr lang="tr-TR" dirty="0" err="1"/>
              <a:t>sdü</a:t>
            </a:r>
            <a:r>
              <a:rPr lang="tr-TR" dirty="0"/>
              <a:t> işaret edilebilir.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0879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FONKSİYONLARDAN BAHSET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40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2597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4079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75586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3996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22356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4814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13160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58237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252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4568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Burada 4 yıl boyunca alacağınız derslerden birkaçı var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6803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45395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96585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66773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38567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Ünilerin</a:t>
            </a:r>
            <a:r>
              <a:rPr lang="tr-TR" dirty="0"/>
              <a:t> arasında zaten aralarında fark yok</a:t>
            </a:r>
          </a:p>
          <a:p>
            <a:r>
              <a:rPr lang="tr-TR" dirty="0"/>
              <a:t>Kaşık </a:t>
            </a:r>
            <a:r>
              <a:rPr lang="tr-TR" dirty="0" err="1"/>
              <a:t>kaşık</a:t>
            </a:r>
            <a:r>
              <a:rPr lang="tr-TR" dirty="0"/>
              <a:t>, çatal </a:t>
            </a:r>
            <a:r>
              <a:rPr lang="tr-TR" dirty="0" err="1"/>
              <a:t>çatal</a:t>
            </a:r>
            <a:endParaRPr lang="tr-TR" dirty="0"/>
          </a:p>
          <a:p>
            <a:r>
              <a:rPr lang="tr-TR" dirty="0"/>
              <a:t>Merkezi derslikler, </a:t>
            </a:r>
            <a:r>
              <a:rPr lang="tr-TR" dirty="0" err="1"/>
              <a:t>anfi</a:t>
            </a:r>
            <a:r>
              <a:rPr lang="tr-TR" dirty="0"/>
              <a:t>, </a:t>
            </a:r>
            <a:r>
              <a:rPr lang="tr-TR" dirty="0" err="1"/>
              <a:t>GSF’nin</a:t>
            </a:r>
            <a:r>
              <a:rPr lang="tr-TR" dirty="0"/>
              <a:t> orada öğrenci </a:t>
            </a:r>
            <a:r>
              <a:rPr lang="tr-TR" dirty="0" err="1"/>
              <a:t>küluplerine</a:t>
            </a:r>
            <a:r>
              <a:rPr lang="tr-TR"/>
              <a:t> gidin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8331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534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1109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5321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9118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BİTİRME PROJESİ VE STAJI HER TÜRLÜ YAPMANIZ LAZIM.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5945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SIRASIYLA TARİHLERİ SÖYLE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553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B62CC5-E0C5-4565-B948-56A8CB890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31AB723-7F6B-4651-9381-B227956F2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BDB318-7C94-4FE2-B802-44CCF738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D1AFD05-0FB2-4A69-BF22-3BA6A944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13CC33-08E9-497C-8703-ECE7C56A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059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4DD8AD-DECA-4EF8-B5B4-85C5CA34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5D60AA5-4D3A-44A8-B6B1-C9333A23A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8FF20CB-711D-4B75-8DDB-6E440257F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2F07C5D-E7E0-46F6-A0FB-6314FA3D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3874133-C775-4D5F-9FE7-84428F49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209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51B687EE-43FC-4E10-926B-46232EB99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4587DC3-E3B0-403F-A3D0-82FADDB05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8EBEA39-25EF-4ADD-BE98-678656A7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C886E77-938A-4687-8BB2-43C3EF6B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90B810-BC37-42F6-AB67-793D43721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63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27CD30-3DF3-4656-9D0B-C6B28FE5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205BFA-E0C2-448A-A1A8-7168DFDE1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D1A52C-DA46-4535-9F06-C768D2E69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EC68C2A-B11A-4421-B091-4571E414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8096AEC-CCF4-418F-B0D5-BF0F7C854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814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1C8941-165D-4292-8592-7DB7BC03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FDCEEC9-CFC8-4F37-89D4-70E294D11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AF1B0B2-0BF9-404D-8980-60EBBDA8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C23D1F8-E704-4F1A-A295-891126EB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8E6521D-F5A4-4AA1-939D-1BDA5DE1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8353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05B389-84D7-435D-B4F8-76C308CF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BB4E9F9-5CE2-43FD-8E7D-578E24F69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7B91D46-EB0C-4CF2-90B3-B3783A5AF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2DB1F92-53E4-4250-A5C4-4E5E0E54F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E4779CF-F730-4328-B47E-5A4FF9908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FF8EEDA-C0AC-4A5C-A2CA-CFF001A9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299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EFD81E-FBF5-4B8A-B7DB-48ADFE6B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C778320-3CED-4B44-82ED-1AF5301F2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466323F-D203-4052-A642-27962CDE5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E5811DF-6740-4355-A2CD-682A8136A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0B5FBE3-964D-48CA-A814-BE18F23C3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394F297-8330-45CE-A4B2-3F2F6D26C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3085B74-2DFB-444A-8E08-54E7A572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1DA7AC1-54FD-44BF-80E0-64CCB874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81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1DCE7F-8522-4DBA-BE73-057EF584B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9C79970-12AD-45ED-8C80-7156FA8B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33B9C1D-92AF-4E0A-B5FF-584EA91E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9B2D2FC-358D-4CB7-A223-081D7234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08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BA2FA31-39FA-450F-AF3D-B1EA7C71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ED16E02-B90F-412E-A383-4EAD741A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AE3CBCB-7848-43EE-8FB6-087A081E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790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8BFC74-544E-4F8A-B0CA-4752CE17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DB6FC7-FF74-45E5-AA07-BACB58C9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3030542-4783-4F25-A15E-8016CD90A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556DB63-83E5-40F2-B31F-D854C74C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777F0B6-C8D1-41B7-A4E2-094807DD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5D4D68E-0EF1-4B6D-BDBA-F0124631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9503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0498C5-4A41-4531-9026-70E62CD2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2D6AC76-F3FA-4A00-B6A8-01FDD82B5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AB68BA5-234F-4466-BB6C-67CE09D31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AF4B914-EAD8-4FAB-8CDB-B98252B5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72F832B-F890-428B-92EA-839FFB9D2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765BB3F-6A7C-446D-AFBE-E0ADFB6C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601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chemeClr val="accent1">
                <a:lumMod val="5000"/>
                <a:lumOff val="95000"/>
                <a:alpha val="29000"/>
              </a:schemeClr>
            </a:gs>
            <a:gs pos="100000">
              <a:srgbClr val="ACC1E4"/>
            </a:gs>
            <a:gs pos="96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369C222-C3EC-481E-9203-DF3463F4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F024F2D-2800-4655-B409-DBFFBE50D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A59437-BC7F-4E17-9CF3-BD8E7F18B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10D9C-7D1A-4361-9E2B-B05A17119332}" type="datetimeFigureOut">
              <a:rPr lang="tr-TR" smtClean="0"/>
              <a:t>1.10.2024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7E219A4-1799-42F9-A2FF-203B6BAA0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182B083-827A-41DE-B62B-BA4C67883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54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0.jpeg"/><Relationship Id="rId4" Type="http://schemas.openxmlformats.org/officeDocument/2006/relationships/image" Target="../media/image5.jpg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8.svg"/><Relationship Id="rId5" Type="http://schemas.openxmlformats.org/officeDocument/2006/relationships/image" Target="../media/image54.jpeg"/><Relationship Id="rId10" Type="http://schemas.openxmlformats.org/officeDocument/2006/relationships/image" Target="../media/image47.png"/><Relationship Id="rId4" Type="http://schemas.openxmlformats.org/officeDocument/2006/relationships/image" Target="../media/image2.jpg"/><Relationship Id="rId9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5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3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>
                <a:lumMod val="40000"/>
                <a:lumOff val="60000"/>
              </a:schemeClr>
            </a:gs>
            <a:gs pos="36000">
              <a:schemeClr val="accent5">
                <a:lumMod val="60000"/>
                <a:lumOff val="40000"/>
              </a:schemeClr>
            </a:gs>
            <a:gs pos="66000">
              <a:schemeClr val="accent1">
                <a:lumMod val="95000"/>
                <a:lumOff val="5000"/>
              </a:schemeClr>
            </a:gs>
            <a:gs pos="93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A74DF372-054C-499D-8412-C52BAC52E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8666645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0000"/>
              </a:srgb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1937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Ders kodları neyi ifade eder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D902846D-8F85-4745-BFF5-D2909241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48" y="2405261"/>
            <a:ext cx="11944952" cy="1325563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/>
              <a:t>HRM-163 </a:t>
            </a:r>
            <a:r>
              <a:rPr lang="tr-TR" sz="4000" dirty="0"/>
              <a:t>Bilim Felsefesi ve Bilimsel Araştırma Yöntemleri</a:t>
            </a:r>
          </a:p>
        </p:txBody>
      </p:sp>
    </p:spTree>
    <p:extLst>
      <p:ext uri="{BB962C8B-B14F-4D97-AF65-F5344CB8AC3E}">
        <p14:creationId xmlns:p14="http://schemas.microsoft.com/office/powerpoint/2010/main" val="66381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>
            <a:extLst>
              <a:ext uri="{FF2B5EF4-FFF2-40B4-BE49-F238E27FC236}">
                <a16:creationId xmlns:a16="http://schemas.microsoft.com/office/drawing/2014/main" id="{FDE8C61B-4B1F-3D3E-1E3A-8D088D7D9E5D}"/>
              </a:ext>
            </a:extLst>
          </p:cNvPr>
          <p:cNvSpPr/>
          <p:nvPr/>
        </p:nvSpPr>
        <p:spPr>
          <a:xfrm>
            <a:off x="6499403" y="1712597"/>
            <a:ext cx="346472" cy="675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ED1805E1-6625-795B-476F-3C55B8A229A3}"/>
              </a:ext>
            </a:extLst>
          </p:cNvPr>
          <p:cNvSpPr/>
          <p:nvPr/>
        </p:nvSpPr>
        <p:spPr>
          <a:xfrm>
            <a:off x="6108096" y="1703025"/>
            <a:ext cx="321643" cy="675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F7A0696E-BBFE-377C-5663-560DB48F1C1C}"/>
              </a:ext>
            </a:extLst>
          </p:cNvPr>
          <p:cNvSpPr/>
          <p:nvPr/>
        </p:nvSpPr>
        <p:spPr>
          <a:xfrm>
            <a:off x="6874865" y="1712597"/>
            <a:ext cx="346472" cy="675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AAC6635C-4710-A688-7C68-34568D85AC40}"/>
              </a:ext>
            </a:extLst>
          </p:cNvPr>
          <p:cNvSpPr/>
          <p:nvPr/>
        </p:nvSpPr>
        <p:spPr>
          <a:xfrm>
            <a:off x="4698374" y="1782278"/>
            <a:ext cx="1292994" cy="5005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50296" y="-59585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Ders kodları neyi ifade eder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73231B8-F9CA-3B91-35C6-861DD243D587}"/>
              </a:ext>
            </a:extLst>
          </p:cNvPr>
          <p:cNvSpPr txBox="1"/>
          <p:nvPr/>
        </p:nvSpPr>
        <p:spPr>
          <a:xfrm>
            <a:off x="606392" y="2040556"/>
            <a:ext cx="3131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BAŞTAKİ HARFLER</a:t>
            </a:r>
          </a:p>
          <a:p>
            <a:r>
              <a:rPr lang="tr-TR" dirty="0"/>
              <a:t>Bölümü ifade eder;</a:t>
            </a:r>
          </a:p>
          <a:p>
            <a:r>
              <a:rPr lang="tr-TR" dirty="0"/>
              <a:t>HRM: İKY</a:t>
            </a:r>
          </a:p>
          <a:p>
            <a:r>
              <a:rPr lang="tr-TR" dirty="0"/>
              <a:t>SHB: Sosyal Hizmet Bölümü</a:t>
            </a:r>
          </a:p>
          <a:p>
            <a:r>
              <a:rPr lang="tr-TR" dirty="0"/>
              <a:t>IKT: İktisat</a:t>
            </a:r>
          </a:p>
          <a:p>
            <a:r>
              <a:rPr lang="tr-TR" dirty="0"/>
              <a:t>ISL: İşletme</a:t>
            </a:r>
            <a:br>
              <a:rPr lang="tr-TR" dirty="0"/>
            </a:br>
            <a:r>
              <a:rPr lang="tr-TR" dirty="0"/>
              <a:t>RTS: Radyo televizyon sinema</a:t>
            </a:r>
          </a:p>
          <a:p>
            <a:r>
              <a:rPr lang="tr-TR" dirty="0"/>
              <a:t>…</a:t>
            </a:r>
          </a:p>
          <a:p>
            <a:r>
              <a:rPr lang="tr-TR" dirty="0"/>
              <a:t>…</a:t>
            </a:r>
          </a:p>
          <a:p>
            <a:r>
              <a:rPr lang="tr-TR" dirty="0"/>
              <a:t>…</a:t>
            </a:r>
          </a:p>
          <a:p>
            <a:endParaRPr lang="tr-TR" dirty="0"/>
          </a:p>
        </p:txBody>
      </p:sp>
      <p:sp>
        <p:nvSpPr>
          <p:cNvPr id="7" name="Ok: Sol 6">
            <a:extLst>
              <a:ext uri="{FF2B5EF4-FFF2-40B4-BE49-F238E27FC236}">
                <a16:creationId xmlns:a16="http://schemas.microsoft.com/office/drawing/2014/main" id="{485C44EA-4999-396B-5E93-993AB5E1CEC8}"/>
              </a:ext>
            </a:extLst>
          </p:cNvPr>
          <p:cNvSpPr/>
          <p:nvPr/>
        </p:nvSpPr>
        <p:spPr>
          <a:xfrm rot="20437870">
            <a:off x="3705044" y="2274697"/>
            <a:ext cx="1020278" cy="419629"/>
          </a:xfrm>
          <a:prstGeom prst="leftArrow">
            <a:avLst>
              <a:gd name="adj1" fmla="val 22511"/>
              <a:gd name="adj2" fmla="val 842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D99D0A2-2509-A2B5-DD41-C88A8C0014A6}"/>
              </a:ext>
            </a:extLst>
          </p:cNvPr>
          <p:cNvSpPr txBox="1"/>
          <p:nvPr/>
        </p:nvSpPr>
        <p:spPr>
          <a:xfrm>
            <a:off x="8095559" y="2313530"/>
            <a:ext cx="3556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1’ler basamağı</a:t>
            </a:r>
          </a:p>
          <a:p>
            <a:r>
              <a:rPr lang="tr-TR" dirty="0"/>
              <a:t>TEK sayılar: GÜZ Dönemi Dersleri</a:t>
            </a:r>
          </a:p>
          <a:p>
            <a:r>
              <a:rPr lang="tr-TR" dirty="0"/>
              <a:t>ÇİFT sayılar: BAHAR Dönemi Dersleri</a:t>
            </a:r>
          </a:p>
        </p:txBody>
      </p:sp>
      <p:sp>
        <p:nvSpPr>
          <p:cNvPr id="11" name="Ok: Sol 10">
            <a:extLst>
              <a:ext uri="{FF2B5EF4-FFF2-40B4-BE49-F238E27FC236}">
                <a16:creationId xmlns:a16="http://schemas.microsoft.com/office/drawing/2014/main" id="{9E6FE124-DABC-C03C-5D47-07E2E22BB22F}"/>
              </a:ext>
            </a:extLst>
          </p:cNvPr>
          <p:cNvSpPr/>
          <p:nvPr/>
        </p:nvSpPr>
        <p:spPr>
          <a:xfrm rot="16582224">
            <a:off x="5436417" y="3004529"/>
            <a:ext cx="1450422" cy="419629"/>
          </a:xfrm>
          <a:prstGeom prst="leftArrow">
            <a:avLst>
              <a:gd name="adj1" fmla="val 22511"/>
              <a:gd name="adj2" fmla="val 842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E4DCFB8-D2EE-16BC-A354-6E8515599CCA}"/>
              </a:ext>
            </a:extLst>
          </p:cNvPr>
          <p:cNvSpPr txBox="1"/>
          <p:nvPr/>
        </p:nvSpPr>
        <p:spPr>
          <a:xfrm>
            <a:off x="4407249" y="4145895"/>
            <a:ext cx="36502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100’ler basmağı</a:t>
            </a:r>
          </a:p>
          <a:p>
            <a:r>
              <a:rPr lang="tr-TR" dirty="0"/>
              <a:t>Kaçıncı sınıf dersi olduğunu gösterir.</a:t>
            </a:r>
          </a:p>
          <a:p>
            <a:r>
              <a:rPr lang="tr-TR" dirty="0"/>
              <a:t>1: birinci sınıf</a:t>
            </a:r>
          </a:p>
          <a:p>
            <a:r>
              <a:rPr lang="tr-TR" dirty="0"/>
              <a:t>2: ikinci sınıf</a:t>
            </a:r>
          </a:p>
          <a:p>
            <a:r>
              <a:rPr lang="tr-TR" dirty="0"/>
              <a:t>3: üçüncü sınıf</a:t>
            </a:r>
          </a:p>
          <a:p>
            <a:r>
              <a:rPr lang="tr-TR" dirty="0"/>
              <a:t>4: dördüncü sınıf</a:t>
            </a:r>
          </a:p>
          <a:p>
            <a:r>
              <a:rPr lang="tr-TR" dirty="0"/>
              <a:t>…</a:t>
            </a:r>
          </a:p>
          <a:p>
            <a:r>
              <a:rPr lang="tr-TR" dirty="0"/>
              <a:t>8: ÜNİVERSİTE ORTAK SEÇMELİ DERSİ</a:t>
            </a:r>
          </a:p>
        </p:txBody>
      </p:sp>
      <p:sp>
        <p:nvSpPr>
          <p:cNvPr id="13" name="Ok: Sol 12">
            <a:extLst>
              <a:ext uri="{FF2B5EF4-FFF2-40B4-BE49-F238E27FC236}">
                <a16:creationId xmlns:a16="http://schemas.microsoft.com/office/drawing/2014/main" id="{3DF1CE55-0DF2-33E3-EDA4-49E1C23D3454}"/>
              </a:ext>
            </a:extLst>
          </p:cNvPr>
          <p:cNvSpPr/>
          <p:nvPr/>
        </p:nvSpPr>
        <p:spPr>
          <a:xfrm rot="1162130" flipH="1">
            <a:off x="7164900" y="2354254"/>
            <a:ext cx="1020278" cy="419629"/>
          </a:xfrm>
          <a:prstGeom prst="leftArrow">
            <a:avLst>
              <a:gd name="adj1" fmla="val 22511"/>
              <a:gd name="adj2" fmla="val 842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D902846D-8F85-4745-BFF5-D2909241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969" y="1433938"/>
            <a:ext cx="4575133" cy="1325563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HRM- 1 6 3</a:t>
            </a:r>
          </a:p>
        </p:txBody>
      </p:sp>
      <p:sp>
        <p:nvSpPr>
          <p:cNvPr id="15" name="Ok: Sol 14">
            <a:extLst>
              <a:ext uri="{FF2B5EF4-FFF2-40B4-BE49-F238E27FC236}">
                <a16:creationId xmlns:a16="http://schemas.microsoft.com/office/drawing/2014/main" id="{4235DE53-B3F1-F954-E502-F8A691EADA8E}"/>
              </a:ext>
            </a:extLst>
          </p:cNvPr>
          <p:cNvSpPr/>
          <p:nvPr/>
        </p:nvSpPr>
        <p:spPr>
          <a:xfrm rot="5400000">
            <a:off x="6427003" y="1342432"/>
            <a:ext cx="460062" cy="419629"/>
          </a:xfrm>
          <a:prstGeom prst="leftArrow">
            <a:avLst>
              <a:gd name="adj1" fmla="val 22511"/>
              <a:gd name="adj2" fmla="val 480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03054631-792C-0350-F9DC-17708F1CDFF6}"/>
              </a:ext>
            </a:extLst>
          </p:cNvPr>
          <p:cNvSpPr txBox="1"/>
          <p:nvPr/>
        </p:nvSpPr>
        <p:spPr>
          <a:xfrm>
            <a:off x="5727960" y="720977"/>
            <a:ext cx="3448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10’lar basamağı:</a:t>
            </a:r>
          </a:p>
          <a:p>
            <a:r>
              <a:rPr lang="tr-TR" dirty="0"/>
              <a:t>1’ler basamağı yetmez ise kullanılır</a:t>
            </a:r>
          </a:p>
        </p:txBody>
      </p:sp>
    </p:spTree>
    <p:extLst>
      <p:ext uri="{BB962C8B-B14F-4D97-AF65-F5344CB8AC3E}">
        <p14:creationId xmlns:p14="http://schemas.microsoft.com/office/powerpoint/2010/main" val="33603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5" grpId="0" animBg="1"/>
      <p:bldP spid="2" grpId="0" animBg="1"/>
      <p:bldP spid="3" grpId="0"/>
      <p:bldP spid="7" grpId="0" animBg="1"/>
      <p:bldP spid="9" grpId="0"/>
      <p:bldP spid="11" grpId="0" animBg="1"/>
      <p:bldP spid="12" grpId="0"/>
      <p:bldP spid="13" grpId="0" animBg="1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Ders kodları neyi ifade eder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D902846D-8F85-4745-BFF5-D2909241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49" y="1611084"/>
            <a:ext cx="11921028" cy="3252746"/>
          </a:xfrm>
        </p:spPr>
        <p:txBody>
          <a:bodyPr>
            <a:noAutofit/>
          </a:bodyPr>
          <a:lstStyle/>
          <a:p>
            <a:r>
              <a:rPr lang="tr-TR" sz="3200" b="1" dirty="0"/>
              <a:t>HRM-163</a:t>
            </a:r>
            <a:r>
              <a:rPr lang="tr-TR" sz="3200" dirty="0"/>
              <a:t>: </a:t>
            </a:r>
            <a:r>
              <a:rPr lang="tr-TR" sz="2800" dirty="0"/>
              <a:t>İKY bölümü, 1. sınıf, güz dönemi dersi</a:t>
            </a:r>
            <a:br>
              <a:rPr lang="tr-TR" sz="3200" dirty="0"/>
            </a:br>
            <a:r>
              <a:rPr lang="tr-TR" sz="3200" b="1" dirty="0"/>
              <a:t>HRM-266</a:t>
            </a:r>
            <a:r>
              <a:rPr lang="tr-TR" sz="3200" dirty="0"/>
              <a:t>: </a:t>
            </a:r>
            <a:r>
              <a:rPr lang="tr-TR" sz="2800" dirty="0"/>
              <a:t>İKY bölümü, 2. sınıf, bahar dönemi dersi</a:t>
            </a:r>
            <a:br>
              <a:rPr lang="tr-TR" sz="3200" dirty="0"/>
            </a:br>
            <a:r>
              <a:rPr lang="tr-TR" sz="3200" b="1" dirty="0"/>
              <a:t>UAI-366</a:t>
            </a:r>
            <a:r>
              <a:rPr lang="tr-TR" sz="3200" dirty="0"/>
              <a:t>: </a:t>
            </a:r>
            <a:r>
              <a:rPr lang="tr-TR" sz="2800" dirty="0"/>
              <a:t>Uluslararası ilişkiler bölümü, 3. sınıf bahar dersi</a:t>
            </a:r>
            <a:br>
              <a:rPr lang="tr-TR" sz="3200" dirty="0"/>
            </a:br>
            <a:r>
              <a:rPr lang="tr-TR" sz="3200" b="1" dirty="0"/>
              <a:t>ISL-803</a:t>
            </a:r>
            <a:r>
              <a:rPr lang="tr-TR" sz="3200" dirty="0"/>
              <a:t>: </a:t>
            </a:r>
            <a:r>
              <a:rPr lang="tr-TR" sz="2800" dirty="0"/>
              <a:t>İşletme bölümü, güz dönemi, </a:t>
            </a:r>
            <a:r>
              <a:rPr lang="tr-TR" sz="2800" dirty="0" err="1"/>
              <a:t>üni</a:t>
            </a:r>
            <a:r>
              <a:rPr lang="tr-TR" sz="2800" dirty="0"/>
              <a:t>. ortak seçmeli dersi</a:t>
            </a:r>
            <a:br>
              <a:rPr lang="tr-TR" sz="2800" dirty="0"/>
            </a:br>
            <a:r>
              <a:rPr lang="tr-TR" sz="3600" b="1" dirty="0"/>
              <a:t>RTS-802: </a:t>
            </a:r>
            <a:r>
              <a:rPr lang="tr-TR" sz="2800" dirty="0"/>
              <a:t>Radyo Televizyon Sinema bölümü, bahar dönemi, </a:t>
            </a:r>
            <a:r>
              <a:rPr lang="tr-TR" sz="2800" dirty="0" err="1"/>
              <a:t>üni</a:t>
            </a:r>
            <a:r>
              <a:rPr lang="tr-TR" sz="2800" dirty="0"/>
              <a:t>. Ortak seçmeli dersi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41457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/>
              <a:t>SDÜ İKY Lisans Öğrenim Süreci</a:t>
            </a:r>
            <a:endParaRPr lang="tr-TR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15A9E7C-C1C5-96E9-CBD6-F066A948091F}"/>
              </a:ext>
            </a:extLst>
          </p:cNvPr>
          <p:cNvSpPr/>
          <p:nvPr/>
        </p:nvSpPr>
        <p:spPr>
          <a:xfrm>
            <a:off x="2427471" y="875934"/>
            <a:ext cx="1534650" cy="21813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GÜZ YARIYILI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B94895A2-0FA4-C503-38FD-90312B7453A6}"/>
              </a:ext>
            </a:extLst>
          </p:cNvPr>
          <p:cNvSpPr/>
          <p:nvPr/>
        </p:nvSpPr>
        <p:spPr>
          <a:xfrm>
            <a:off x="4706901" y="868027"/>
            <a:ext cx="1765994" cy="2133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BAHAR YARIYILI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072DA3-813F-1A24-779F-10F5CDD8D21F}"/>
              </a:ext>
            </a:extLst>
          </p:cNvPr>
          <p:cNvSpPr/>
          <p:nvPr/>
        </p:nvSpPr>
        <p:spPr>
          <a:xfrm>
            <a:off x="7566416" y="2282485"/>
            <a:ext cx="3539734" cy="229303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dirty="0"/>
              <a:t>GNO</a:t>
            </a:r>
          </a:p>
        </p:txBody>
      </p:sp>
      <p:grpSp>
        <p:nvGrpSpPr>
          <p:cNvPr id="40" name="Grup 39">
            <a:extLst>
              <a:ext uri="{FF2B5EF4-FFF2-40B4-BE49-F238E27FC236}">
                <a16:creationId xmlns:a16="http://schemas.microsoft.com/office/drawing/2014/main" id="{23699103-F5FB-9E93-995D-2687EFA3CEB7}"/>
              </a:ext>
            </a:extLst>
          </p:cNvPr>
          <p:cNvGrpSpPr/>
          <p:nvPr/>
        </p:nvGrpSpPr>
        <p:grpSpPr>
          <a:xfrm>
            <a:off x="633347" y="2378058"/>
            <a:ext cx="5811672" cy="1170620"/>
            <a:chOff x="633347" y="2378058"/>
            <a:chExt cx="5811672" cy="1170620"/>
          </a:xfrm>
        </p:grpSpPr>
        <p:sp>
          <p:nvSpPr>
            <p:cNvPr id="27" name="Dikdörtgen: Köşeleri Yuvarlatılmış 26">
              <a:extLst>
                <a:ext uri="{FF2B5EF4-FFF2-40B4-BE49-F238E27FC236}">
                  <a16:creationId xmlns:a16="http://schemas.microsoft.com/office/drawing/2014/main" id="{84A338A2-8FC7-4CF3-AF98-0890F27F5170}"/>
                </a:ext>
              </a:extLst>
            </p:cNvPr>
            <p:cNvSpPr/>
            <p:nvPr/>
          </p:nvSpPr>
          <p:spPr>
            <a:xfrm>
              <a:off x="2409946" y="2378058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3. dönem</a:t>
              </a:r>
            </a:p>
          </p:txBody>
        </p:sp>
        <p:sp>
          <p:nvSpPr>
            <p:cNvPr id="56" name="Dikdörtgen 55">
              <a:extLst>
                <a:ext uri="{FF2B5EF4-FFF2-40B4-BE49-F238E27FC236}">
                  <a16:creationId xmlns:a16="http://schemas.microsoft.com/office/drawing/2014/main" id="{D31521AC-7627-4DA8-9B80-489DE0E15147}"/>
                </a:ext>
              </a:extLst>
            </p:cNvPr>
            <p:cNvSpPr/>
            <p:nvPr/>
          </p:nvSpPr>
          <p:spPr>
            <a:xfrm>
              <a:off x="2318605" y="2680737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>
                <a:highlight>
                  <a:srgbClr val="FFFF00"/>
                </a:highlight>
              </a:endParaRPr>
            </a:p>
          </p:txBody>
        </p:sp>
        <p:sp>
          <p:nvSpPr>
            <p:cNvPr id="57" name="Dikdörtgen 56">
              <a:extLst>
                <a:ext uri="{FF2B5EF4-FFF2-40B4-BE49-F238E27FC236}">
                  <a16:creationId xmlns:a16="http://schemas.microsoft.com/office/drawing/2014/main" id="{E648656E-2AE9-4809-BCBB-8BB883B15FFC}"/>
                </a:ext>
              </a:extLst>
            </p:cNvPr>
            <p:cNvSpPr/>
            <p:nvPr/>
          </p:nvSpPr>
          <p:spPr>
            <a:xfrm>
              <a:off x="4693565" y="2686591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/>
            </a:p>
          </p:txBody>
        </p:sp>
        <p:sp>
          <p:nvSpPr>
            <p:cNvPr id="13" name="Dikdörtgen: Köşeleri Yuvarlatılmış 12">
              <a:extLst>
                <a:ext uri="{FF2B5EF4-FFF2-40B4-BE49-F238E27FC236}">
                  <a16:creationId xmlns:a16="http://schemas.microsoft.com/office/drawing/2014/main" id="{919530F5-9B4D-FA39-799E-F2B1F3D10AED}"/>
                </a:ext>
              </a:extLst>
            </p:cNvPr>
            <p:cNvSpPr/>
            <p:nvPr/>
          </p:nvSpPr>
          <p:spPr>
            <a:xfrm>
              <a:off x="4868921" y="2399349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4. dönem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2ACC24C-21DD-6EEB-2542-73E508CD2BD8}"/>
                </a:ext>
              </a:extLst>
            </p:cNvPr>
            <p:cNvSpPr/>
            <p:nvPr/>
          </p:nvSpPr>
          <p:spPr>
            <a:xfrm>
              <a:off x="2744899" y="2986518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12339A7-3024-49C3-774B-8BD6A5E7BE70}"/>
                </a:ext>
              </a:extLst>
            </p:cNvPr>
            <p:cNvSpPr/>
            <p:nvPr/>
          </p:nvSpPr>
          <p:spPr>
            <a:xfrm>
              <a:off x="5135560" y="2989721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32" name="Ok: Sağ 31">
              <a:extLst>
                <a:ext uri="{FF2B5EF4-FFF2-40B4-BE49-F238E27FC236}">
                  <a16:creationId xmlns:a16="http://schemas.microsoft.com/office/drawing/2014/main" id="{0A2AE935-6F36-8D3D-6FEC-55163558FA79}"/>
                </a:ext>
              </a:extLst>
            </p:cNvPr>
            <p:cNvSpPr/>
            <p:nvPr/>
          </p:nvSpPr>
          <p:spPr>
            <a:xfrm>
              <a:off x="633347" y="2433530"/>
              <a:ext cx="1527257" cy="111514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2. SINIF</a:t>
              </a:r>
            </a:p>
          </p:txBody>
        </p:sp>
      </p:grpSp>
      <p:grpSp>
        <p:nvGrpSpPr>
          <p:cNvPr id="43" name="Grup 42">
            <a:extLst>
              <a:ext uri="{FF2B5EF4-FFF2-40B4-BE49-F238E27FC236}">
                <a16:creationId xmlns:a16="http://schemas.microsoft.com/office/drawing/2014/main" id="{BA0F24A0-1875-F941-E319-B00FF25E0FC4}"/>
              </a:ext>
            </a:extLst>
          </p:cNvPr>
          <p:cNvGrpSpPr/>
          <p:nvPr/>
        </p:nvGrpSpPr>
        <p:grpSpPr>
          <a:xfrm>
            <a:off x="595159" y="3770104"/>
            <a:ext cx="5884601" cy="1224216"/>
            <a:chOff x="595159" y="3770104"/>
            <a:chExt cx="5884601" cy="1224216"/>
          </a:xfrm>
        </p:grpSpPr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AFBCF1EB-2C30-41F1-ADD8-C4C4F116F22A}"/>
                </a:ext>
              </a:extLst>
            </p:cNvPr>
            <p:cNvSpPr/>
            <p:nvPr/>
          </p:nvSpPr>
          <p:spPr>
            <a:xfrm>
              <a:off x="2409946" y="3770104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5. dönem</a:t>
              </a:r>
            </a:p>
          </p:txBody>
        </p:sp>
        <p:sp>
          <p:nvSpPr>
            <p:cNvPr id="35" name="Dikdörtgen: Köşeleri Yuvarlatılmış 34">
              <a:extLst>
                <a:ext uri="{FF2B5EF4-FFF2-40B4-BE49-F238E27FC236}">
                  <a16:creationId xmlns:a16="http://schemas.microsoft.com/office/drawing/2014/main" id="{44277054-68A4-4881-B05C-EB764047D198}"/>
                </a:ext>
              </a:extLst>
            </p:cNvPr>
            <p:cNvSpPr/>
            <p:nvPr/>
          </p:nvSpPr>
          <p:spPr>
            <a:xfrm>
              <a:off x="4847891" y="3813833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6. dönem</a:t>
              </a:r>
            </a:p>
          </p:txBody>
        </p:sp>
        <p:sp>
          <p:nvSpPr>
            <p:cNvPr id="58" name="Dikdörtgen 57">
              <a:extLst>
                <a:ext uri="{FF2B5EF4-FFF2-40B4-BE49-F238E27FC236}">
                  <a16:creationId xmlns:a16="http://schemas.microsoft.com/office/drawing/2014/main" id="{DFE718C7-3665-49C8-A43E-A2A6E98AB1B4}"/>
                </a:ext>
              </a:extLst>
            </p:cNvPr>
            <p:cNvSpPr/>
            <p:nvPr/>
          </p:nvSpPr>
          <p:spPr>
            <a:xfrm>
              <a:off x="2301544" y="4109451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/>
            </a:p>
          </p:txBody>
        </p:sp>
        <p:sp>
          <p:nvSpPr>
            <p:cNvPr id="59" name="Dikdörtgen 58">
              <a:extLst>
                <a:ext uri="{FF2B5EF4-FFF2-40B4-BE49-F238E27FC236}">
                  <a16:creationId xmlns:a16="http://schemas.microsoft.com/office/drawing/2014/main" id="{78ADAE6F-72C0-4DE4-A64E-13BC719AD5B0}"/>
                </a:ext>
              </a:extLst>
            </p:cNvPr>
            <p:cNvSpPr/>
            <p:nvPr/>
          </p:nvSpPr>
          <p:spPr>
            <a:xfrm>
              <a:off x="4728306" y="4141795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>
                <a:highlight>
                  <a:srgbClr val="FFFF00"/>
                </a:highlight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17576ED-6CD8-9656-0C0E-80DB13FB8B0F}"/>
                </a:ext>
              </a:extLst>
            </p:cNvPr>
            <p:cNvSpPr/>
            <p:nvPr/>
          </p:nvSpPr>
          <p:spPr>
            <a:xfrm>
              <a:off x="2709387" y="4407278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1C0D1-A7CD-4F6B-398E-51CABBE5962D}"/>
                </a:ext>
              </a:extLst>
            </p:cNvPr>
            <p:cNvSpPr/>
            <p:nvPr/>
          </p:nvSpPr>
          <p:spPr>
            <a:xfrm>
              <a:off x="5163085" y="4389344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33" name="Ok: Sağ 32">
              <a:extLst>
                <a:ext uri="{FF2B5EF4-FFF2-40B4-BE49-F238E27FC236}">
                  <a16:creationId xmlns:a16="http://schemas.microsoft.com/office/drawing/2014/main" id="{36A2A6BF-C881-D06B-7157-C36FD528C7D0}"/>
                </a:ext>
              </a:extLst>
            </p:cNvPr>
            <p:cNvSpPr/>
            <p:nvPr/>
          </p:nvSpPr>
          <p:spPr>
            <a:xfrm>
              <a:off x="595159" y="3879172"/>
              <a:ext cx="1527257" cy="111514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3. SINIF</a:t>
              </a:r>
            </a:p>
          </p:txBody>
        </p:sp>
      </p:grpSp>
      <p:grpSp>
        <p:nvGrpSpPr>
          <p:cNvPr id="44" name="Grup 43">
            <a:extLst>
              <a:ext uri="{FF2B5EF4-FFF2-40B4-BE49-F238E27FC236}">
                <a16:creationId xmlns:a16="http://schemas.microsoft.com/office/drawing/2014/main" id="{77A3E983-1E7A-5898-F512-8C7898F4BBBB}"/>
              </a:ext>
            </a:extLst>
          </p:cNvPr>
          <p:cNvGrpSpPr/>
          <p:nvPr/>
        </p:nvGrpSpPr>
        <p:grpSpPr>
          <a:xfrm>
            <a:off x="633346" y="5098498"/>
            <a:ext cx="5846414" cy="1279051"/>
            <a:chOff x="633346" y="5098498"/>
            <a:chExt cx="5846414" cy="1279051"/>
          </a:xfrm>
        </p:grpSpPr>
        <p:sp>
          <p:nvSpPr>
            <p:cNvPr id="41" name="Dikdörtgen: Köşeleri Yuvarlatılmış 40">
              <a:extLst>
                <a:ext uri="{FF2B5EF4-FFF2-40B4-BE49-F238E27FC236}">
                  <a16:creationId xmlns:a16="http://schemas.microsoft.com/office/drawing/2014/main" id="{69151B99-9247-425C-AA31-7B66E277AF7A}"/>
                </a:ext>
              </a:extLst>
            </p:cNvPr>
            <p:cNvSpPr/>
            <p:nvPr/>
          </p:nvSpPr>
          <p:spPr>
            <a:xfrm>
              <a:off x="2427471" y="5153333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7. dönem</a:t>
              </a:r>
            </a:p>
          </p:txBody>
        </p:sp>
        <p:sp>
          <p:nvSpPr>
            <p:cNvPr id="42" name="Dikdörtgen: Köşeleri Yuvarlatılmış 41">
              <a:extLst>
                <a:ext uri="{FF2B5EF4-FFF2-40B4-BE49-F238E27FC236}">
                  <a16:creationId xmlns:a16="http://schemas.microsoft.com/office/drawing/2014/main" id="{FCF0CCE3-8EC4-4CC8-A61C-02182345EFFF}"/>
                </a:ext>
              </a:extLst>
            </p:cNvPr>
            <p:cNvSpPr/>
            <p:nvPr/>
          </p:nvSpPr>
          <p:spPr>
            <a:xfrm>
              <a:off x="4945110" y="5098498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8. dönem</a:t>
              </a:r>
            </a:p>
          </p:txBody>
        </p:sp>
        <p:sp>
          <p:nvSpPr>
            <p:cNvPr id="60" name="Dikdörtgen 59">
              <a:extLst>
                <a:ext uri="{FF2B5EF4-FFF2-40B4-BE49-F238E27FC236}">
                  <a16:creationId xmlns:a16="http://schemas.microsoft.com/office/drawing/2014/main" id="{23C2476B-7811-4CE0-B8FE-1AC2CE36DB0A}"/>
                </a:ext>
              </a:extLst>
            </p:cNvPr>
            <p:cNvSpPr/>
            <p:nvPr/>
          </p:nvSpPr>
          <p:spPr>
            <a:xfrm>
              <a:off x="2369858" y="5511189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/>
            </a:p>
          </p:txBody>
        </p:sp>
        <p:sp>
          <p:nvSpPr>
            <p:cNvPr id="61" name="Dikdörtgen 60">
              <a:extLst>
                <a:ext uri="{FF2B5EF4-FFF2-40B4-BE49-F238E27FC236}">
                  <a16:creationId xmlns:a16="http://schemas.microsoft.com/office/drawing/2014/main" id="{E4C0DE15-B484-4C1D-BBA5-FA440AA63C1D}"/>
                </a:ext>
              </a:extLst>
            </p:cNvPr>
            <p:cNvSpPr/>
            <p:nvPr/>
          </p:nvSpPr>
          <p:spPr>
            <a:xfrm>
              <a:off x="4728306" y="5435150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6920B19-B327-E464-E816-B0A0DBA6F196}"/>
                </a:ext>
              </a:extLst>
            </p:cNvPr>
            <p:cNvSpPr/>
            <p:nvPr/>
          </p:nvSpPr>
          <p:spPr>
            <a:xfrm>
              <a:off x="2744899" y="5825604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1B64BEF-9433-70AF-5BB8-0ADA858B661B}"/>
                </a:ext>
              </a:extLst>
            </p:cNvPr>
            <p:cNvSpPr/>
            <p:nvPr/>
          </p:nvSpPr>
          <p:spPr>
            <a:xfrm>
              <a:off x="5103347" y="5758512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36" name="Ok: Sağ 35">
              <a:extLst>
                <a:ext uri="{FF2B5EF4-FFF2-40B4-BE49-F238E27FC236}">
                  <a16:creationId xmlns:a16="http://schemas.microsoft.com/office/drawing/2014/main" id="{BEC8B020-6F6F-2B50-48A6-777BD3956465}"/>
                </a:ext>
              </a:extLst>
            </p:cNvPr>
            <p:cNvSpPr/>
            <p:nvPr/>
          </p:nvSpPr>
          <p:spPr>
            <a:xfrm>
              <a:off x="633346" y="5262401"/>
              <a:ext cx="1527257" cy="111514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4. SINIF</a:t>
              </a:r>
            </a:p>
          </p:txBody>
        </p:sp>
      </p:grpSp>
      <p:grpSp>
        <p:nvGrpSpPr>
          <p:cNvPr id="47" name="Grup 46">
            <a:extLst>
              <a:ext uri="{FF2B5EF4-FFF2-40B4-BE49-F238E27FC236}">
                <a16:creationId xmlns:a16="http://schemas.microsoft.com/office/drawing/2014/main" id="{A3826407-56C2-B771-8D10-E431A7C05B28}"/>
              </a:ext>
            </a:extLst>
          </p:cNvPr>
          <p:cNvGrpSpPr/>
          <p:nvPr/>
        </p:nvGrpSpPr>
        <p:grpSpPr>
          <a:xfrm>
            <a:off x="661445" y="1147657"/>
            <a:ext cx="5796910" cy="1219348"/>
            <a:chOff x="661445" y="1147657"/>
            <a:chExt cx="5796910" cy="1219348"/>
          </a:xfrm>
        </p:grpSpPr>
        <p:sp>
          <p:nvSpPr>
            <p:cNvPr id="19" name="Dikdörtgen: Köşeleri Yuvarlatılmış 18">
              <a:extLst>
                <a:ext uri="{FF2B5EF4-FFF2-40B4-BE49-F238E27FC236}">
                  <a16:creationId xmlns:a16="http://schemas.microsoft.com/office/drawing/2014/main" id="{F5C070A5-7949-4815-A980-EA920932362A}"/>
                </a:ext>
              </a:extLst>
            </p:cNvPr>
            <p:cNvSpPr/>
            <p:nvPr/>
          </p:nvSpPr>
          <p:spPr>
            <a:xfrm>
              <a:off x="2528139" y="1160705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1. dönem</a:t>
              </a:r>
            </a:p>
          </p:txBody>
        </p:sp>
        <p:sp>
          <p:nvSpPr>
            <p:cNvPr id="20" name="Dikdörtgen: Köşeleri Yuvarlatılmış 19">
              <a:extLst>
                <a:ext uri="{FF2B5EF4-FFF2-40B4-BE49-F238E27FC236}">
                  <a16:creationId xmlns:a16="http://schemas.microsoft.com/office/drawing/2014/main" id="{78AFF2D3-D1AA-46D5-9120-5B2C534A101B}"/>
                </a:ext>
              </a:extLst>
            </p:cNvPr>
            <p:cNvSpPr/>
            <p:nvPr/>
          </p:nvSpPr>
          <p:spPr>
            <a:xfrm>
              <a:off x="4840621" y="1147657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2. dönem</a:t>
              </a:r>
            </a:p>
          </p:txBody>
        </p:sp>
        <p:sp>
          <p:nvSpPr>
            <p:cNvPr id="8" name="Dikdörtgen 7">
              <a:extLst>
                <a:ext uri="{FF2B5EF4-FFF2-40B4-BE49-F238E27FC236}">
                  <a16:creationId xmlns:a16="http://schemas.microsoft.com/office/drawing/2014/main" id="{95E11AB7-547E-4B66-A6DD-D9DDB1430D06}"/>
                </a:ext>
              </a:extLst>
            </p:cNvPr>
            <p:cNvSpPr/>
            <p:nvPr/>
          </p:nvSpPr>
          <p:spPr>
            <a:xfrm>
              <a:off x="2402676" y="1490888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/>
            </a:p>
          </p:txBody>
        </p:sp>
        <p:sp>
          <p:nvSpPr>
            <p:cNvPr id="55" name="Dikdörtgen 54">
              <a:extLst>
                <a:ext uri="{FF2B5EF4-FFF2-40B4-BE49-F238E27FC236}">
                  <a16:creationId xmlns:a16="http://schemas.microsoft.com/office/drawing/2014/main" id="{2DF1BAB5-49FA-4EEE-9C05-A05C77D388AF}"/>
                </a:ext>
              </a:extLst>
            </p:cNvPr>
            <p:cNvSpPr/>
            <p:nvPr/>
          </p:nvSpPr>
          <p:spPr>
            <a:xfrm>
              <a:off x="4706901" y="1490888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>
                <a:highlight>
                  <a:srgbClr val="FFFF00"/>
                </a:highlight>
              </a:endParaRPr>
            </a:p>
          </p:txBody>
        </p:sp>
        <p:sp>
          <p:nvSpPr>
            <p:cNvPr id="29" name="Ok: Sağ 28">
              <a:extLst>
                <a:ext uri="{FF2B5EF4-FFF2-40B4-BE49-F238E27FC236}">
                  <a16:creationId xmlns:a16="http://schemas.microsoft.com/office/drawing/2014/main" id="{D3C76368-4AE6-992B-2179-84FD80EFE975}"/>
                </a:ext>
              </a:extLst>
            </p:cNvPr>
            <p:cNvSpPr/>
            <p:nvPr/>
          </p:nvSpPr>
          <p:spPr>
            <a:xfrm>
              <a:off x="661445" y="1251857"/>
              <a:ext cx="1527257" cy="111514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1. SINIF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FFECBBE-F804-CE96-2F57-7B23974778B4}"/>
                </a:ext>
              </a:extLst>
            </p:cNvPr>
            <p:cNvSpPr/>
            <p:nvPr/>
          </p:nvSpPr>
          <p:spPr>
            <a:xfrm>
              <a:off x="2777717" y="1807004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3D16F2B-7BF3-D5D6-B159-F2C28FC42131}"/>
                </a:ext>
              </a:extLst>
            </p:cNvPr>
            <p:cNvSpPr/>
            <p:nvPr/>
          </p:nvSpPr>
          <p:spPr>
            <a:xfrm>
              <a:off x="5135559" y="1766680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383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413249-03BF-4D74-A1EB-95BD5DA2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07"/>
            <a:ext cx="10515600" cy="1115148"/>
          </a:xfrm>
        </p:spPr>
        <p:txBody>
          <a:bodyPr/>
          <a:lstStyle/>
          <a:p>
            <a:r>
              <a:rPr lang="tr-TR" dirty="0"/>
              <a:t>SDÜ İKY Lisans Öğrenim Süreci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grpSp>
        <p:nvGrpSpPr>
          <p:cNvPr id="21" name="Grup 20">
            <a:extLst>
              <a:ext uri="{FF2B5EF4-FFF2-40B4-BE49-F238E27FC236}">
                <a16:creationId xmlns:a16="http://schemas.microsoft.com/office/drawing/2014/main" id="{12F3797A-38F8-4BBE-8AF6-4C740879C1EE}"/>
              </a:ext>
            </a:extLst>
          </p:cNvPr>
          <p:cNvGrpSpPr/>
          <p:nvPr/>
        </p:nvGrpSpPr>
        <p:grpSpPr>
          <a:xfrm>
            <a:off x="151179" y="1160705"/>
            <a:ext cx="9789924" cy="1079797"/>
            <a:chOff x="419693" y="1581620"/>
            <a:chExt cx="9789924" cy="1079797"/>
          </a:xfrm>
        </p:grpSpPr>
        <p:sp>
          <p:nvSpPr>
            <p:cNvPr id="10" name="Ok: Sağ 9">
              <a:extLst>
                <a:ext uri="{FF2B5EF4-FFF2-40B4-BE49-F238E27FC236}">
                  <a16:creationId xmlns:a16="http://schemas.microsoft.com/office/drawing/2014/main" id="{20E16E12-B069-4A63-B0B0-C0AFD7511123}"/>
                </a:ext>
              </a:extLst>
            </p:cNvPr>
            <p:cNvSpPr/>
            <p:nvPr/>
          </p:nvSpPr>
          <p:spPr>
            <a:xfrm>
              <a:off x="2323664" y="1672577"/>
              <a:ext cx="2534086" cy="66675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2024 – 2025 GÜZ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AB61DC-571C-4FE8-9927-4365E385FF47}"/>
                </a:ext>
              </a:extLst>
            </p:cNvPr>
            <p:cNvSpPr/>
            <p:nvPr/>
          </p:nvSpPr>
          <p:spPr>
            <a:xfrm rot="20556003">
              <a:off x="419693" y="1704154"/>
              <a:ext cx="1695450" cy="95726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Eylül-Ekim 2024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9DDBCB-DA04-44E9-A9AA-6E5C215BEAE8}"/>
                </a:ext>
              </a:extLst>
            </p:cNvPr>
            <p:cNvSpPr/>
            <p:nvPr/>
          </p:nvSpPr>
          <p:spPr>
            <a:xfrm rot="20556003">
              <a:off x="5456561" y="1687472"/>
              <a:ext cx="1775176" cy="95726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Ocak-Şubat 2025</a:t>
              </a:r>
            </a:p>
          </p:txBody>
        </p:sp>
        <p:sp>
          <p:nvSpPr>
            <p:cNvPr id="13" name="Ok: Sağ 12">
              <a:extLst>
                <a:ext uri="{FF2B5EF4-FFF2-40B4-BE49-F238E27FC236}">
                  <a16:creationId xmlns:a16="http://schemas.microsoft.com/office/drawing/2014/main" id="{7C291FB4-7645-4860-B25E-6F9ECB1EDE2D}"/>
                </a:ext>
              </a:extLst>
            </p:cNvPr>
            <p:cNvSpPr/>
            <p:nvPr/>
          </p:nvSpPr>
          <p:spPr>
            <a:xfrm>
              <a:off x="7675531" y="1690688"/>
              <a:ext cx="2534086" cy="66675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2024 – 2025 BAHAR</a:t>
              </a:r>
            </a:p>
          </p:txBody>
        </p:sp>
        <p:sp>
          <p:nvSpPr>
            <p:cNvPr id="19" name="Dikdörtgen: Köşeleri Yuvarlatılmış 18">
              <a:extLst>
                <a:ext uri="{FF2B5EF4-FFF2-40B4-BE49-F238E27FC236}">
                  <a16:creationId xmlns:a16="http://schemas.microsoft.com/office/drawing/2014/main" id="{F5C070A5-7949-4815-A980-EA920932362A}"/>
                </a:ext>
              </a:extLst>
            </p:cNvPr>
            <p:cNvSpPr/>
            <p:nvPr/>
          </p:nvSpPr>
          <p:spPr>
            <a:xfrm>
              <a:off x="2803923" y="1581620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1. dönem</a:t>
              </a:r>
            </a:p>
          </p:txBody>
        </p:sp>
        <p:sp>
          <p:nvSpPr>
            <p:cNvPr id="20" name="Dikdörtgen: Köşeleri Yuvarlatılmış 19">
              <a:extLst>
                <a:ext uri="{FF2B5EF4-FFF2-40B4-BE49-F238E27FC236}">
                  <a16:creationId xmlns:a16="http://schemas.microsoft.com/office/drawing/2014/main" id="{78AFF2D3-D1AA-46D5-9120-5B2C534A101B}"/>
                </a:ext>
              </a:extLst>
            </p:cNvPr>
            <p:cNvSpPr/>
            <p:nvPr/>
          </p:nvSpPr>
          <p:spPr>
            <a:xfrm>
              <a:off x="8175249" y="1582559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2. dönem</a:t>
              </a:r>
            </a:p>
          </p:txBody>
        </p:sp>
      </p:grpSp>
      <p:grpSp>
        <p:nvGrpSpPr>
          <p:cNvPr id="22" name="Grup 21">
            <a:extLst>
              <a:ext uri="{FF2B5EF4-FFF2-40B4-BE49-F238E27FC236}">
                <a16:creationId xmlns:a16="http://schemas.microsoft.com/office/drawing/2014/main" id="{C9B70188-FF3B-4C5E-9C3D-F849830B9613}"/>
              </a:ext>
            </a:extLst>
          </p:cNvPr>
          <p:cNvGrpSpPr/>
          <p:nvPr/>
        </p:nvGrpSpPr>
        <p:grpSpPr>
          <a:xfrm>
            <a:off x="605973" y="2231767"/>
            <a:ext cx="9789924" cy="1079797"/>
            <a:chOff x="419693" y="1581620"/>
            <a:chExt cx="9789924" cy="1079797"/>
          </a:xfrm>
        </p:grpSpPr>
        <p:sp>
          <p:nvSpPr>
            <p:cNvPr id="23" name="Ok: Sağ 22">
              <a:extLst>
                <a:ext uri="{FF2B5EF4-FFF2-40B4-BE49-F238E27FC236}">
                  <a16:creationId xmlns:a16="http://schemas.microsoft.com/office/drawing/2014/main" id="{9D3C9F15-3B41-4ACD-96EB-6266FEFD2254}"/>
                </a:ext>
              </a:extLst>
            </p:cNvPr>
            <p:cNvSpPr/>
            <p:nvPr/>
          </p:nvSpPr>
          <p:spPr>
            <a:xfrm>
              <a:off x="2323664" y="1672577"/>
              <a:ext cx="2534086" cy="66675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2025 – 2026 GÜZ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B79490-5768-497D-8AFE-6EE96B4AC643}"/>
                </a:ext>
              </a:extLst>
            </p:cNvPr>
            <p:cNvSpPr/>
            <p:nvPr/>
          </p:nvSpPr>
          <p:spPr>
            <a:xfrm rot="20556003">
              <a:off x="419693" y="1704154"/>
              <a:ext cx="1695450" cy="95726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Eylül-Ekim 2025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A726981-F7B6-4417-9309-8AEC2758AD7E}"/>
                </a:ext>
              </a:extLst>
            </p:cNvPr>
            <p:cNvSpPr/>
            <p:nvPr/>
          </p:nvSpPr>
          <p:spPr>
            <a:xfrm rot="20556003">
              <a:off x="5456561" y="1687472"/>
              <a:ext cx="1775176" cy="95726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Ocak-Şubat 2026</a:t>
              </a:r>
            </a:p>
          </p:txBody>
        </p:sp>
        <p:sp>
          <p:nvSpPr>
            <p:cNvPr id="26" name="Ok: Sağ 25">
              <a:extLst>
                <a:ext uri="{FF2B5EF4-FFF2-40B4-BE49-F238E27FC236}">
                  <a16:creationId xmlns:a16="http://schemas.microsoft.com/office/drawing/2014/main" id="{D5FA9FFC-51A6-443B-8374-7567BFCD555D}"/>
                </a:ext>
              </a:extLst>
            </p:cNvPr>
            <p:cNvSpPr/>
            <p:nvPr/>
          </p:nvSpPr>
          <p:spPr>
            <a:xfrm>
              <a:off x="7675531" y="1690688"/>
              <a:ext cx="2534086" cy="66675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2025 – 2026 BAHAR</a:t>
              </a:r>
            </a:p>
          </p:txBody>
        </p:sp>
        <p:sp>
          <p:nvSpPr>
            <p:cNvPr id="27" name="Dikdörtgen: Köşeleri Yuvarlatılmış 26">
              <a:extLst>
                <a:ext uri="{FF2B5EF4-FFF2-40B4-BE49-F238E27FC236}">
                  <a16:creationId xmlns:a16="http://schemas.microsoft.com/office/drawing/2014/main" id="{84A338A2-8FC7-4CF3-AF98-0890F27F5170}"/>
                </a:ext>
              </a:extLst>
            </p:cNvPr>
            <p:cNvSpPr/>
            <p:nvPr/>
          </p:nvSpPr>
          <p:spPr>
            <a:xfrm>
              <a:off x="2803923" y="1581620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3. dönem</a:t>
              </a:r>
            </a:p>
          </p:txBody>
        </p:sp>
        <p:sp>
          <p:nvSpPr>
            <p:cNvPr id="28" name="Dikdörtgen: Köşeleri Yuvarlatılmış 27">
              <a:extLst>
                <a:ext uri="{FF2B5EF4-FFF2-40B4-BE49-F238E27FC236}">
                  <a16:creationId xmlns:a16="http://schemas.microsoft.com/office/drawing/2014/main" id="{5D91CB61-B662-4DB1-9996-5F1BE5ED783A}"/>
                </a:ext>
              </a:extLst>
            </p:cNvPr>
            <p:cNvSpPr/>
            <p:nvPr/>
          </p:nvSpPr>
          <p:spPr>
            <a:xfrm>
              <a:off x="8175249" y="1582559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4. dönem</a:t>
              </a:r>
            </a:p>
          </p:txBody>
        </p:sp>
      </p:grpSp>
      <p:grpSp>
        <p:nvGrpSpPr>
          <p:cNvPr id="29" name="Grup 28">
            <a:extLst>
              <a:ext uri="{FF2B5EF4-FFF2-40B4-BE49-F238E27FC236}">
                <a16:creationId xmlns:a16="http://schemas.microsoft.com/office/drawing/2014/main" id="{EFDB1A3B-DE0A-49E2-9531-4F6413D82AAE}"/>
              </a:ext>
            </a:extLst>
          </p:cNvPr>
          <p:cNvGrpSpPr/>
          <p:nvPr/>
        </p:nvGrpSpPr>
        <p:grpSpPr>
          <a:xfrm>
            <a:off x="1181510" y="3268318"/>
            <a:ext cx="9789924" cy="1079797"/>
            <a:chOff x="419693" y="1581620"/>
            <a:chExt cx="9789924" cy="1079797"/>
          </a:xfrm>
        </p:grpSpPr>
        <p:sp>
          <p:nvSpPr>
            <p:cNvPr id="30" name="Ok: Sağ 29">
              <a:extLst>
                <a:ext uri="{FF2B5EF4-FFF2-40B4-BE49-F238E27FC236}">
                  <a16:creationId xmlns:a16="http://schemas.microsoft.com/office/drawing/2014/main" id="{1D7771B0-1BBD-4B36-8582-1CBDC9D70054}"/>
                </a:ext>
              </a:extLst>
            </p:cNvPr>
            <p:cNvSpPr/>
            <p:nvPr/>
          </p:nvSpPr>
          <p:spPr>
            <a:xfrm>
              <a:off x="2323664" y="1672577"/>
              <a:ext cx="2534086" cy="66675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2026 – 2027 GÜZ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EA58981-3C8D-4096-AC67-1684DB1B8D7B}"/>
                </a:ext>
              </a:extLst>
            </p:cNvPr>
            <p:cNvSpPr/>
            <p:nvPr/>
          </p:nvSpPr>
          <p:spPr>
            <a:xfrm rot="20556003">
              <a:off x="419693" y="1704154"/>
              <a:ext cx="1695450" cy="95726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Eylül-Ekim 2026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E7F5691-9739-44DB-867E-3D9341DB2450}"/>
                </a:ext>
              </a:extLst>
            </p:cNvPr>
            <p:cNvSpPr/>
            <p:nvPr/>
          </p:nvSpPr>
          <p:spPr>
            <a:xfrm rot="20556003">
              <a:off x="5456561" y="1687472"/>
              <a:ext cx="1775176" cy="95726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Ocak-Şubat 2027</a:t>
              </a:r>
            </a:p>
          </p:txBody>
        </p:sp>
        <p:sp>
          <p:nvSpPr>
            <p:cNvPr id="33" name="Ok: Sağ 32">
              <a:extLst>
                <a:ext uri="{FF2B5EF4-FFF2-40B4-BE49-F238E27FC236}">
                  <a16:creationId xmlns:a16="http://schemas.microsoft.com/office/drawing/2014/main" id="{6B00A5D0-61B8-4B54-BD3C-A9BFCEF9C365}"/>
                </a:ext>
              </a:extLst>
            </p:cNvPr>
            <p:cNvSpPr/>
            <p:nvPr/>
          </p:nvSpPr>
          <p:spPr>
            <a:xfrm>
              <a:off x="7675531" y="1690688"/>
              <a:ext cx="2534086" cy="66675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2026 – 2027 BAHAR</a:t>
              </a:r>
            </a:p>
          </p:txBody>
        </p:sp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AFBCF1EB-2C30-41F1-ADD8-C4C4F116F22A}"/>
                </a:ext>
              </a:extLst>
            </p:cNvPr>
            <p:cNvSpPr/>
            <p:nvPr/>
          </p:nvSpPr>
          <p:spPr>
            <a:xfrm>
              <a:off x="2803923" y="1581620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5. dönem</a:t>
              </a:r>
            </a:p>
          </p:txBody>
        </p:sp>
        <p:sp>
          <p:nvSpPr>
            <p:cNvPr id="35" name="Dikdörtgen: Köşeleri Yuvarlatılmış 34">
              <a:extLst>
                <a:ext uri="{FF2B5EF4-FFF2-40B4-BE49-F238E27FC236}">
                  <a16:creationId xmlns:a16="http://schemas.microsoft.com/office/drawing/2014/main" id="{44277054-68A4-4881-B05C-EB764047D198}"/>
                </a:ext>
              </a:extLst>
            </p:cNvPr>
            <p:cNvSpPr/>
            <p:nvPr/>
          </p:nvSpPr>
          <p:spPr>
            <a:xfrm>
              <a:off x="8175249" y="1582559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6. dönem</a:t>
              </a:r>
            </a:p>
          </p:txBody>
        </p:sp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C86AA0C4-0EFD-4F6A-BB5A-EB7881E1B020}"/>
              </a:ext>
            </a:extLst>
          </p:cNvPr>
          <p:cNvGrpSpPr/>
          <p:nvPr/>
        </p:nvGrpSpPr>
        <p:grpSpPr>
          <a:xfrm>
            <a:off x="1880978" y="4314226"/>
            <a:ext cx="9789924" cy="1079797"/>
            <a:chOff x="419693" y="1581620"/>
            <a:chExt cx="9789924" cy="1079797"/>
          </a:xfrm>
        </p:grpSpPr>
        <p:sp>
          <p:nvSpPr>
            <p:cNvPr id="37" name="Ok: Sağ 36">
              <a:extLst>
                <a:ext uri="{FF2B5EF4-FFF2-40B4-BE49-F238E27FC236}">
                  <a16:creationId xmlns:a16="http://schemas.microsoft.com/office/drawing/2014/main" id="{D66D4A59-5821-4A28-95D8-05A037D71D56}"/>
                </a:ext>
              </a:extLst>
            </p:cNvPr>
            <p:cNvSpPr/>
            <p:nvPr/>
          </p:nvSpPr>
          <p:spPr>
            <a:xfrm>
              <a:off x="2323664" y="1672577"/>
              <a:ext cx="2534086" cy="66675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2028 – 2029 GÜZ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04DF67F-C06B-4B72-A46E-F7580DB60DE0}"/>
                </a:ext>
              </a:extLst>
            </p:cNvPr>
            <p:cNvSpPr/>
            <p:nvPr/>
          </p:nvSpPr>
          <p:spPr>
            <a:xfrm rot="20556003">
              <a:off x="419693" y="1704154"/>
              <a:ext cx="1695450" cy="95726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Eylül-Ekim 2027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43CE7CC-28A3-4253-B178-58939B9D7165}"/>
                </a:ext>
              </a:extLst>
            </p:cNvPr>
            <p:cNvSpPr/>
            <p:nvPr/>
          </p:nvSpPr>
          <p:spPr>
            <a:xfrm rot="20556003">
              <a:off x="5456561" y="1687472"/>
              <a:ext cx="1775176" cy="95726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Ocak-Şubat 2028</a:t>
              </a:r>
            </a:p>
          </p:txBody>
        </p:sp>
        <p:sp>
          <p:nvSpPr>
            <p:cNvPr id="40" name="Ok: Sağ 39">
              <a:extLst>
                <a:ext uri="{FF2B5EF4-FFF2-40B4-BE49-F238E27FC236}">
                  <a16:creationId xmlns:a16="http://schemas.microsoft.com/office/drawing/2014/main" id="{48DFBE78-9EB0-4745-8F59-01EF21E89485}"/>
                </a:ext>
              </a:extLst>
            </p:cNvPr>
            <p:cNvSpPr/>
            <p:nvPr/>
          </p:nvSpPr>
          <p:spPr>
            <a:xfrm>
              <a:off x="7675531" y="1690688"/>
              <a:ext cx="2534086" cy="66675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2028 – 2029 BAHAR</a:t>
              </a:r>
            </a:p>
          </p:txBody>
        </p:sp>
        <p:sp>
          <p:nvSpPr>
            <p:cNvPr id="41" name="Dikdörtgen: Köşeleri Yuvarlatılmış 40">
              <a:extLst>
                <a:ext uri="{FF2B5EF4-FFF2-40B4-BE49-F238E27FC236}">
                  <a16:creationId xmlns:a16="http://schemas.microsoft.com/office/drawing/2014/main" id="{69151B99-9247-425C-AA31-7B66E277AF7A}"/>
                </a:ext>
              </a:extLst>
            </p:cNvPr>
            <p:cNvSpPr/>
            <p:nvPr/>
          </p:nvSpPr>
          <p:spPr>
            <a:xfrm>
              <a:off x="2803923" y="1581620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7. dönem</a:t>
              </a:r>
            </a:p>
          </p:txBody>
        </p:sp>
        <p:sp>
          <p:nvSpPr>
            <p:cNvPr id="42" name="Dikdörtgen: Köşeleri Yuvarlatılmış 41">
              <a:extLst>
                <a:ext uri="{FF2B5EF4-FFF2-40B4-BE49-F238E27FC236}">
                  <a16:creationId xmlns:a16="http://schemas.microsoft.com/office/drawing/2014/main" id="{FCF0CCE3-8EC4-4CC8-A61C-02182345EFFF}"/>
                </a:ext>
              </a:extLst>
            </p:cNvPr>
            <p:cNvSpPr/>
            <p:nvPr/>
          </p:nvSpPr>
          <p:spPr>
            <a:xfrm>
              <a:off x="8175249" y="1582559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8. dönem</a:t>
              </a:r>
            </a:p>
          </p:txBody>
        </p:sp>
      </p:grpSp>
      <p:sp>
        <p:nvSpPr>
          <p:cNvPr id="44" name="Dikdörtgen: Çapraz Köşeleri Yuvarlatılmış 43">
            <a:extLst>
              <a:ext uri="{FF2B5EF4-FFF2-40B4-BE49-F238E27FC236}">
                <a16:creationId xmlns:a16="http://schemas.microsoft.com/office/drawing/2014/main" id="{BF23D75B-4ACA-4503-8D78-13E8943CA716}"/>
              </a:ext>
            </a:extLst>
          </p:cNvPr>
          <p:cNvSpPr/>
          <p:nvPr/>
        </p:nvSpPr>
        <p:spPr>
          <a:xfrm rot="1703684">
            <a:off x="10199974" y="5333017"/>
            <a:ext cx="1957964" cy="747278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HAZİRAN – EYLÜL 2029 </a:t>
            </a:r>
          </a:p>
        </p:txBody>
      </p:sp>
      <p:pic>
        <p:nvPicPr>
          <p:cNvPr id="46" name="Resim 45" descr="gök, açık hava, gün içeren bir resim&#10;&#10;Açıklama otomatik olarak oluşturuldu">
            <a:extLst>
              <a:ext uri="{FF2B5EF4-FFF2-40B4-BE49-F238E27FC236}">
                <a16:creationId xmlns:a16="http://schemas.microsoft.com/office/drawing/2014/main" id="{65DFEBC3-EEA8-4186-B46E-BCAD9072A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17" y="5233035"/>
            <a:ext cx="2932301" cy="1646976"/>
          </a:xfrm>
          <a:prstGeom prst="rect">
            <a:avLst/>
          </a:prstGeom>
        </p:spPr>
      </p:pic>
      <p:sp>
        <p:nvSpPr>
          <p:cNvPr id="48" name="Dikdörtgen 47">
            <a:extLst>
              <a:ext uri="{FF2B5EF4-FFF2-40B4-BE49-F238E27FC236}">
                <a16:creationId xmlns:a16="http://schemas.microsoft.com/office/drawing/2014/main" id="{7749C927-FAD5-435C-A93F-3786BE6C89D8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Dikdörtgen 48">
            <a:extLst>
              <a:ext uri="{FF2B5EF4-FFF2-40B4-BE49-F238E27FC236}">
                <a16:creationId xmlns:a16="http://schemas.microsoft.com/office/drawing/2014/main" id="{177F5DF8-22FB-47B2-9FC4-64685167C491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Dikdörtgen 49">
            <a:extLst>
              <a:ext uri="{FF2B5EF4-FFF2-40B4-BE49-F238E27FC236}">
                <a16:creationId xmlns:a16="http://schemas.microsoft.com/office/drawing/2014/main" id="{42C6A606-FF50-485A-864A-CBF0E98056EB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32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F5C070A5-7949-4815-A980-EA920932362A}"/>
              </a:ext>
            </a:extLst>
          </p:cNvPr>
          <p:cNvSpPr/>
          <p:nvPr/>
        </p:nvSpPr>
        <p:spPr>
          <a:xfrm>
            <a:off x="2535409" y="1160705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1. dönem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78AFF2D3-D1AA-46D5-9120-5B2C534A101B}"/>
              </a:ext>
            </a:extLst>
          </p:cNvPr>
          <p:cNvSpPr/>
          <p:nvPr/>
        </p:nvSpPr>
        <p:spPr>
          <a:xfrm>
            <a:off x="6333410" y="1124179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2. dönem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84A338A2-8FC7-4CF3-AF98-0890F27F5170}"/>
              </a:ext>
            </a:extLst>
          </p:cNvPr>
          <p:cNvSpPr/>
          <p:nvPr/>
        </p:nvSpPr>
        <p:spPr>
          <a:xfrm>
            <a:off x="2990203" y="2231767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3. dönem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5D91CB61-B662-4DB1-9996-5F1BE5ED783A}"/>
              </a:ext>
            </a:extLst>
          </p:cNvPr>
          <p:cNvSpPr/>
          <p:nvPr/>
        </p:nvSpPr>
        <p:spPr>
          <a:xfrm>
            <a:off x="8361529" y="2232706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4. dönem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AFBCF1EB-2C30-41F1-ADD8-C4C4F116F22A}"/>
              </a:ext>
            </a:extLst>
          </p:cNvPr>
          <p:cNvSpPr/>
          <p:nvPr/>
        </p:nvSpPr>
        <p:spPr>
          <a:xfrm>
            <a:off x="3565740" y="3268318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5. dönem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44277054-68A4-4881-B05C-EB764047D198}"/>
              </a:ext>
            </a:extLst>
          </p:cNvPr>
          <p:cNvSpPr/>
          <p:nvPr/>
        </p:nvSpPr>
        <p:spPr>
          <a:xfrm>
            <a:off x="8937066" y="3268318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6. dönem</a:t>
            </a:r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69151B99-9247-425C-AA31-7B66E277AF7A}"/>
              </a:ext>
            </a:extLst>
          </p:cNvPr>
          <p:cNvSpPr/>
          <p:nvPr/>
        </p:nvSpPr>
        <p:spPr>
          <a:xfrm>
            <a:off x="4265208" y="4314226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7. dönem</a:t>
            </a:r>
          </a:p>
        </p:txBody>
      </p:sp>
      <p:sp>
        <p:nvSpPr>
          <p:cNvPr id="42" name="Dikdörtgen: Köşeleri Yuvarlatılmış 41">
            <a:extLst>
              <a:ext uri="{FF2B5EF4-FFF2-40B4-BE49-F238E27FC236}">
                <a16:creationId xmlns:a16="http://schemas.microsoft.com/office/drawing/2014/main" id="{FCF0CCE3-8EC4-4CC8-A61C-02182345EFFF}"/>
              </a:ext>
            </a:extLst>
          </p:cNvPr>
          <p:cNvSpPr/>
          <p:nvPr/>
        </p:nvSpPr>
        <p:spPr>
          <a:xfrm>
            <a:off x="9636534" y="4315165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8. dönem</a:t>
            </a:r>
          </a:p>
        </p:txBody>
      </p:sp>
      <p:sp>
        <p:nvSpPr>
          <p:cNvPr id="54" name="Dikdörtgen 53">
            <a:extLst>
              <a:ext uri="{FF2B5EF4-FFF2-40B4-BE49-F238E27FC236}">
                <a16:creationId xmlns:a16="http://schemas.microsoft.com/office/drawing/2014/main" id="{1D0C57C9-36E1-43B2-AE50-857355BF77C8}"/>
              </a:ext>
            </a:extLst>
          </p:cNvPr>
          <p:cNvSpPr/>
          <p:nvPr/>
        </p:nvSpPr>
        <p:spPr>
          <a:xfrm>
            <a:off x="2464912" y="5491690"/>
            <a:ext cx="1819768" cy="7702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BİTİRME PROJESİ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95E11AB7-547E-4B66-A6DD-D9DDB1430D06}"/>
              </a:ext>
            </a:extLst>
          </p:cNvPr>
          <p:cNvSpPr/>
          <p:nvPr/>
        </p:nvSpPr>
        <p:spPr>
          <a:xfrm>
            <a:off x="2409946" y="1490888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</a:p>
        </p:txBody>
      </p:sp>
      <p:sp>
        <p:nvSpPr>
          <p:cNvPr id="55" name="Dikdörtgen 54">
            <a:extLst>
              <a:ext uri="{FF2B5EF4-FFF2-40B4-BE49-F238E27FC236}">
                <a16:creationId xmlns:a16="http://schemas.microsoft.com/office/drawing/2014/main" id="{2DF1BAB5-49FA-4EEE-9C05-A05C77D388AF}"/>
              </a:ext>
            </a:extLst>
          </p:cNvPr>
          <p:cNvSpPr/>
          <p:nvPr/>
        </p:nvSpPr>
        <p:spPr>
          <a:xfrm>
            <a:off x="6250326" y="1426815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</a:p>
        </p:txBody>
      </p:sp>
      <p:sp>
        <p:nvSpPr>
          <p:cNvPr id="56" name="Dikdörtgen 55">
            <a:extLst>
              <a:ext uri="{FF2B5EF4-FFF2-40B4-BE49-F238E27FC236}">
                <a16:creationId xmlns:a16="http://schemas.microsoft.com/office/drawing/2014/main" id="{D31521AC-7627-4DA8-9B80-489DE0E15147}"/>
              </a:ext>
            </a:extLst>
          </p:cNvPr>
          <p:cNvSpPr/>
          <p:nvPr/>
        </p:nvSpPr>
        <p:spPr>
          <a:xfrm>
            <a:off x="2409946" y="2507855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  <a:endParaRPr lang="tr-TR" dirty="0"/>
          </a:p>
        </p:txBody>
      </p:sp>
      <p:sp>
        <p:nvSpPr>
          <p:cNvPr id="57" name="Dikdörtgen 56">
            <a:extLst>
              <a:ext uri="{FF2B5EF4-FFF2-40B4-BE49-F238E27FC236}">
                <a16:creationId xmlns:a16="http://schemas.microsoft.com/office/drawing/2014/main" id="{E648656E-2AE9-4809-BCBB-8BB883B15FFC}"/>
              </a:ext>
            </a:extLst>
          </p:cNvPr>
          <p:cNvSpPr/>
          <p:nvPr/>
        </p:nvSpPr>
        <p:spPr>
          <a:xfrm>
            <a:off x="6285896" y="2511294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</a:p>
        </p:txBody>
      </p:sp>
      <p:sp>
        <p:nvSpPr>
          <p:cNvPr id="58" name="Dikdörtgen 57">
            <a:extLst>
              <a:ext uri="{FF2B5EF4-FFF2-40B4-BE49-F238E27FC236}">
                <a16:creationId xmlns:a16="http://schemas.microsoft.com/office/drawing/2014/main" id="{DFE718C7-3665-49C8-A43E-A2A6E98AB1B4}"/>
              </a:ext>
            </a:extLst>
          </p:cNvPr>
          <p:cNvSpPr/>
          <p:nvPr/>
        </p:nvSpPr>
        <p:spPr>
          <a:xfrm>
            <a:off x="2427471" y="3578918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  <a:endParaRPr lang="tr-TR" dirty="0"/>
          </a:p>
        </p:txBody>
      </p:sp>
      <p:sp>
        <p:nvSpPr>
          <p:cNvPr id="59" name="Dikdörtgen 58">
            <a:extLst>
              <a:ext uri="{FF2B5EF4-FFF2-40B4-BE49-F238E27FC236}">
                <a16:creationId xmlns:a16="http://schemas.microsoft.com/office/drawing/2014/main" id="{78ADAE6F-72C0-4DE4-A64E-13BC719AD5B0}"/>
              </a:ext>
            </a:extLst>
          </p:cNvPr>
          <p:cNvSpPr/>
          <p:nvPr/>
        </p:nvSpPr>
        <p:spPr>
          <a:xfrm>
            <a:off x="6285896" y="3585929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  <a:endParaRPr lang="tr-TR" dirty="0"/>
          </a:p>
        </p:txBody>
      </p:sp>
      <p:sp>
        <p:nvSpPr>
          <p:cNvPr id="60" name="Dikdörtgen 59">
            <a:extLst>
              <a:ext uri="{FF2B5EF4-FFF2-40B4-BE49-F238E27FC236}">
                <a16:creationId xmlns:a16="http://schemas.microsoft.com/office/drawing/2014/main" id="{23C2476B-7811-4CE0-B8FE-1AC2CE36DB0A}"/>
              </a:ext>
            </a:extLst>
          </p:cNvPr>
          <p:cNvSpPr/>
          <p:nvPr/>
        </p:nvSpPr>
        <p:spPr>
          <a:xfrm>
            <a:off x="2478260" y="4575409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  <a:endParaRPr lang="tr-TR" dirty="0"/>
          </a:p>
        </p:txBody>
      </p:sp>
      <p:sp>
        <p:nvSpPr>
          <p:cNvPr id="61" name="Dikdörtgen 60">
            <a:extLst>
              <a:ext uri="{FF2B5EF4-FFF2-40B4-BE49-F238E27FC236}">
                <a16:creationId xmlns:a16="http://schemas.microsoft.com/office/drawing/2014/main" id="{E4C0DE15-B484-4C1D-BBA5-FA440AA63C1D}"/>
              </a:ext>
            </a:extLst>
          </p:cNvPr>
          <p:cNvSpPr/>
          <p:nvPr/>
        </p:nvSpPr>
        <p:spPr>
          <a:xfrm>
            <a:off x="6285896" y="4673760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  <a:endParaRPr lang="tr-TR" dirty="0"/>
          </a:p>
        </p:txBody>
      </p:sp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/>
              <a:t>SDÜ İKY Lisans Öğrenim Süreci</a:t>
            </a:r>
            <a:endParaRPr lang="tr-TR" dirty="0"/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37E0FDF2-FAD5-4C60-A83A-625FC2C20FA4}"/>
              </a:ext>
            </a:extLst>
          </p:cNvPr>
          <p:cNvGrpSpPr/>
          <p:nvPr/>
        </p:nvGrpSpPr>
        <p:grpSpPr>
          <a:xfrm>
            <a:off x="6832601" y="2408329"/>
            <a:ext cx="4691558" cy="969057"/>
            <a:chOff x="6832601" y="2408329"/>
            <a:chExt cx="4691558" cy="969057"/>
          </a:xfrm>
        </p:grpSpPr>
        <p:sp>
          <p:nvSpPr>
            <p:cNvPr id="7" name="Dikdörtgen 6">
              <a:extLst>
                <a:ext uri="{FF2B5EF4-FFF2-40B4-BE49-F238E27FC236}">
                  <a16:creationId xmlns:a16="http://schemas.microsoft.com/office/drawing/2014/main" id="{1F7DB6DC-672A-42A8-96D1-780631BC2C45}"/>
                </a:ext>
              </a:extLst>
            </p:cNvPr>
            <p:cNvSpPr/>
            <p:nvPr/>
          </p:nvSpPr>
          <p:spPr>
            <a:xfrm>
              <a:off x="9704391" y="2408329"/>
              <a:ext cx="1819768" cy="96905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ZORUNLU STAJ EN AZ 30 İŞ GÜNÜ</a:t>
              </a:r>
            </a:p>
          </p:txBody>
        </p:sp>
        <p:sp>
          <p:nvSpPr>
            <p:cNvPr id="5" name="Ok: Sağ 4">
              <a:extLst>
                <a:ext uri="{FF2B5EF4-FFF2-40B4-BE49-F238E27FC236}">
                  <a16:creationId xmlns:a16="http://schemas.microsoft.com/office/drawing/2014/main" id="{0C65CEBD-B260-4BC9-8FF7-9F79D41D5DA7}"/>
                </a:ext>
              </a:extLst>
            </p:cNvPr>
            <p:cNvSpPr/>
            <p:nvPr/>
          </p:nvSpPr>
          <p:spPr>
            <a:xfrm>
              <a:off x="6832601" y="3007425"/>
              <a:ext cx="2669378" cy="2608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DE74776B-054F-4053-A1E9-23D155A62B79}"/>
              </a:ext>
            </a:extLst>
          </p:cNvPr>
          <p:cNvGrpSpPr/>
          <p:nvPr/>
        </p:nvGrpSpPr>
        <p:grpSpPr>
          <a:xfrm>
            <a:off x="6832602" y="3553009"/>
            <a:ext cx="4691557" cy="969057"/>
            <a:chOff x="6832602" y="3553009"/>
            <a:chExt cx="4691557" cy="969057"/>
          </a:xfrm>
        </p:grpSpPr>
        <p:sp>
          <p:nvSpPr>
            <p:cNvPr id="52" name="Dikdörtgen 51">
              <a:extLst>
                <a:ext uri="{FF2B5EF4-FFF2-40B4-BE49-F238E27FC236}">
                  <a16:creationId xmlns:a16="http://schemas.microsoft.com/office/drawing/2014/main" id="{B8886758-057D-4ADA-AEAC-CFA573CCDB6D}"/>
                </a:ext>
              </a:extLst>
            </p:cNvPr>
            <p:cNvSpPr/>
            <p:nvPr/>
          </p:nvSpPr>
          <p:spPr>
            <a:xfrm>
              <a:off x="9704391" y="3553009"/>
              <a:ext cx="1819768" cy="96905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ZORUNLU STAJ EN AZ 30 İŞ GÜNÜ</a:t>
              </a:r>
            </a:p>
          </p:txBody>
        </p:sp>
        <p:sp>
          <p:nvSpPr>
            <p:cNvPr id="30" name="Ok: Sağ 29">
              <a:extLst>
                <a:ext uri="{FF2B5EF4-FFF2-40B4-BE49-F238E27FC236}">
                  <a16:creationId xmlns:a16="http://schemas.microsoft.com/office/drawing/2014/main" id="{F158891C-D23B-472A-BA50-0E3AED5277BC}"/>
                </a:ext>
              </a:extLst>
            </p:cNvPr>
            <p:cNvSpPr/>
            <p:nvPr/>
          </p:nvSpPr>
          <p:spPr>
            <a:xfrm>
              <a:off x="6832602" y="4030551"/>
              <a:ext cx="2657068" cy="3158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0" name="Grup 9">
            <a:extLst>
              <a:ext uri="{FF2B5EF4-FFF2-40B4-BE49-F238E27FC236}">
                <a16:creationId xmlns:a16="http://schemas.microsoft.com/office/drawing/2014/main" id="{36C1AFEB-6EE9-42F7-83C5-3914269EBDA1}"/>
              </a:ext>
            </a:extLst>
          </p:cNvPr>
          <p:cNvGrpSpPr/>
          <p:nvPr/>
        </p:nvGrpSpPr>
        <p:grpSpPr>
          <a:xfrm>
            <a:off x="6855165" y="4697689"/>
            <a:ext cx="4678343" cy="969057"/>
            <a:chOff x="6855165" y="4697689"/>
            <a:chExt cx="4678343" cy="969057"/>
          </a:xfrm>
        </p:grpSpPr>
        <p:sp>
          <p:nvSpPr>
            <p:cNvPr id="53" name="Dikdörtgen 52">
              <a:extLst>
                <a:ext uri="{FF2B5EF4-FFF2-40B4-BE49-F238E27FC236}">
                  <a16:creationId xmlns:a16="http://schemas.microsoft.com/office/drawing/2014/main" id="{348FCD7B-6CE5-49F2-BC33-2CBB5008A9A2}"/>
                </a:ext>
              </a:extLst>
            </p:cNvPr>
            <p:cNvSpPr/>
            <p:nvPr/>
          </p:nvSpPr>
          <p:spPr>
            <a:xfrm>
              <a:off x="9713740" y="4697689"/>
              <a:ext cx="1819768" cy="96905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ZORUNLU STAJ EN AZ 30 İŞ GÜNÜ</a:t>
              </a:r>
            </a:p>
          </p:txBody>
        </p:sp>
        <p:sp>
          <p:nvSpPr>
            <p:cNvPr id="31" name="Ok: Sağ 30">
              <a:extLst>
                <a:ext uri="{FF2B5EF4-FFF2-40B4-BE49-F238E27FC236}">
                  <a16:creationId xmlns:a16="http://schemas.microsoft.com/office/drawing/2014/main" id="{9F8708AD-5B48-4FDD-9B98-6AE62177C524}"/>
                </a:ext>
              </a:extLst>
            </p:cNvPr>
            <p:cNvSpPr/>
            <p:nvPr/>
          </p:nvSpPr>
          <p:spPr>
            <a:xfrm>
              <a:off x="6855165" y="5204240"/>
              <a:ext cx="2657067" cy="3158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FE3C8D9-12F4-4289-BB0D-6280A05AC45B}"/>
              </a:ext>
            </a:extLst>
          </p:cNvPr>
          <p:cNvSpPr txBox="1"/>
          <p:nvPr/>
        </p:nvSpPr>
        <p:spPr>
          <a:xfrm rot="16200000">
            <a:off x="2819807" y="2831828"/>
            <a:ext cx="470180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ARA TATİL  / SÖMESTR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3C055217-F9D8-42F7-8239-62078D077DBE}"/>
              </a:ext>
            </a:extLst>
          </p:cNvPr>
          <p:cNvSpPr txBox="1"/>
          <p:nvPr/>
        </p:nvSpPr>
        <p:spPr>
          <a:xfrm rot="16200000">
            <a:off x="6057787" y="2945152"/>
            <a:ext cx="470180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FF"/>
                </a:highlight>
              </a:rPr>
              <a:t>YAZ TATİLİ</a:t>
            </a: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C88FCA35-3357-475D-859E-8C1CC0C0E331}"/>
              </a:ext>
            </a:extLst>
          </p:cNvPr>
          <p:cNvSpPr/>
          <p:nvPr/>
        </p:nvSpPr>
        <p:spPr>
          <a:xfrm>
            <a:off x="9704391" y="4673760"/>
            <a:ext cx="1819768" cy="96905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ZORUNLU STAJ EN AZ 30 İŞ GÜNÜ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8D86E18-0EE0-A20D-69FA-8E430A018BCE}"/>
              </a:ext>
            </a:extLst>
          </p:cNvPr>
          <p:cNvSpPr txBox="1"/>
          <p:nvPr/>
        </p:nvSpPr>
        <p:spPr>
          <a:xfrm>
            <a:off x="242148" y="3486454"/>
            <a:ext cx="1812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 err="1">
                <a:solidFill>
                  <a:srgbClr val="FF0000"/>
                </a:solidFill>
              </a:rPr>
              <a:t>Üni</a:t>
            </a:r>
            <a:r>
              <a:rPr lang="tr-TR" dirty="0">
                <a:solidFill>
                  <a:srgbClr val="FF0000"/>
                </a:solidFill>
              </a:rPr>
              <a:t> ortak seçmeli</a:t>
            </a:r>
          </a:p>
          <a:p>
            <a:pPr algn="ctr"/>
            <a:r>
              <a:rPr lang="tr-TR" dirty="0">
                <a:solidFill>
                  <a:srgbClr val="FF0000"/>
                </a:solidFill>
              </a:rPr>
              <a:t>3. Sınıf</a:t>
            </a:r>
          </a:p>
          <a:p>
            <a:pPr algn="ctr"/>
            <a:r>
              <a:rPr lang="tr-TR" dirty="0">
                <a:solidFill>
                  <a:srgbClr val="FF0000"/>
                </a:solidFill>
              </a:rPr>
              <a:t>Güz/bahar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15A9E7C-C1C5-96E9-CBD6-F066A948091F}"/>
              </a:ext>
            </a:extLst>
          </p:cNvPr>
          <p:cNvSpPr/>
          <p:nvPr/>
        </p:nvSpPr>
        <p:spPr>
          <a:xfrm>
            <a:off x="2586662" y="793045"/>
            <a:ext cx="1534650" cy="21813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GÜZ YARIYILI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B94895A2-0FA4-C503-38FD-90312B7453A6}"/>
              </a:ext>
            </a:extLst>
          </p:cNvPr>
          <p:cNvSpPr/>
          <p:nvPr/>
        </p:nvSpPr>
        <p:spPr>
          <a:xfrm>
            <a:off x="6271356" y="826363"/>
            <a:ext cx="1765994" cy="2133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BAHAR YARIYILI</a:t>
            </a:r>
          </a:p>
        </p:txBody>
      </p:sp>
    </p:spTree>
    <p:extLst>
      <p:ext uri="{BB962C8B-B14F-4D97-AF65-F5344CB8AC3E}">
        <p14:creationId xmlns:p14="http://schemas.microsoft.com/office/powerpoint/2010/main" val="15738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893 -0.0013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-0.16927 0.0016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8034 0.0076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-0.21354 0.00972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0" y="4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-0.13971 -0.00324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2" y="-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27084 0.01574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50"/>
                            </p:stCondLst>
                            <p:childTnLst>
                              <p:par>
                                <p:cTn id="6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750" fill="hold"/>
                                        <p:tgtEl>
                                          <p:spTgt spid="5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28" grpId="1" animBg="1"/>
      <p:bldP spid="34" grpId="0" animBg="1"/>
      <p:bldP spid="35" grpId="0" animBg="1"/>
      <p:bldP spid="41" grpId="0" animBg="1"/>
      <p:bldP spid="42" grpId="0" animBg="1"/>
      <p:bldP spid="54" grpId="0" animBg="1"/>
      <p:bldP spid="54" grpId="1" animBg="1"/>
      <p:bldP spid="8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11" grpId="0"/>
      <p:bldP spid="38" grpId="0"/>
      <p:bldP spid="37" grpId="0" animBg="1"/>
      <p:bldP spid="37" grpId="1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İçerik Yer Tutucusu 3">
            <a:extLst>
              <a:ext uri="{FF2B5EF4-FFF2-40B4-BE49-F238E27FC236}">
                <a16:creationId xmlns:a16="http://schemas.microsoft.com/office/drawing/2014/main" id="{DFB77933-F795-4CF4-B169-B7CE2BFACD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01233" y="1370076"/>
          <a:ext cx="2051438" cy="4572000"/>
        </p:xfrm>
        <a:graphic>
          <a:graphicData uri="http://schemas.openxmlformats.org/drawingml/2006/table">
            <a:tbl>
              <a:tblPr/>
              <a:tblGrid>
                <a:gridCol w="989901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  <a:gridCol w="1061537">
                  <a:extLst>
                    <a:ext uri="{9D8B030D-6E8A-4147-A177-3AD203B41FA5}">
                      <a16:colId xmlns:a16="http://schemas.microsoft.com/office/drawing/2014/main" val="2921463089"/>
                    </a:ext>
                  </a:extLst>
                </a:gridCol>
              </a:tblGrid>
              <a:tr h="376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Katsayı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GNO, DNO Nedir?</a:t>
            </a:r>
          </a:p>
          <a:p>
            <a:r>
              <a:rPr lang="tr-TR" dirty="0"/>
              <a:t>Nasıl Hesaplanır?</a:t>
            </a:r>
          </a:p>
        </p:txBody>
      </p:sp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9146557" y="2188727"/>
            <a:ext cx="996500" cy="1986456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9146557" y="4358562"/>
            <a:ext cx="996500" cy="65397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9146557" y="5231654"/>
            <a:ext cx="996500" cy="604455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10143057" y="2941873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10143056" y="4007008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352603" y="5133212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  <p:pic>
        <p:nvPicPr>
          <p:cNvPr id="10" name="Resim 9" descr="tablo içeren bir resim&#10;&#10;Açıklama otomatik olarak oluşturuldu">
            <a:extLst>
              <a:ext uri="{FF2B5EF4-FFF2-40B4-BE49-F238E27FC236}">
                <a16:creationId xmlns:a16="http://schemas.microsoft.com/office/drawing/2014/main" id="{0EF75B49-F7DF-41F5-A3D2-825C2F939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8"/>
          <a:stretch/>
        </p:blipFill>
        <p:spPr>
          <a:xfrm>
            <a:off x="403619" y="2453896"/>
            <a:ext cx="6638152" cy="3694979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C9BA4270-68CC-4280-8348-72FBC6274EF7}"/>
              </a:ext>
            </a:extLst>
          </p:cNvPr>
          <p:cNvSpPr txBox="1"/>
          <p:nvPr/>
        </p:nvSpPr>
        <p:spPr>
          <a:xfrm>
            <a:off x="1378260" y="1276631"/>
            <a:ext cx="4352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GNO: GENEL NOT ORTALAMAS</a:t>
            </a:r>
          </a:p>
          <a:p>
            <a:r>
              <a:rPr lang="tr-TR" sz="2400" b="1" dirty="0"/>
              <a:t>DNO: DÖNEM NOT ORTALAMASI</a:t>
            </a:r>
          </a:p>
        </p:txBody>
      </p:sp>
    </p:spTree>
    <p:extLst>
      <p:ext uri="{BB962C8B-B14F-4D97-AF65-F5344CB8AC3E}">
        <p14:creationId xmlns:p14="http://schemas.microsoft.com/office/powerpoint/2010/main" val="2893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İçerik Yer Tutucusu 3">
            <a:extLst>
              <a:ext uri="{FF2B5EF4-FFF2-40B4-BE49-F238E27FC236}">
                <a16:creationId xmlns:a16="http://schemas.microsoft.com/office/drawing/2014/main" id="{DFB77933-F795-4CF4-B169-B7CE2BFACD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01233" y="1370076"/>
          <a:ext cx="2051438" cy="4572000"/>
        </p:xfrm>
        <a:graphic>
          <a:graphicData uri="http://schemas.openxmlformats.org/drawingml/2006/table">
            <a:tbl>
              <a:tblPr/>
              <a:tblGrid>
                <a:gridCol w="989901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  <a:gridCol w="1061537">
                  <a:extLst>
                    <a:ext uri="{9D8B030D-6E8A-4147-A177-3AD203B41FA5}">
                      <a16:colId xmlns:a16="http://schemas.microsoft.com/office/drawing/2014/main" val="2921463089"/>
                    </a:ext>
                  </a:extLst>
                </a:gridCol>
              </a:tblGrid>
              <a:tr h="376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Katsayı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GNO, DNO Nedir?</a:t>
            </a:r>
          </a:p>
          <a:p>
            <a:r>
              <a:rPr lang="tr-TR" dirty="0"/>
              <a:t>Nasıl Hesaplanır?</a:t>
            </a:r>
          </a:p>
        </p:txBody>
      </p:sp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9146557" y="2188727"/>
            <a:ext cx="996500" cy="1986456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9146557" y="4358562"/>
            <a:ext cx="996500" cy="65397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9146557" y="5231654"/>
            <a:ext cx="996500" cy="604455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10143057" y="2941873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10143056" y="4007008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352603" y="5133212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  <p:sp>
        <p:nvSpPr>
          <p:cNvPr id="2" name="Ok: Sol 1">
            <a:extLst>
              <a:ext uri="{FF2B5EF4-FFF2-40B4-BE49-F238E27FC236}">
                <a16:creationId xmlns:a16="http://schemas.microsoft.com/office/drawing/2014/main" id="{8C972A91-904E-B7EE-FFA9-7FE3CBCB6C89}"/>
              </a:ext>
            </a:extLst>
          </p:cNvPr>
          <p:cNvSpPr/>
          <p:nvPr/>
        </p:nvSpPr>
        <p:spPr>
          <a:xfrm>
            <a:off x="5630779" y="4254366"/>
            <a:ext cx="1694046" cy="75816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F26D4CA3-3AD1-D855-2AF0-D41D14B650CF}"/>
              </a:ext>
            </a:extLst>
          </p:cNvPr>
          <p:cNvSpPr/>
          <p:nvPr/>
        </p:nvSpPr>
        <p:spPr>
          <a:xfrm>
            <a:off x="264978" y="3579047"/>
            <a:ext cx="5365800" cy="2061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/>
              <a:t>Tüm dersleri DC, DD ile geçmek RİSKLİDİR!</a:t>
            </a:r>
          </a:p>
          <a:p>
            <a:pPr algn="ctr"/>
            <a:r>
              <a:rPr lang="tr-TR" sz="3200" dirty="0"/>
              <a:t>DC ve DD ile vermek son çareniz olmalıdır.</a:t>
            </a:r>
          </a:p>
        </p:txBody>
      </p:sp>
    </p:spTree>
    <p:extLst>
      <p:ext uri="{BB962C8B-B14F-4D97-AF65-F5344CB8AC3E}">
        <p14:creationId xmlns:p14="http://schemas.microsoft.com/office/powerpoint/2010/main" val="9578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graphicFrame>
        <p:nvGraphicFramePr>
          <p:cNvPr id="20" name="İçerik Yer Tutucusu 3">
            <a:extLst>
              <a:ext uri="{FF2B5EF4-FFF2-40B4-BE49-F238E27FC236}">
                <a16:creationId xmlns:a16="http://schemas.microsoft.com/office/drawing/2014/main" id="{63BBAE3F-AB44-4495-A966-EF9FCAE34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619757"/>
              </p:ext>
            </p:extLst>
          </p:nvPr>
        </p:nvGraphicFramePr>
        <p:xfrm>
          <a:off x="10059794" y="2014653"/>
          <a:ext cx="2051438" cy="4572000"/>
        </p:xfrm>
        <a:graphic>
          <a:graphicData uri="http://schemas.openxmlformats.org/drawingml/2006/table">
            <a:tbl>
              <a:tblPr/>
              <a:tblGrid>
                <a:gridCol w="989901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  <a:gridCol w="1061537">
                  <a:extLst>
                    <a:ext uri="{9D8B030D-6E8A-4147-A177-3AD203B41FA5}">
                      <a16:colId xmlns:a16="http://schemas.microsoft.com/office/drawing/2014/main" val="2921463089"/>
                    </a:ext>
                  </a:extLst>
                </a:gridCol>
              </a:tblGrid>
              <a:tr h="376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Katsayı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pic>
        <p:nvPicPr>
          <p:cNvPr id="3" name="Resim 2" descr="metin, ekran görüntüsü, ekran içeren bir resim&#10;&#10;Açıklama otomatik olarak oluşturuldu">
            <a:extLst>
              <a:ext uri="{FF2B5EF4-FFF2-40B4-BE49-F238E27FC236}">
                <a16:creationId xmlns:a16="http://schemas.microsoft.com/office/drawing/2014/main" id="{D89E4724-E020-49F3-B0EF-573C2652C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1" y="-2572"/>
            <a:ext cx="11086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8E5A97CD-C14D-4BDF-8E39-0304AE06316E}"/>
              </a:ext>
            </a:extLst>
          </p:cNvPr>
          <p:cNvSpPr/>
          <p:nvPr/>
        </p:nvSpPr>
        <p:spPr>
          <a:xfrm>
            <a:off x="2680971" y="1188955"/>
            <a:ext cx="7390445" cy="5134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ASGARİ MEZUNİYET ŞARTLARI</a:t>
            </a:r>
          </a:p>
          <a:p>
            <a:pPr algn="ctr"/>
            <a:endParaRPr lang="tr-TR" sz="2400" b="1" dirty="0"/>
          </a:p>
          <a:p>
            <a:pPr marL="457200" indent="-457200">
              <a:buFont typeface="+mj-lt"/>
              <a:buAutoNum type="arabicPeriod"/>
            </a:pPr>
            <a:r>
              <a:rPr lang="tr-TR" sz="2400" b="1" dirty="0"/>
              <a:t>HER DÖNEM EN AZ 30 AKTS alınmış olmalı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400" b="1" dirty="0"/>
              <a:t>TOPLAM 240 AKTS tamamlanmış olmalı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400" b="1" dirty="0"/>
              <a:t>BAŞARILAMAYAN BİR DERS,</a:t>
            </a:r>
          </a:p>
          <a:p>
            <a:r>
              <a:rPr lang="tr-TR" sz="2400" b="1" dirty="0"/>
              <a:t>	yani FF ve/veya FD OLMAMALI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tr-TR" sz="2400" b="1" dirty="0"/>
              <a:t>Mezuniyet </a:t>
            </a:r>
            <a:r>
              <a:rPr lang="tr-TR" sz="2400" b="1" dirty="0" err="1"/>
              <a:t>AKTS’sinin</a:t>
            </a:r>
            <a:r>
              <a:rPr lang="tr-TR" sz="2400" b="1" dirty="0"/>
              <a:t> </a:t>
            </a:r>
            <a:r>
              <a:rPr lang="tr-TR" sz="2400" b="1" dirty="0" err="1"/>
              <a:t>enaz</a:t>
            </a:r>
            <a:r>
              <a:rPr lang="tr-TR" sz="2400" b="1" dirty="0"/>
              <a:t> %25’i SEÇMELİ DERS olmalı (180 AKTS zorunlu, 60 AKTS seçmeli gibi)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tr-TR" sz="2400" b="1" dirty="0"/>
              <a:t>Bitirme projesi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tr-TR" sz="2400" b="1" dirty="0"/>
              <a:t>Zorunlu staj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tr-TR" sz="2400" b="1" dirty="0"/>
              <a:t>2.00 GENEL NOT ORTALAMASI (GNO)</a:t>
            </a:r>
          </a:p>
        </p:txBody>
      </p:sp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Mezuniyet Şartları</a:t>
            </a:r>
          </a:p>
        </p:txBody>
      </p:sp>
    </p:spTree>
    <p:extLst>
      <p:ext uri="{BB962C8B-B14F-4D97-AF65-F5344CB8AC3E}">
        <p14:creationId xmlns:p14="http://schemas.microsoft.com/office/powerpoint/2010/main" val="36930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4A0BF3-03C8-4EF7-A1CD-1A84CD6C8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4165"/>
            <a:ext cx="12192000" cy="3342806"/>
          </a:xfrm>
        </p:spPr>
        <p:txBody>
          <a:bodyPr>
            <a:normAutofit/>
          </a:bodyPr>
          <a:lstStyle/>
          <a:p>
            <a:r>
              <a:rPr lang="tr-TR" sz="4900" b="1" dirty="0"/>
              <a:t>Süleyman Demirel Üniversitesi</a:t>
            </a:r>
            <a:br>
              <a:rPr lang="tr-TR" sz="4900" b="1" dirty="0"/>
            </a:br>
            <a:r>
              <a:rPr lang="tr-TR" sz="4400" b="1" dirty="0"/>
              <a:t>İktisadi ve İdari Bilimler Fakültesi</a:t>
            </a:r>
            <a:br>
              <a:rPr lang="tr-TR" dirty="0"/>
            </a:br>
            <a:r>
              <a:rPr lang="tr-TR" b="1" dirty="0"/>
              <a:t>İNSAN KAYNAKLARI YÖNETİMİ</a:t>
            </a:r>
            <a:br>
              <a:rPr lang="tr-TR" b="1" dirty="0"/>
            </a:br>
            <a:r>
              <a:rPr lang="tr-TR" b="1" dirty="0"/>
              <a:t>Uyumlama Sunumu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28A21C3-6919-450B-B142-D8CACDC64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12191999" cy="1655762"/>
          </a:xfrm>
        </p:spPr>
        <p:txBody>
          <a:bodyPr/>
          <a:lstStyle/>
          <a:p>
            <a:r>
              <a:rPr lang="tr-TR" b="1" dirty="0"/>
              <a:t>2024-2025 Güz Dönemi</a:t>
            </a:r>
          </a:p>
          <a:p>
            <a:r>
              <a:rPr lang="tr-TR" b="1" dirty="0"/>
              <a:t>Isparta</a:t>
            </a:r>
          </a:p>
        </p:txBody>
      </p:sp>
      <p:pic>
        <p:nvPicPr>
          <p:cNvPr id="5" name="Resim 4" descr="metin, işaret, küçük resim içeren bir resim&#10;&#10;Açıklama otomatik olarak oluşturuldu">
            <a:extLst>
              <a:ext uri="{FF2B5EF4-FFF2-40B4-BE49-F238E27FC236}">
                <a16:creationId xmlns:a16="http://schemas.microsoft.com/office/drawing/2014/main" id="{D3302D45-A4BF-45EE-9902-44A841DD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0000" cy="1800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EAFEBD-0CBF-461E-88C9-B8F18D01C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389" y="0"/>
            <a:ext cx="227471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18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GNO, DNO Nedir?</a:t>
            </a:r>
          </a:p>
          <a:p>
            <a:r>
              <a:rPr lang="tr-TR" dirty="0"/>
              <a:t>Nasıl Hesaplanır?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D902846D-8F85-4745-BFF5-D2909241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63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AA, AB, BB, BC, CC, DC, DD, DF FF nasıl hesaplanır?</a:t>
            </a:r>
          </a:p>
        </p:txBody>
      </p:sp>
      <p:sp>
        <p:nvSpPr>
          <p:cNvPr id="19" name="İçerik Yer Tutucusu 2">
            <a:extLst>
              <a:ext uri="{FF2B5EF4-FFF2-40B4-BE49-F238E27FC236}">
                <a16:creationId xmlns:a16="http://schemas.microsoft.com/office/drawing/2014/main" id="{BDC951B7-F317-4E0F-805F-822BC7122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10817"/>
            <a:ext cx="10515600" cy="2266145"/>
          </a:xfrm>
        </p:spPr>
        <p:txBody>
          <a:bodyPr/>
          <a:lstStyle/>
          <a:p>
            <a:pPr algn="ctr"/>
            <a:r>
              <a:rPr lang="tr-TR" sz="3600" dirty="0"/>
              <a:t>Google’a</a:t>
            </a:r>
          </a:p>
          <a:p>
            <a:pPr marL="0" indent="0" algn="ctr">
              <a:buNone/>
            </a:pPr>
            <a:r>
              <a:rPr lang="tr-TR" sz="6000" b="1" dirty="0"/>
              <a:t>Bağıl değerlendirme </a:t>
            </a:r>
            <a:r>
              <a:rPr lang="tr-TR" sz="6000" b="1" dirty="0" err="1"/>
              <a:t>sdü</a:t>
            </a:r>
            <a:endParaRPr lang="tr-TR" sz="6000" b="1" dirty="0"/>
          </a:p>
          <a:p>
            <a:pPr marL="0" indent="0" algn="ctr">
              <a:buNone/>
            </a:pPr>
            <a:r>
              <a:rPr lang="tr-TR" sz="3200" dirty="0"/>
              <a:t>Yazınca çıkan sunu incelenebilir…</a:t>
            </a:r>
          </a:p>
        </p:txBody>
      </p:sp>
    </p:spTree>
    <p:extLst>
      <p:ext uri="{BB962C8B-B14F-4D97-AF65-F5344CB8AC3E}">
        <p14:creationId xmlns:p14="http://schemas.microsoft.com/office/powerpoint/2010/main" val="2062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GNO, DNO Nedir?</a:t>
            </a:r>
          </a:p>
          <a:p>
            <a:r>
              <a:rPr lang="tr-TR" dirty="0"/>
              <a:t>Nasıl Hesaplanır?</a:t>
            </a:r>
          </a:p>
        </p:txBody>
      </p:sp>
      <p:sp>
        <p:nvSpPr>
          <p:cNvPr id="19" name="İçerik Yer Tutucusu 2">
            <a:extLst>
              <a:ext uri="{FF2B5EF4-FFF2-40B4-BE49-F238E27FC236}">
                <a16:creationId xmlns:a16="http://schemas.microsoft.com/office/drawing/2014/main" id="{BDC951B7-F317-4E0F-805F-822BC7122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62" y="2205842"/>
            <a:ext cx="10515600" cy="2266145"/>
          </a:xfrm>
        </p:spPr>
        <p:txBody>
          <a:bodyPr/>
          <a:lstStyle/>
          <a:p>
            <a:r>
              <a:rPr lang="tr-TR" sz="3200" dirty="0"/>
              <a:t>Ara sınav (VİZE) 			</a:t>
            </a:r>
            <a:r>
              <a:rPr lang="tr-TR" sz="3200" dirty="0">
                <a:sym typeface="Wingdings" panose="05000000000000000000" pitchFamily="2" charset="2"/>
              </a:rPr>
              <a:t> %40</a:t>
            </a:r>
          </a:p>
          <a:p>
            <a:r>
              <a:rPr lang="tr-TR" sz="3200" dirty="0">
                <a:sym typeface="Wingdings" panose="05000000000000000000" pitchFamily="2" charset="2"/>
              </a:rPr>
              <a:t>Dönem sonu sınavı (FİNAL) 	 %60</a:t>
            </a:r>
          </a:p>
          <a:p>
            <a:r>
              <a:rPr lang="tr-TR" sz="3200" dirty="0">
                <a:sym typeface="Wingdings" panose="05000000000000000000" pitchFamily="2" charset="2"/>
              </a:rPr>
              <a:t>Bütünleme 				 </a:t>
            </a:r>
            <a:r>
              <a:rPr lang="tr-TR" sz="3200" dirty="0" err="1">
                <a:sym typeface="Wingdings" panose="05000000000000000000" pitchFamily="2" charset="2"/>
              </a:rPr>
              <a:t>Final’in</a:t>
            </a:r>
            <a:r>
              <a:rPr lang="tr-TR" sz="3200" dirty="0">
                <a:sym typeface="Wingdings" panose="05000000000000000000" pitchFamily="2" charset="2"/>
              </a:rPr>
              <a:t> yerine geçer</a:t>
            </a:r>
          </a:p>
          <a:p>
            <a:pPr algn="ctr"/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2447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GNO, DNO Nedir?</a:t>
            </a:r>
          </a:p>
          <a:p>
            <a:r>
              <a:rPr lang="tr-TR" dirty="0"/>
              <a:t>Nasıl Hesaplanır?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D902846D-8F85-4745-BFF5-D2909241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62" y="13620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AA, AB, BB, BC, CC, DC, DD, DF FF nasıl hesaplanır?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8FD5AB73-1095-2ED3-26B6-F6565B3EC368}"/>
              </a:ext>
            </a:extLst>
          </p:cNvPr>
          <p:cNvSpPr txBox="1">
            <a:spLocks/>
          </p:cNvSpPr>
          <p:nvPr/>
        </p:nvSpPr>
        <p:spPr>
          <a:xfrm>
            <a:off x="467284" y="3362296"/>
            <a:ext cx="35726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>
                <a:solidFill>
                  <a:srgbClr val="FF0000"/>
                </a:solidFill>
              </a:rPr>
              <a:t>Vize: 30</a:t>
            </a:r>
          </a:p>
          <a:p>
            <a:pPr algn="ctr"/>
            <a:r>
              <a:rPr lang="tr-TR" b="1" dirty="0">
                <a:solidFill>
                  <a:srgbClr val="FF0000"/>
                </a:solidFill>
              </a:rPr>
              <a:t>Final: 40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87A81589-A946-C1E9-F2A6-547B32CEDF0C}"/>
              </a:ext>
            </a:extLst>
          </p:cNvPr>
          <p:cNvSpPr txBox="1">
            <a:spLocks/>
          </p:cNvSpPr>
          <p:nvPr/>
        </p:nvSpPr>
        <p:spPr>
          <a:xfrm>
            <a:off x="4190224" y="3362296"/>
            <a:ext cx="35726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>
                <a:solidFill>
                  <a:schemeClr val="accent4">
                    <a:lumMod val="50000"/>
                  </a:schemeClr>
                </a:solidFill>
              </a:rPr>
              <a:t>Vize: 50</a:t>
            </a:r>
          </a:p>
          <a:p>
            <a:pPr algn="ctr"/>
            <a:r>
              <a:rPr lang="tr-TR" b="1" dirty="0">
                <a:solidFill>
                  <a:schemeClr val="accent4">
                    <a:lumMod val="50000"/>
                  </a:schemeClr>
                </a:solidFill>
              </a:rPr>
              <a:t>Final: 60</a:t>
            </a: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EA266D65-B2C1-99B2-710D-51C5D32D24F6}"/>
              </a:ext>
            </a:extLst>
          </p:cNvPr>
          <p:cNvSpPr txBox="1">
            <a:spLocks/>
          </p:cNvSpPr>
          <p:nvPr/>
        </p:nvSpPr>
        <p:spPr>
          <a:xfrm>
            <a:off x="8152042" y="3487709"/>
            <a:ext cx="35726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>
                <a:solidFill>
                  <a:srgbClr val="00B050"/>
                </a:solidFill>
              </a:rPr>
              <a:t>Vize: 70</a:t>
            </a:r>
          </a:p>
          <a:p>
            <a:pPr algn="ctr"/>
            <a:r>
              <a:rPr lang="tr-TR" b="1" dirty="0">
                <a:solidFill>
                  <a:srgbClr val="00B050"/>
                </a:solidFill>
              </a:rPr>
              <a:t>Final: 80</a:t>
            </a:r>
          </a:p>
        </p:txBody>
      </p:sp>
      <p:pic>
        <p:nvPicPr>
          <p:cNvPr id="2050" name="Picture 2" descr="Yeşil Onay Işareti Simgesi Yeşil Renkte Tick Sembolü Vektör Illustration  İmzanızı Onayla Stok Vektör Sanatı &amp; Alış'nin Daha Fazla Görseli - iStock">
            <a:extLst>
              <a:ext uri="{FF2B5EF4-FFF2-40B4-BE49-F238E27FC236}">
                <a16:creationId xmlns:a16="http://schemas.microsoft.com/office/drawing/2014/main" id="{B0761E20-449F-363B-0054-44DBB6B2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726" y="4635563"/>
            <a:ext cx="1655791" cy="16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Yeşil Onay Işareti Simgesi Yeşil Renkte Tick Sembolü Vektör Illustration  İmzanızı Onayla Stok Vektör Sanatı &amp; Alış'nin Daha Fazla Görseli - iStock">
            <a:extLst>
              <a:ext uri="{FF2B5EF4-FFF2-40B4-BE49-F238E27FC236}">
                <a16:creationId xmlns:a16="http://schemas.microsoft.com/office/drawing/2014/main" id="{B821A1EA-E131-C051-4560-599A2588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66" y="4635562"/>
            <a:ext cx="1655791" cy="16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eşil Onay Işareti Simgesi Yeşil Renkte Tick Sembolü Vektör Illustration  İmzanızı Onayla Stok Vektör Sanatı &amp; Alış'nin Daha Fazla Görseli - iStock">
            <a:extLst>
              <a:ext uri="{FF2B5EF4-FFF2-40B4-BE49-F238E27FC236}">
                <a16:creationId xmlns:a16="http://schemas.microsoft.com/office/drawing/2014/main" id="{36867A50-0560-A54F-A467-0545BBC96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574" y="4635562"/>
            <a:ext cx="1655791" cy="16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Tavsiyeleri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FB940F1-8DED-413B-9602-F968CA95C4E2}"/>
              </a:ext>
            </a:extLst>
          </p:cNvPr>
          <p:cNvSpPr txBox="1"/>
          <p:nvPr/>
        </p:nvSpPr>
        <p:spPr>
          <a:xfrm>
            <a:off x="576141" y="1230210"/>
            <a:ext cx="6004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1. SINIF ÖNERİLERİ (dönem 1 ve 2)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58551FF-F0A6-40A8-87C1-E7F7873DEDF6}"/>
              </a:ext>
            </a:extLst>
          </p:cNvPr>
          <p:cNvSpPr txBox="1"/>
          <p:nvPr/>
        </p:nvSpPr>
        <p:spPr>
          <a:xfrm>
            <a:off x="685264" y="1964353"/>
            <a:ext cx="66497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r-TR" sz="2400" dirty="0"/>
              <a:t>Basit dersleri, en yüksek notla vermek</a:t>
            </a:r>
            <a:br>
              <a:rPr lang="tr-TR" sz="2400" dirty="0"/>
            </a:br>
            <a:r>
              <a:rPr lang="tr-TR" sz="2400" dirty="0"/>
              <a:t>Çünkü ilerleyen dönemlerde GNO artırmak kolay olmayacak</a:t>
            </a:r>
          </a:p>
          <a:p>
            <a:pPr marL="457200" indent="-457200">
              <a:buAutoNum type="arabicPeriod"/>
            </a:pPr>
            <a:r>
              <a:rPr lang="tr-TR" sz="2400" dirty="0"/>
              <a:t> Rehavet 1. sınıfta başlarsa toparlaması zor olur</a:t>
            </a:r>
          </a:p>
          <a:p>
            <a:pPr marL="457200" indent="-457200">
              <a:buAutoNum type="arabicPeriod"/>
            </a:pPr>
            <a:r>
              <a:rPr lang="tr-TR" sz="2400" dirty="0"/>
              <a:t>Yüksek ortalama ile üstten ders alınarak erken mezun olunabilir (2.50 GNO)</a:t>
            </a:r>
          </a:p>
          <a:p>
            <a:pPr marL="457200" indent="-457200">
              <a:buAutoNum type="arabicPeriod"/>
            </a:pPr>
            <a:r>
              <a:rPr lang="tr-TR" sz="2400" dirty="0"/>
              <a:t>Bir çalışma düzeni mutlaka oturtulmalı</a:t>
            </a:r>
          </a:p>
          <a:p>
            <a:pPr marL="457200" indent="-457200">
              <a:buFontTx/>
              <a:buAutoNum type="arabicPeriod"/>
            </a:pPr>
            <a:r>
              <a:rPr lang="tr-TR" sz="2400" dirty="0"/>
              <a:t>Hedef koyarak ilerlenebilir unutmayın 4 yıl çabuk geçer, </a:t>
            </a:r>
          </a:p>
          <a:p>
            <a:pPr marL="457200" indent="-457200">
              <a:buAutoNum type="arabicPeriod"/>
            </a:pPr>
            <a:r>
              <a:rPr lang="tr-TR" sz="2400" dirty="0"/>
              <a:t>Üniversite topluluklarına üye olunmalı </a:t>
            </a:r>
          </a:p>
          <a:p>
            <a:pPr marL="457200" indent="-457200">
              <a:buAutoNum type="arabicPeriod"/>
            </a:pPr>
            <a:r>
              <a:rPr lang="tr-TR" sz="2400" dirty="0"/>
              <a:t>Üniversite ve şehir imkânları mutlaka öğrenilmeli</a:t>
            </a:r>
          </a:p>
          <a:p>
            <a:pPr marL="457200" indent="-457200">
              <a:buAutoNum type="arabicPeriod"/>
            </a:pPr>
            <a:endParaRPr lang="tr-TR" sz="2400" dirty="0"/>
          </a:p>
        </p:txBody>
      </p:sp>
      <p:graphicFrame>
        <p:nvGraphicFramePr>
          <p:cNvPr id="39" name="İçerik Yer Tutucusu 3">
            <a:extLst>
              <a:ext uri="{FF2B5EF4-FFF2-40B4-BE49-F238E27FC236}">
                <a16:creationId xmlns:a16="http://schemas.microsoft.com/office/drawing/2014/main" id="{2013E129-8F52-41C9-B199-C395AA6E79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65102" y="1725893"/>
          <a:ext cx="1753849" cy="4824962"/>
        </p:xfrm>
        <a:graphic>
          <a:graphicData uri="http://schemas.openxmlformats.org/drawingml/2006/table">
            <a:tbl>
              <a:tblPr/>
              <a:tblGrid>
                <a:gridCol w="1753849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</a:tblGrid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500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5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8899312" y="2303584"/>
            <a:ext cx="996500" cy="2250831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8841655" y="4718015"/>
            <a:ext cx="996500" cy="71042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8886575" y="5669044"/>
            <a:ext cx="996500" cy="710422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9895812" y="3152000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9838155" y="4529573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143320" y="5669167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</p:spTree>
    <p:extLst>
      <p:ext uri="{BB962C8B-B14F-4D97-AF65-F5344CB8AC3E}">
        <p14:creationId xmlns:p14="http://schemas.microsoft.com/office/powerpoint/2010/main" val="1835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Tavsiyeleri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FB940F1-8DED-413B-9602-F968CA95C4E2}"/>
              </a:ext>
            </a:extLst>
          </p:cNvPr>
          <p:cNvSpPr txBox="1"/>
          <p:nvPr/>
        </p:nvSpPr>
        <p:spPr>
          <a:xfrm>
            <a:off x="576141" y="1230210"/>
            <a:ext cx="6004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2. SINIF ÖNERİLERİ (dönem 3 ve 4)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58551FF-F0A6-40A8-87C1-E7F7873DEDF6}"/>
              </a:ext>
            </a:extLst>
          </p:cNvPr>
          <p:cNvSpPr txBox="1"/>
          <p:nvPr/>
        </p:nvSpPr>
        <p:spPr>
          <a:xfrm>
            <a:off x="894586" y="2041291"/>
            <a:ext cx="66497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r-TR" sz="2400" dirty="0"/>
              <a:t>İlk iş geçen senenin değerlendirmesi olmalı</a:t>
            </a:r>
          </a:p>
          <a:p>
            <a:pPr marL="457200" indent="-457200">
              <a:buAutoNum type="arabicPeriod"/>
            </a:pPr>
            <a:r>
              <a:rPr lang="tr-TR" sz="2400" dirty="0"/>
              <a:t>İmkân varsa önceki sene düşük başarı notlu dersler YENİDEN alınarak GNO yükseltilebilir</a:t>
            </a:r>
          </a:p>
          <a:p>
            <a:pPr marL="457200" indent="-457200">
              <a:buAutoNum type="arabicPeriod"/>
            </a:pPr>
            <a:r>
              <a:rPr lang="tr-TR" sz="2400" b="1" dirty="0"/>
              <a:t>Topluluklarda ve etkinliklerinde </a:t>
            </a:r>
            <a:r>
              <a:rPr lang="tr-TR" sz="2400" dirty="0"/>
              <a:t>yer alınmalı</a:t>
            </a:r>
          </a:p>
          <a:p>
            <a:pPr marL="457200" indent="-457200">
              <a:buAutoNum type="arabicPeriod"/>
            </a:pPr>
            <a:r>
              <a:rPr lang="tr-TR" sz="2400" dirty="0"/>
              <a:t>Kayak veya </a:t>
            </a:r>
            <a:r>
              <a:rPr lang="tr-TR" sz="2400" dirty="0" err="1"/>
              <a:t>snowboard</a:t>
            </a:r>
            <a:r>
              <a:rPr lang="tr-TR" sz="2400" dirty="0"/>
              <a:t>, dalış, yüzme, paraşüt vb. faaliyetlerden en az 1 tanesi ile artık ilgilenmeye başlamış olun</a:t>
            </a:r>
          </a:p>
          <a:p>
            <a:pPr marL="457200" indent="-457200">
              <a:buAutoNum type="arabicPeriod"/>
            </a:pPr>
            <a:r>
              <a:rPr lang="tr-TR" sz="2400" dirty="0"/>
              <a:t>SDÜ topluluk etkinliklerine mutlaka gidilmeli, sosyal olmaktan korkmamalı!</a:t>
            </a:r>
          </a:p>
          <a:p>
            <a:pPr marL="457200" indent="-457200">
              <a:buAutoNum type="arabicPeriod"/>
            </a:pPr>
            <a:r>
              <a:rPr lang="tr-TR" sz="2400" dirty="0"/>
              <a:t>Çalışma düzeni ve hedefler korunmalı</a:t>
            </a:r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</p:txBody>
      </p:sp>
      <p:graphicFrame>
        <p:nvGraphicFramePr>
          <p:cNvPr id="39" name="İçerik Yer Tutucusu 3">
            <a:extLst>
              <a:ext uri="{FF2B5EF4-FFF2-40B4-BE49-F238E27FC236}">
                <a16:creationId xmlns:a16="http://schemas.microsoft.com/office/drawing/2014/main" id="{2013E129-8F52-41C9-B199-C395AA6E79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65102" y="1725893"/>
          <a:ext cx="1753849" cy="4824962"/>
        </p:xfrm>
        <a:graphic>
          <a:graphicData uri="http://schemas.openxmlformats.org/drawingml/2006/table">
            <a:tbl>
              <a:tblPr/>
              <a:tblGrid>
                <a:gridCol w="1753849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</a:tblGrid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500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5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8899312" y="2303584"/>
            <a:ext cx="996500" cy="2250831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8841655" y="4718015"/>
            <a:ext cx="996500" cy="71042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8886575" y="5669044"/>
            <a:ext cx="996500" cy="710422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9895812" y="3152000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9838155" y="4529573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143320" y="5669167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</p:spTree>
    <p:extLst>
      <p:ext uri="{BB962C8B-B14F-4D97-AF65-F5344CB8AC3E}">
        <p14:creationId xmlns:p14="http://schemas.microsoft.com/office/powerpoint/2010/main" val="21856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Tavsiyeleri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FB940F1-8DED-413B-9602-F968CA95C4E2}"/>
              </a:ext>
            </a:extLst>
          </p:cNvPr>
          <p:cNvSpPr txBox="1"/>
          <p:nvPr/>
        </p:nvSpPr>
        <p:spPr>
          <a:xfrm>
            <a:off x="576141" y="1230210"/>
            <a:ext cx="6004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3. SINIF ÖNERİLERİ (dönem 5 ve 6)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58551FF-F0A6-40A8-87C1-E7F7873DEDF6}"/>
              </a:ext>
            </a:extLst>
          </p:cNvPr>
          <p:cNvSpPr txBox="1"/>
          <p:nvPr/>
        </p:nvSpPr>
        <p:spPr>
          <a:xfrm>
            <a:off x="685264" y="1832719"/>
            <a:ext cx="664971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r-TR" sz="2400" dirty="0"/>
              <a:t>Öncesinde gönüllü olarak yapılmadı ise artık </a:t>
            </a:r>
            <a:r>
              <a:rPr lang="tr-TR" sz="2400" b="1" dirty="0"/>
              <a:t>ZORUNLU STAJ için bir planlama yapılmalı</a:t>
            </a:r>
          </a:p>
          <a:p>
            <a:pPr marL="457200" indent="-457200">
              <a:buAutoNum type="arabicPeriod"/>
            </a:pPr>
            <a:r>
              <a:rPr lang="tr-TR" sz="2400" dirty="0"/>
              <a:t>4. sınıf sonuna bırakılan staj, mezuniyet birkaç ay geciktirebilir, çok da değil yani</a:t>
            </a:r>
          </a:p>
          <a:p>
            <a:pPr marL="457200" indent="-457200">
              <a:buAutoNum type="arabicPeriod"/>
            </a:pPr>
            <a:r>
              <a:rPr lang="tr-TR" sz="2400" dirty="0"/>
              <a:t>Ders çalışma düzeni korunmalı</a:t>
            </a:r>
          </a:p>
          <a:p>
            <a:pPr marL="457200" indent="-457200">
              <a:buAutoNum type="arabicPeriod"/>
            </a:pPr>
            <a:r>
              <a:rPr lang="tr-TR" sz="2400" dirty="0"/>
              <a:t>SDÜ topluluk faaliyetlerinde bulunmaya özen gösterilmeli, gerekirse </a:t>
            </a:r>
            <a:r>
              <a:rPr lang="tr-TR" sz="2400" b="1" dirty="0"/>
              <a:t>organize edilmeli</a:t>
            </a:r>
          </a:p>
          <a:p>
            <a:pPr marL="457200" indent="-457200">
              <a:buAutoNum type="arabicPeriod"/>
            </a:pPr>
            <a:r>
              <a:rPr lang="tr-TR" sz="2400" dirty="0"/>
              <a:t>SDÜ KİMER, GEZİLERİ takip edilmeli, gerekirse organize olup gezi düzenlenmeli, şehir ve etrafı tanınmalı, Üniversite imkânları hâlâ öğrenilmedi ise mutlaka öğrenilmeli, kullanılmalı!</a:t>
            </a:r>
          </a:p>
          <a:p>
            <a:pPr marL="457200" indent="-457200">
              <a:buAutoNum type="arabicPeriod"/>
            </a:pPr>
            <a:r>
              <a:rPr lang="tr-TR" sz="2400" b="1" dirty="0"/>
              <a:t>Mezuniyet sonrası </a:t>
            </a:r>
            <a:r>
              <a:rPr lang="tr-TR" sz="2400" dirty="0"/>
              <a:t>çalışılabilecek potansiyel şirketler / kurumlar takip edilmeye başlanmalı</a:t>
            </a:r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</p:txBody>
      </p:sp>
      <p:graphicFrame>
        <p:nvGraphicFramePr>
          <p:cNvPr id="39" name="İçerik Yer Tutucusu 3">
            <a:extLst>
              <a:ext uri="{FF2B5EF4-FFF2-40B4-BE49-F238E27FC236}">
                <a16:creationId xmlns:a16="http://schemas.microsoft.com/office/drawing/2014/main" id="{2013E129-8F52-41C9-B199-C395AA6E79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65102" y="1725893"/>
          <a:ext cx="1753849" cy="4824962"/>
        </p:xfrm>
        <a:graphic>
          <a:graphicData uri="http://schemas.openxmlformats.org/drawingml/2006/table">
            <a:tbl>
              <a:tblPr/>
              <a:tblGrid>
                <a:gridCol w="1753849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</a:tblGrid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500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5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8899312" y="2303584"/>
            <a:ext cx="996500" cy="2250831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8841655" y="4718015"/>
            <a:ext cx="996500" cy="71042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8886575" y="5669044"/>
            <a:ext cx="996500" cy="710422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9895812" y="3152000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9838155" y="4529573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143320" y="5669167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</p:spTree>
    <p:extLst>
      <p:ext uri="{BB962C8B-B14F-4D97-AF65-F5344CB8AC3E}">
        <p14:creationId xmlns:p14="http://schemas.microsoft.com/office/powerpoint/2010/main" val="40061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Tavsiyeleri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FB940F1-8DED-413B-9602-F968CA95C4E2}"/>
              </a:ext>
            </a:extLst>
          </p:cNvPr>
          <p:cNvSpPr txBox="1"/>
          <p:nvPr/>
        </p:nvSpPr>
        <p:spPr>
          <a:xfrm>
            <a:off x="576141" y="1230210"/>
            <a:ext cx="6004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4. SINIF ÖNERİLERİ (dönem 7 ve 8)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58551FF-F0A6-40A8-87C1-E7F7873DEDF6}"/>
              </a:ext>
            </a:extLst>
          </p:cNvPr>
          <p:cNvSpPr txBox="1"/>
          <p:nvPr/>
        </p:nvSpPr>
        <p:spPr>
          <a:xfrm>
            <a:off x="815386" y="2274082"/>
            <a:ext cx="66497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r-TR" sz="2400" dirty="0"/>
              <a:t>4. sınıfa başlandığında hâlâ staj yapmadı iseniz, geçmiş olsun. Mezuniyetiniz haziranda değil, artık biraz daha geç.</a:t>
            </a:r>
          </a:p>
          <a:p>
            <a:pPr marL="457200" indent="-457200">
              <a:buAutoNum type="arabicPeriod"/>
            </a:pPr>
            <a:r>
              <a:rPr lang="tr-TR" sz="2400" dirty="0"/>
              <a:t>Bitirme projenize özen göstermeyi unutmayın, meslek hayatınızda önemini göreceğinize emin olabilirsiniz</a:t>
            </a:r>
          </a:p>
          <a:p>
            <a:pPr marL="457200" indent="-457200">
              <a:buAutoNum type="arabicPeriod"/>
            </a:pPr>
            <a:r>
              <a:rPr lang="tr-TR" sz="2400" dirty="0"/>
              <a:t>Sizi özleyeceğiz…</a:t>
            </a:r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</p:txBody>
      </p:sp>
      <p:graphicFrame>
        <p:nvGraphicFramePr>
          <p:cNvPr id="39" name="İçerik Yer Tutucusu 3">
            <a:extLst>
              <a:ext uri="{FF2B5EF4-FFF2-40B4-BE49-F238E27FC236}">
                <a16:creationId xmlns:a16="http://schemas.microsoft.com/office/drawing/2014/main" id="{2013E129-8F52-41C9-B199-C395AA6E79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65102" y="1725893"/>
          <a:ext cx="1753849" cy="4824962"/>
        </p:xfrm>
        <a:graphic>
          <a:graphicData uri="http://schemas.openxmlformats.org/drawingml/2006/table">
            <a:tbl>
              <a:tblPr/>
              <a:tblGrid>
                <a:gridCol w="1753849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</a:tblGrid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500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5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8899312" y="2303584"/>
            <a:ext cx="996500" cy="2250831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8841655" y="4718015"/>
            <a:ext cx="996500" cy="71042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8886575" y="5669044"/>
            <a:ext cx="996500" cy="710422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9895812" y="3152000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9838155" y="4529573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143320" y="5669167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</p:spTree>
    <p:extLst>
      <p:ext uri="{BB962C8B-B14F-4D97-AF65-F5344CB8AC3E}">
        <p14:creationId xmlns:p14="http://schemas.microsoft.com/office/powerpoint/2010/main" val="22782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8E9DCD67-FD25-4C0D-9D2C-CB266DF1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41" y="1230210"/>
            <a:ext cx="10515600" cy="760538"/>
          </a:xfrm>
        </p:spPr>
        <p:txBody>
          <a:bodyPr/>
          <a:lstStyle/>
          <a:p>
            <a:r>
              <a:rPr lang="tr-TR" dirty="0"/>
              <a:t>Yetmez, ben iyice bir okuyayım derseniz;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496201"/>
              </p:ext>
            </p:extLst>
          </p:nvPr>
        </p:nvGraphicFramePr>
        <p:xfrm>
          <a:off x="576141" y="2278799"/>
          <a:ext cx="10515600" cy="22860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311586"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</a:rPr>
                        <a:t>Resmî Gazete Tarihi: 31.05.2012 </a:t>
                      </a:r>
                    </a:p>
                    <a:p>
                      <a:r>
                        <a:rPr lang="tr-TR" sz="2400" b="1" dirty="0">
                          <a:effectLst/>
                        </a:rPr>
                        <a:t>Resmî Gazete Sayısı: 28309</a:t>
                      </a:r>
                    </a:p>
                    <a:p>
                      <a:endParaRPr lang="tr-TR" sz="2400" b="1" dirty="0">
                        <a:effectLst/>
                      </a:endParaRPr>
                    </a:p>
                    <a:p>
                      <a:r>
                        <a:rPr lang="tr-TR" sz="2400" b="0" dirty="0">
                          <a:effectLst/>
                        </a:rPr>
                        <a:t>Ya da Google’a </a:t>
                      </a:r>
                    </a:p>
                    <a:p>
                      <a:r>
                        <a:rPr lang="tr-TR" sz="2400" b="1" dirty="0">
                          <a:effectLst/>
                        </a:rPr>
                        <a:t>« </a:t>
                      </a:r>
                      <a:r>
                        <a:rPr lang="tr-TR" sz="2400" b="1" dirty="0" err="1">
                          <a:effectLst/>
                        </a:rPr>
                        <a:t>sdü</a:t>
                      </a:r>
                      <a:r>
                        <a:rPr lang="tr-TR" sz="2400" b="1" dirty="0">
                          <a:effectLst/>
                        </a:rPr>
                        <a:t> lisans yönetmelik »</a:t>
                      </a:r>
                    </a:p>
                    <a:p>
                      <a:r>
                        <a:rPr lang="tr-TR" sz="2400" b="0" dirty="0">
                          <a:effectLst/>
                        </a:rPr>
                        <a:t>yazabilirsiniz.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20" name="İçerik Yer Tutucusu 2">
            <a:extLst>
              <a:ext uri="{FF2B5EF4-FFF2-40B4-BE49-F238E27FC236}">
                <a16:creationId xmlns:a16="http://schemas.microsoft.com/office/drawing/2014/main" id="{288FEA20-F24C-42F4-8C61-8850BEA47792}"/>
              </a:ext>
            </a:extLst>
          </p:cNvPr>
          <p:cNvSpPr txBox="1">
            <a:spLocks/>
          </p:cNvSpPr>
          <p:nvPr/>
        </p:nvSpPr>
        <p:spPr>
          <a:xfrm>
            <a:off x="576141" y="4933052"/>
            <a:ext cx="10515600" cy="1022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/>
              <a:t>SÜLEYMAN DEMİREL ÜNİVERSİTESİ ÖNLİSANS VE LİSANS EĞİTİM-ÖĞRETİM VE SINAV YÖNETMELİĞİ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467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SDÜ MOBİL UYGULAMASI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567594"/>
              </p:ext>
            </p:extLst>
          </p:nvPr>
        </p:nvGraphicFramePr>
        <p:xfrm>
          <a:off x="7340623" y="1700430"/>
          <a:ext cx="4537275" cy="5151120"/>
        </p:xfrm>
        <a:graphic>
          <a:graphicData uri="http://schemas.openxmlformats.org/drawingml/2006/table">
            <a:tbl>
              <a:tblPr/>
              <a:tblGrid>
                <a:gridCol w="4537275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Etkinlik listesi,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Öğrenci bilgi sistemi,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Personel araması,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Haber ve duyurular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Yemekhane işlemleri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2000" b="0" dirty="0">
                          <a:effectLst/>
                        </a:rPr>
                        <a:t>(sabah / akşam yemek ve haftalık fiş)</a:t>
                      </a:r>
                      <a:endParaRPr lang="tr-TR" sz="3200" b="0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Günlük yemek listesi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Online ödeme sistemi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Kütüphane işlemleri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Çalışma odası rezervasyon işleri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Turnike karekod okutma işlemleri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SDU radyo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95933528-33FF-CBB0-65C7-9FBE65195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771" y="986964"/>
            <a:ext cx="3300852" cy="587103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07A46CA-6DA9-00E3-18C0-F004DE095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34" y="1245976"/>
            <a:ext cx="3663004" cy="36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1435260" y="73807"/>
            <a:ext cx="9918539" cy="94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>
                <a:highlight>
                  <a:srgbClr val="FFFF00"/>
                </a:highlight>
              </a:rPr>
              <a:t>SDÜnet</a:t>
            </a:r>
            <a:r>
              <a:rPr lang="tr-TR" b="1" dirty="0"/>
              <a:t>, OBS, ÖYS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74027"/>
              </p:ext>
            </p:extLst>
          </p:nvPr>
        </p:nvGraphicFramePr>
        <p:xfrm>
          <a:off x="467285" y="1513806"/>
          <a:ext cx="3630154" cy="5083763"/>
        </p:xfrm>
        <a:graphic>
          <a:graphicData uri="http://schemas.openxmlformats.org/drawingml/2006/table">
            <a:tbl>
              <a:tblPr/>
              <a:tblGrid>
                <a:gridCol w="3630154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720B4736-5AF6-103A-C91A-1AD5322FCEA0}"/>
              </a:ext>
            </a:extLst>
          </p:cNvPr>
          <p:cNvSpPr txBox="1"/>
          <p:nvPr/>
        </p:nvSpPr>
        <p:spPr>
          <a:xfrm>
            <a:off x="6773282" y="293111"/>
            <a:ext cx="3667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/>
              <a:t>sdunet.sdu.edu.tr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128CB51-FBE0-2108-CB8C-358C71090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4" y="818360"/>
            <a:ext cx="12096492" cy="58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tin kutusu 20">
            <a:extLst>
              <a:ext uri="{FF2B5EF4-FFF2-40B4-BE49-F238E27FC236}">
                <a16:creationId xmlns:a16="http://schemas.microsoft.com/office/drawing/2014/main" id="{00473BD9-9179-4B6A-B8B5-298A631ED57F}"/>
              </a:ext>
            </a:extLst>
          </p:cNvPr>
          <p:cNvSpPr txBox="1"/>
          <p:nvPr/>
        </p:nvSpPr>
        <p:spPr>
          <a:xfrm>
            <a:off x="4271620" y="5657548"/>
            <a:ext cx="3648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0070C0"/>
                </a:solidFill>
              </a:rPr>
              <a:t>HOŞGELDİNİZ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5B9705C6-C447-4B18-9E0B-F8E16677F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79" y="1458464"/>
            <a:ext cx="4980442" cy="39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4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/>
        </p:nvGraphicFramePr>
        <p:xfrm>
          <a:off x="467285" y="1513806"/>
          <a:ext cx="3630154" cy="5083763"/>
        </p:xfrm>
        <a:graphic>
          <a:graphicData uri="http://schemas.openxmlformats.org/drawingml/2006/table">
            <a:tbl>
              <a:tblPr/>
              <a:tblGrid>
                <a:gridCol w="3630154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720B4736-5AF6-103A-C91A-1AD5322FCEA0}"/>
              </a:ext>
            </a:extLst>
          </p:cNvPr>
          <p:cNvSpPr txBox="1"/>
          <p:nvPr/>
        </p:nvSpPr>
        <p:spPr>
          <a:xfrm>
            <a:off x="9116433" y="5553880"/>
            <a:ext cx="3667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/>
              <a:t>sdunet.sdu.edu.tr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2B8CB8C-D126-2709-D249-66B8154D3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325" y="-50298"/>
            <a:ext cx="8649148" cy="6858000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C0A9481C-DAA8-45C9-2128-168D97B9DFBF}"/>
              </a:ext>
            </a:extLst>
          </p:cNvPr>
          <p:cNvSpPr txBox="1">
            <a:spLocks/>
          </p:cNvSpPr>
          <p:nvPr/>
        </p:nvSpPr>
        <p:spPr>
          <a:xfrm>
            <a:off x="9398644" y="2560567"/>
            <a:ext cx="2418143" cy="94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>
                <a:highlight>
                  <a:srgbClr val="FFFF00"/>
                </a:highlight>
              </a:rPr>
              <a:t>SDÜnet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7453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/>
        </p:nvGraphicFramePr>
        <p:xfrm>
          <a:off x="467285" y="1513806"/>
          <a:ext cx="3630154" cy="5083763"/>
        </p:xfrm>
        <a:graphic>
          <a:graphicData uri="http://schemas.openxmlformats.org/drawingml/2006/table">
            <a:tbl>
              <a:tblPr/>
              <a:tblGrid>
                <a:gridCol w="3630154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720B4736-5AF6-103A-C91A-1AD5322FCEA0}"/>
              </a:ext>
            </a:extLst>
          </p:cNvPr>
          <p:cNvSpPr txBox="1"/>
          <p:nvPr/>
        </p:nvSpPr>
        <p:spPr>
          <a:xfrm>
            <a:off x="6286480" y="377874"/>
            <a:ext cx="3667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/>
              <a:t>sdunet.sdu.edu.tr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AEA15E73-E0E5-20C1-2B52-CB02F8C72C83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>
                <a:highlight>
                  <a:srgbClr val="FFFF00"/>
                </a:highlight>
              </a:rPr>
              <a:t>SDÜnet</a:t>
            </a:r>
            <a:r>
              <a:rPr lang="tr-TR" b="1" dirty="0"/>
              <a:t>, OBS, ÖYS</a:t>
            </a:r>
          </a:p>
        </p:txBody>
      </p:sp>
      <p:pic>
        <p:nvPicPr>
          <p:cNvPr id="6" name="Resim 5" descr="metin, ekran görüntüsü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3675159C-2A69-C3E2-34EB-46DECFDEF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12" y="1410268"/>
            <a:ext cx="9197776" cy="461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/>
        </p:nvGraphicFramePr>
        <p:xfrm>
          <a:off x="467285" y="1513806"/>
          <a:ext cx="3630154" cy="5083763"/>
        </p:xfrm>
        <a:graphic>
          <a:graphicData uri="http://schemas.openxmlformats.org/drawingml/2006/table">
            <a:tbl>
              <a:tblPr/>
              <a:tblGrid>
                <a:gridCol w="3630154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10" name="Başlık 1">
            <a:extLst>
              <a:ext uri="{FF2B5EF4-FFF2-40B4-BE49-F238E27FC236}">
                <a16:creationId xmlns:a16="http://schemas.microsoft.com/office/drawing/2014/main" id="{AEA15E73-E0E5-20C1-2B52-CB02F8C72C83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SDÜnet</a:t>
            </a:r>
            <a:r>
              <a:rPr lang="tr-TR" b="1" dirty="0"/>
              <a:t>, </a:t>
            </a:r>
            <a:r>
              <a:rPr lang="tr-TR" b="1" dirty="0">
                <a:highlight>
                  <a:srgbClr val="FFFF00"/>
                </a:highlight>
              </a:rPr>
              <a:t>OBS</a:t>
            </a:r>
            <a:r>
              <a:rPr lang="tr-TR" b="1" dirty="0"/>
              <a:t>, ÖYS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C6F6F15-0DFF-D7BE-1010-CBF7BC695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76" y="1305234"/>
            <a:ext cx="11353800" cy="445596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48076FD-533F-0300-F66B-BF33BE701490}"/>
              </a:ext>
            </a:extLst>
          </p:cNvPr>
          <p:cNvSpPr txBox="1"/>
          <p:nvPr/>
        </p:nvSpPr>
        <p:spPr>
          <a:xfrm>
            <a:off x="5335489" y="3501728"/>
            <a:ext cx="6389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highlight>
                  <a:srgbClr val="FFFF00"/>
                </a:highlight>
              </a:rPr>
              <a:t>DERS KAYDI, (2. SINIF BAŞINDA)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NOT BİLGİSİ,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TRANSKRİPT BİLGİLERİ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HARÇ BİLGİLERİ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MÜFREDAT DURUMU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VB.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BİLGİ ALMAK İÇİN</a:t>
            </a:r>
          </a:p>
        </p:txBody>
      </p:sp>
    </p:spTree>
    <p:extLst>
      <p:ext uri="{BB962C8B-B14F-4D97-AF65-F5344CB8AC3E}">
        <p14:creationId xmlns:p14="http://schemas.microsoft.com/office/powerpoint/2010/main" val="11733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AEA15E73-E0E5-20C1-2B52-CB02F8C72C83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SDÜnet</a:t>
            </a:r>
            <a:r>
              <a:rPr lang="tr-TR" b="1" dirty="0"/>
              <a:t>, </a:t>
            </a:r>
            <a:r>
              <a:rPr lang="tr-TR" b="1" dirty="0">
                <a:highlight>
                  <a:srgbClr val="FFFF00"/>
                </a:highlight>
              </a:rPr>
              <a:t>OBS</a:t>
            </a:r>
            <a:r>
              <a:rPr lang="tr-TR" b="1" dirty="0"/>
              <a:t>, ÖYS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F58C995-6C61-A997-D67C-41A73BD6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18" y="930150"/>
            <a:ext cx="11334750" cy="554355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AEA15E73-E0E5-20C1-2B52-CB02F8C72C83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SDÜnet</a:t>
            </a:r>
            <a:r>
              <a:rPr lang="tr-TR" b="1" dirty="0"/>
              <a:t>, </a:t>
            </a:r>
            <a:r>
              <a:rPr lang="tr-TR" b="1" dirty="0">
                <a:highlight>
                  <a:srgbClr val="FFFF00"/>
                </a:highlight>
              </a:rPr>
              <a:t>OBS</a:t>
            </a:r>
            <a:r>
              <a:rPr lang="tr-TR" b="1" dirty="0"/>
              <a:t>, ÖYS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66365EE-D778-2E54-3BD0-9E1CD1B2A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76" y="1273559"/>
            <a:ext cx="11172825" cy="504825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/>
        </p:nvGraphicFramePr>
        <p:xfrm>
          <a:off x="467285" y="1513806"/>
          <a:ext cx="3630154" cy="5083763"/>
        </p:xfrm>
        <a:graphic>
          <a:graphicData uri="http://schemas.openxmlformats.org/drawingml/2006/table">
            <a:tbl>
              <a:tblPr/>
              <a:tblGrid>
                <a:gridCol w="3630154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10" name="Başlık 1">
            <a:extLst>
              <a:ext uri="{FF2B5EF4-FFF2-40B4-BE49-F238E27FC236}">
                <a16:creationId xmlns:a16="http://schemas.microsoft.com/office/drawing/2014/main" id="{AEA15E73-E0E5-20C1-2B52-CB02F8C72C83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SDÜnet</a:t>
            </a:r>
            <a:r>
              <a:rPr lang="tr-TR" b="1" dirty="0"/>
              <a:t>, OBS, </a:t>
            </a:r>
            <a:r>
              <a:rPr lang="tr-TR" b="1" dirty="0">
                <a:highlight>
                  <a:srgbClr val="FFFF00"/>
                </a:highlight>
              </a:rPr>
              <a:t>ÖYS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4A9EBCE-BD84-DFEB-84AF-010308776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4" y="939927"/>
            <a:ext cx="9586637" cy="465064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39E0DD53-06DC-28F5-2822-DBCA93973CC9}"/>
              </a:ext>
            </a:extLst>
          </p:cNvPr>
          <p:cNvSpPr txBox="1"/>
          <p:nvPr/>
        </p:nvSpPr>
        <p:spPr>
          <a:xfrm>
            <a:off x="3392810" y="4594791"/>
            <a:ext cx="5797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Pandemide uzaktan dersler yapıldı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Sınavlar yapıldı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Normal dönemde yardımcı bir sistem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Ödevler, dosyalar vb. için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YÖK ve dersleri,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Türk dili, AİİT, Yabancı dil…</a:t>
            </a:r>
          </a:p>
        </p:txBody>
      </p:sp>
    </p:spTree>
    <p:extLst>
      <p:ext uri="{BB962C8B-B14F-4D97-AF65-F5344CB8AC3E}">
        <p14:creationId xmlns:p14="http://schemas.microsoft.com/office/powerpoint/2010/main" val="16537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Microsoft Office Kullanımı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10072"/>
              </p:ext>
            </p:extLst>
          </p:nvPr>
        </p:nvGraphicFramePr>
        <p:xfrm>
          <a:off x="467284" y="1188956"/>
          <a:ext cx="10980077" cy="5408614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40861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 err="1">
                          <a:effectLst/>
                        </a:rPr>
                        <a:t>Sdü</a:t>
                      </a:r>
                      <a:r>
                        <a:rPr lang="tr-TR" sz="2400" b="1" u="none" dirty="0">
                          <a:effectLst/>
                        </a:rPr>
                        <a:t> öğrenci ve personelleri </a:t>
                      </a:r>
                      <a:r>
                        <a:rPr lang="tr-TR" sz="2400" b="1" u="none" dirty="0" err="1">
                          <a:effectLst/>
                        </a:rPr>
                        <a:t>office</a:t>
                      </a:r>
                      <a:r>
                        <a:rPr lang="tr-TR" sz="2400" b="1" u="none" dirty="0">
                          <a:effectLst/>
                        </a:rPr>
                        <a:t> uygulamalarını ücretsiz kullanabilir.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SDÜ e-posta hesabının aktif olması ile Office kullanıma açılır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SDÜ, ‘Microsoft </a:t>
                      </a:r>
                      <a:r>
                        <a:rPr lang="tr-TR" sz="2400" b="1" u="none" dirty="0" err="1">
                          <a:effectLst/>
                        </a:rPr>
                        <a:t>Teams</a:t>
                      </a:r>
                      <a:r>
                        <a:rPr lang="tr-TR" sz="2400" b="1" u="none" dirty="0">
                          <a:effectLst/>
                        </a:rPr>
                        <a:t>’ uzaktan görüşme uygulamasını kullanır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u="none" dirty="0">
                          <a:effectLst/>
                        </a:rPr>
                        <a:t>(</a:t>
                      </a:r>
                      <a:r>
                        <a:rPr lang="tr-TR" sz="2400" b="0" u="none" dirty="0" err="1">
                          <a:effectLst/>
                        </a:rPr>
                        <a:t>Teams</a:t>
                      </a:r>
                      <a:r>
                        <a:rPr lang="tr-TR" sz="2400" b="0" u="none" dirty="0">
                          <a:effectLst/>
                        </a:rPr>
                        <a:t> kullanabilmek için Office aktif edilmelidir)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1028" name="Picture 4" descr="Office 365 Nedir? - Beyaz Bulut Bilişim">
            <a:extLst>
              <a:ext uri="{FF2B5EF4-FFF2-40B4-BE49-F238E27FC236}">
                <a16:creationId xmlns:a16="http://schemas.microsoft.com/office/drawing/2014/main" id="{206A383F-E5DC-5B57-D508-552E1DB50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4" y="3290710"/>
            <a:ext cx="5201414" cy="33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 Teams Yönetim Merkezi">
            <a:extLst>
              <a:ext uri="{FF2B5EF4-FFF2-40B4-BE49-F238E27FC236}">
                <a16:creationId xmlns:a16="http://schemas.microsoft.com/office/drawing/2014/main" id="{17BEB3EA-DD14-D02F-7416-E2AEFD816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492" y="3317745"/>
            <a:ext cx="4876800" cy="32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69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/>
              <a:t>STAJ NİÇİN ÖNEMLİ?</a:t>
            </a:r>
          </a:p>
        </p:txBody>
      </p:sp>
      <p:sp>
        <p:nvSpPr>
          <p:cNvPr id="20" name="İçerik Yer Tutucusu 2">
            <a:extLst>
              <a:ext uri="{FF2B5EF4-FFF2-40B4-BE49-F238E27FC236}">
                <a16:creationId xmlns:a16="http://schemas.microsoft.com/office/drawing/2014/main" id="{288FEA20-F24C-42F4-8C61-8850BEA47792}"/>
              </a:ext>
            </a:extLst>
          </p:cNvPr>
          <p:cNvSpPr txBox="1">
            <a:spLocks/>
          </p:cNvSpPr>
          <p:nvPr/>
        </p:nvSpPr>
        <p:spPr>
          <a:xfrm>
            <a:off x="5393802" y="1220312"/>
            <a:ext cx="5589081" cy="740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?</a:t>
            </a:r>
          </a:p>
          <a:p>
            <a:endParaRPr lang="tr-TR" dirty="0"/>
          </a:p>
        </p:txBody>
      </p:sp>
      <p:pic>
        <p:nvPicPr>
          <p:cNvPr id="1026" name="Picture 2" descr="2021 Stajyerlerin Sigorta Bildirimi Nasıl Yapılır ? | SGK Hocası">
            <a:extLst>
              <a:ext uri="{FF2B5EF4-FFF2-40B4-BE49-F238E27FC236}">
                <a16:creationId xmlns:a16="http://schemas.microsoft.com/office/drawing/2014/main" id="{2863CAEC-E786-CFC5-FA4F-08EF5462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6" y="1822821"/>
            <a:ext cx="5323925" cy="35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İŞLETMELERİN STAJYER ÖĞRENCİ KABUL KRİTERLERİNE İLİŞKİN ÖNEM DÜZEYLERİNİN  SWARA YÖNTEMİ İLE BELİRLENMESİ: İNSAN KAYNAKLARI ÖNLİSANS ÖĞRENCİLERİ  ÜZERİNE BİR ARAŞTIRMA – Doç. Dr. Engin ÇAKIR">
            <a:extLst>
              <a:ext uri="{FF2B5EF4-FFF2-40B4-BE49-F238E27FC236}">
                <a16:creationId xmlns:a16="http://schemas.microsoft.com/office/drawing/2014/main" id="{6B3B87EA-637D-F25F-3788-04547C47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3668983"/>
            <a:ext cx="46005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1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ÇAP - YANDAL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45969"/>
              </p:ext>
            </p:extLst>
          </p:nvPr>
        </p:nvGraphicFramePr>
        <p:xfrm>
          <a:off x="467284" y="1513806"/>
          <a:ext cx="10980077" cy="5083763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</a:rPr>
                        <a:t>ÇAP: ÇİFT ANA DAL PROGRAMI </a:t>
                      </a:r>
                      <a:r>
                        <a:rPr lang="tr-TR" sz="2400" b="0" dirty="0">
                          <a:effectLst/>
                        </a:rPr>
                        <a:t>– İKİNCİ DİPLOMA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dirty="0">
                          <a:effectLst/>
                        </a:rPr>
                        <a:t>En erken 3. yarıyıl (2. sınıf) başı, en geç 5. yarıyıl (3. sınıf) başında başvuru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dirty="0">
                          <a:effectLst/>
                        </a:rPr>
                        <a:t>En az 2,70 GNO (kalan ders olmayacak)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dirty="0">
                          <a:effectLst/>
                        </a:rPr>
                        <a:t>Bir defalığa mahsus en az 2,35 GNO. İkinci kez 2,70 GNO altı kaydı silinir.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dirty="0">
                          <a:effectLst/>
                        </a:rPr>
                        <a:t>Anadal mezun olmadan ÇAP diploması alınmaz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0" dirty="0">
                        <a:effectLst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2400" b="1" dirty="0">
                          <a:effectLst/>
                        </a:rPr>
                        <a:t>YANDAL: YAN DAL PROGRAMI </a:t>
                      </a:r>
                      <a:r>
                        <a:rPr lang="tr-TR" sz="2400" b="0" dirty="0">
                          <a:effectLst/>
                        </a:rPr>
                        <a:t>– BİLGİLENME SAĞLAR, </a:t>
                      </a:r>
                      <a:r>
                        <a:rPr lang="tr-TR" sz="2400" b="0" u="sng" dirty="0">
                          <a:effectLst/>
                        </a:rPr>
                        <a:t>Diploma DEĞİL Sertifika VERİR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u="none" dirty="0">
                          <a:effectLst/>
                        </a:rPr>
                        <a:t>En erken 3. yarıyıl (2. sınıf) başı, en geç 6. yarıyıl (3. sınıf sonu) başında başvuru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u="none" dirty="0">
                          <a:effectLst/>
                        </a:rPr>
                        <a:t>En az 2,35 GNO (kalan ders olmayacak)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u="none" dirty="0">
                          <a:effectLst/>
                        </a:rPr>
                        <a:t>En az 2,00 GNO ile ‘YANDAL SERTİFİKASI’ alınır.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0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HAREKETLİLİK PROGRAMLARI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238879"/>
              </p:ext>
            </p:extLst>
          </p:nvPr>
        </p:nvGraphicFramePr>
        <p:xfrm>
          <a:off x="1319725" y="1190086"/>
          <a:ext cx="1561541" cy="533400"/>
        </p:xfrm>
        <a:graphic>
          <a:graphicData uri="http://schemas.openxmlformats.org/drawingml/2006/table">
            <a:tbl>
              <a:tblPr/>
              <a:tblGrid>
                <a:gridCol w="1561541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effectLst/>
                        </a:rPr>
                        <a:t>ERASMUS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A9F3D885-DC17-C1E7-D76D-F8007E53D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725348"/>
              </p:ext>
            </p:extLst>
          </p:nvPr>
        </p:nvGraphicFramePr>
        <p:xfrm>
          <a:off x="5078896" y="3238499"/>
          <a:ext cx="1653207" cy="533400"/>
        </p:xfrm>
        <a:graphic>
          <a:graphicData uri="http://schemas.openxmlformats.org/drawingml/2006/table">
            <a:tbl>
              <a:tblPr/>
              <a:tblGrid>
                <a:gridCol w="165320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tr-TR" sz="2400" b="1" u="none" dirty="0">
                          <a:effectLst/>
                        </a:rPr>
                        <a:t>MEVLANA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4B3ECEED-8F9A-8084-7ECF-6D01528C2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577211"/>
              </p:ext>
            </p:extLst>
          </p:nvPr>
        </p:nvGraphicFramePr>
        <p:xfrm>
          <a:off x="8695193" y="1372922"/>
          <a:ext cx="2034207" cy="654651"/>
        </p:xfrm>
        <a:graphic>
          <a:graphicData uri="http://schemas.openxmlformats.org/drawingml/2006/table">
            <a:tbl>
              <a:tblPr/>
              <a:tblGrid>
                <a:gridCol w="203420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654651">
                <a:tc>
                  <a:txBody>
                    <a:bodyPr/>
                    <a:lstStyle/>
                    <a:p>
                      <a:pPr algn="ctr"/>
                      <a:r>
                        <a:rPr lang="tr-TR" sz="2400" b="1" u="none" dirty="0">
                          <a:effectLst/>
                        </a:rPr>
                        <a:t>FARABİ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1026" name="Picture 2" descr="Erasmus Programı | IEFT">
            <a:extLst>
              <a:ext uri="{FF2B5EF4-FFF2-40B4-BE49-F238E27FC236}">
                <a16:creationId xmlns:a16="http://schemas.microsoft.com/office/drawing/2014/main" id="{9D88DE01-CAAF-2A4D-FCF8-DC1BCE504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8" y="1702661"/>
            <a:ext cx="3667612" cy="203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ÖK Ana Sayfa">
            <a:extLst>
              <a:ext uri="{FF2B5EF4-FFF2-40B4-BE49-F238E27FC236}">
                <a16:creationId xmlns:a16="http://schemas.microsoft.com/office/drawing/2014/main" id="{636C8CB2-82D7-4D3D-D894-8274F3F5D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771899"/>
            <a:ext cx="3116332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rabi Değişim Programı Koordinatörlüğü - Çankırı Karatekin Üniversitesi">
            <a:extLst>
              <a:ext uri="{FF2B5EF4-FFF2-40B4-BE49-F238E27FC236}">
                <a16:creationId xmlns:a16="http://schemas.microsoft.com/office/drawing/2014/main" id="{45D02371-4B53-7783-B371-9543D9CC4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03" y="2009062"/>
            <a:ext cx="3222585" cy="22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DA07F1-221D-4B2B-8098-BCFB548B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9508"/>
          </a:xfrm>
        </p:spPr>
        <p:txBody>
          <a:bodyPr/>
          <a:lstStyle/>
          <a:p>
            <a:pPr algn="ctr"/>
            <a:r>
              <a:rPr lang="tr-TR" dirty="0"/>
              <a:t>Biz kimiz?</a:t>
            </a:r>
          </a:p>
        </p:txBody>
      </p:sp>
      <p:pic>
        <p:nvPicPr>
          <p:cNvPr id="5" name="Resim 4" descr="kişi, adam, takım, dik içeren bir resim&#10;&#10;Açıklama otomatik olarak oluşturuldu">
            <a:extLst>
              <a:ext uri="{FF2B5EF4-FFF2-40B4-BE49-F238E27FC236}">
                <a16:creationId xmlns:a16="http://schemas.microsoft.com/office/drawing/2014/main" id="{A2137C14-508D-44A9-8921-D755635C8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1" t="10069" r="15881" b="16473"/>
          <a:stretch/>
        </p:blipFill>
        <p:spPr>
          <a:xfrm>
            <a:off x="838201" y="721283"/>
            <a:ext cx="2299742" cy="1686260"/>
          </a:xfrm>
          <a:prstGeom prst="rect">
            <a:avLst/>
          </a:prstGeom>
        </p:spPr>
      </p:pic>
      <p:pic>
        <p:nvPicPr>
          <p:cNvPr id="11" name="Resim 10" descr="iç mekan, tablo, kişi, adam içeren bir resim&#10;&#10;Açıklama otomatik olarak oluşturuldu">
            <a:extLst>
              <a:ext uri="{FF2B5EF4-FFF2-40B4-BE49-F238E27FC236}">
                <a16:creationId xmlns:a16="http://schemas.microsoft.com/office/drawing/2014/main" id="{6C1F4C2E-FC2C-49F1-96BE-9622E3E032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6" t="10711" r="10316" b="8634"/>
          <a:stretch/>
        </p:blipFill>
        <p:spPr>
          <a:xfrm>
            <a:off x="3860892" y="721283"/>
            <a:ext cx="2184903" cy="1690211"/>
          </a:xfrm>
          <a:prstGeom prst="rect">
            <a:avLst/>
          </a:prstGeom>
        </p:spPr>
      </p:pic>
      <p:pic>
        <p:nvPicPr>
          <p:cNvPr id="14" name="Resim 13" descr="metin, iç mekan, raf, kitap içeren bir resim&#10;&#10;Açıklama otomatik olarak oluşturuldu">
            <a:extLst>
              <a:ext uri="{FF2B5EF4-FFF2-40B4-BE49-F238E27FC236}">
                <a16:creationId xmlns:a16="http://schemas.microsoft.com/office/drawing/2014/main" id="{1491B5AF-5F5B-4341-8D2D-B1770AE8D7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5" t="3060" r="6089" b="9509"/>
          <a:stretch/>
        </p:blipFill>
        <p:spPr>
          <a:xfrm>
            <a:off x="6551919" y="3428034"/>
            <a:ext cx="2439440" cy="1975255"/>
          </a:xfrm>
          <a:prstGeom prst="rect">
            <a:avLst/>
          </a:prstGeom>
        </p:spPr>
      </p:pic>
      <p:pic>
        <p:nvPicPr>
          <p:cNvPr id="24" name="Resim 23" descr="metin, iç mekan, raf, kişi içeren bir resim&#10;&#10;Açıklama otomatik olarak oluşturuldu">
            <a:extLst>
              <a:ext uri="{FF2B5EF4-FFF2-40B4-BE49-F238E27FC236}">
                <a16:creationId xmlns:a16="http://schemas.microsoft.com/office/drawing/2014/main" id="{BAD699DB-6B21-405F-827F-B4757D3D9E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1" t="10928" r="12939" b="12704"/>
          <a:stretch/>
        </p:blipFill>
        <p:spPr>
          <a:xfrm>
            <a:off x="9569255" y="721283"/>
            <a:ext cx="2200275" cy="1678478"/>
          </a:xfrm>
          <a:prstGeom prst="rect">
            <a:avLst/>
          </a:prstGeom>
        </p:spPr>
      </p:pic>
      <p:pic>
        <p:nvPicPr>
          <p:cNvPr id="27" name="Resim 26" descr="kişi, duvar içeren bir resim&#10;&#10;Açıklama otomatik olarak oluşturuldu">
            <a:extLst>
              <a:ext uri="{FF2B5EF4-FFF2-40B4-BE49-F238E27FC236}">
                <a16:creationId xmlns:a16="http://schemas.microsoft.com/office/drawing/2014/main" id="{D8C023C1-36DC-4F6B-9E55-7B162B1B31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10517" r="21537" b="8853"/>
          <a:stretch/>
        </p:blipFill>
        <p:spPr>
          <a:xfrm>
            <a:off x="6551919" y="708722"/>
            <a:ext cx="2258264" cy="1662744"/>
          </a:xfrm>
          <a:prstGeom prst="rect">
            <a:avLst/>
          </a:prstGeom>
        </p:spPr>
      </p:pic>
      <p:pic>
        <p:nvPicPr>
          <p:cNvPr id="29" name="Resim 28" descr="adam, kişi, bakarken, poz içeren bir resim&#10;&#10;Açıklama otomatik olarak oluşturuldu">
            <a:extLst>
              <a:ext uri="{FF2B5EF4-FFF2-40B4-BE49-F238E27FC236}">
                <a16:creationId xmlns:a16="http://schemas.microsoft.com/office/drawing/2014/main" id="{96C36C2F-5468-4FBB-B964-0870BA3D79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 t="9374" b="27043"/>
          <a:stretch/>
        </p:blipFill>
        <p:spPr>
          <a:xfrm>
            <a:off x="4227335" y="3428034"/>
            <a:ext cx="1452016" cy="1780409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C116AF29-1EF6-43D3-95F0-FD8D0FE1EAA7}"/>
              </a:ext>
            </a:extLst>
          </p:cNvPr>
          <p:cNvSpPr txBox="1"/>
          <p:nvPr/>
        </p:nvSpPr>
        <p:spPr>
          <a:xfrm>
            <a:off x="698503" y="2486445"/>
            <a:ext cx="248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Osman Kürşat ACAR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Doç. Dr.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7EA69A95-4943-4FDE-A6FB-7BC2719F523C}"/>
              </a:ext>
            </a:extLst>
          </p:cNvPr>
          <p:cNvSpPr txBox="1"/>
          <p:nvPr/>
        </p:nvSpPr>
        <p:spPr>
          <a:xfrm>
            <a:off x="3860892" y="2486445"/>
            <a:ext cx="1975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Ahmet YILDIRIM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Doç. Dr.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F1E26724-E46E-4EA7-9CCE-C8EA218D0EF9}"/>
              </a:ext>
            </a:extLst>
          </p:cNvPr>
          <p:cNvSpPr txBox="1"/>
          <p:nvPr/>
        </p:nvSpPr>
        <p:spPr>
          <a:xfrm>
            <a:off x="6370743" y="5698547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Halil İbrahim ÖZMEN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Dr. Öğr. Üyesi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47C321D3-75EF-4E78-BFEA-83472921BCB3}"/>
              </a:ext>
            </a:extLst>
          </p:cNvPr>
          <p:cNvSpPr txBox="1"/>
          <p:nvPr/>
        </p:nvSpPr>
        <p:spPr>
          <a:xfrm>
            <a:off x="9866620" y="2486445"/>
            <a:ext cx="1796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Pınar GÖKTAŞ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Doç. Dr.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A688365C-42CF-4EAB-B8C0-3BBBC7DA1189}"/>
              </a:ext>
            </a:extLst>
          </p:cNvPr>
          <p:cNvSpPr txBox="1"/>
          <p:nvPr/>
        </p:nvSpPr>
        <p:spPr>
          <a:xfrm>
            <a:off x="6310483" y="2486445"/>
            <a:ext cx="274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Devrim VURAL YILMAZ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Doç. Dr.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CAAAD1C8-212F-43F2-856E-282E57A45F19}"/>
              </a:ext>
            </a:extLst>
          </p:cNvPr>
          <p:cNvSpPr txBox="1"/>
          <p:nvPr/>
        </p:nvSpPr>
        <p:spPr>
          <a:xfrm>
            <a:off x="3826845" y="5698547"/>
            <a:ext cx="2009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Muharrem AKSU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Dr. Öğr. Üyesi</a:t>
            </a:r>
          </a:p>
        </p:txBody>
      </p:sp>
      <p:pic>
        <p:nvPicPr>
          <p:cNvPr id="59" name="Resim 58">
            <a:extLst>
              <a:ext uri="{FF2B5EF4-FFF2-40B4-BE49-F238E27FC236}">
                <a16:creationId xmlns:a16="http://schemas.microsoft.com/office/drawing/2014/main" id="{586C1F31-FAE0-4FD5-985C-2C0807A6F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116" y="14755"/>
            <a:ext cx="909884" cy="720000"/>
          </a:xfrm>
          <a:prstGeom prst="rect">
            <a:avLst/>
          </a:prstGeom>
        </p:spPr>
      </p:pic>
      <p:sp>
        <p:nvSpPr>
          <p:cNvPr id="33" name="Dikdörtgen 32">
            <a:extLst>
              <a:ext uri="{FF2B5EF4-FFF2-40B4-BE49-F238E27FC236}">
                <a16:creationId xmlns:a16="http://schemas.microsoft.com/office/drawing/2014/main" id="{918247F2-049C-4790-82B4-58E4F2EB086F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Dikdörtgen 60">
            <a:extLst>
              <a:ext uri="{FF2B5EF4-FFF2-40B4-BE49-F238E27FC236}">
                <a16:creationId xmlns:a16="http://schemas.microsoft.com/office/drawing/2014/main" id="{AA37ECBD-8546-454F-A1BE-6163EB0A9D2F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71C96E1E-46B7-4C5E-A240-B2E4D606AB94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 descr="Seyhan ÖZDEMİR">
            <a:extLst>
              <a:ext uri="{FF2B5EF4-FFF2-40B4-BE49-F238E27FC236}">
                <a16:creationId xmlns:a16="http://schemas.microsoft.com/office/drawing/2014/main" id="{5DAEA1BB-9653-FD51-E7E5-A826FAC4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62" y="3520526"/>
            <a:ext cx="2670612" cy="17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BF53EC6-A21C-F5C9-F215-1C4D759C4456}"/>
              </a:ext>
            </a:extLst>
          </p:cNvPr>
          <p:cNvSpPr txBox="1"/>
          <p:nvPr/>
        </p:nvSpPr>
        <p:spPr>
          <a:xfrm>
            <a:off x="952771" y="5688684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Seyhan ÖZDEMİR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Doç. Dr.</a:t>
            </a:r>
          </a:p>
        </p:txBody>
      </p:sp>
    </p:spTree>
    <p:extLst>
      <p:ext uri="{BB962C8B-B14F-4D97-AF65-F5344CB8AC3E}">
        <p14:creationId xmlns:p14="http://schemas.microsoft.com/office/powerpoint/2010/main" val="15811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39" grpId="0"/>
      <p:bldP spid="40" grpId="0"/>
      <p:bldP spid="41" grpId="0"/>
      <p:bldP spid="42" grpId="0"/>
      <p:bldP spid="33" grpId="0" animBg="1"/>
      <p:bldP spid="61" grpId="0" animBg="1"/>
      <p:bldP spid="63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PROJELER</a:t>
            </a:r>
          </a:p>
        </p:txBody>
      </p:sp>
      <p:pic>
        <p:nvPicPr>
          <p:cNvPr id="6" name="Picture 4" descr="TÜBİTAK - YouTube">
            <a:extLst>
              <a:ext uri="{FF2B5EF4-FFF2-40B4-BE49-F238E27FC236}">
                <a16:creationId xmlns:a16="http://schemas.microsoft.com/office/drawing/2014/main" id="{72AE3328-BFD2-043C-3450-018C14CD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86" y="81469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roje Ekibinin Oluşturulması">
            <a:extLst>
              <a:ext uri="{FF2B5EF4-FFF2-40B4-BE49-F238E27FC236}">
                <a16:creationId xmlns:a16="http://schemas.microsoft.com/office/drawing/2014/main" id="{1512CD1C-23B7-D6E9-9B20-ACEB1A5C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14" y="1643092"/>
            <a:ext cx="2428035" cy="19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je Ekibi Rolleri ve Sorumlulukları - Kolay Dokuman">
            <a:extLst>
              <a:ext uri="{FF2B5EF4-FFF2-40B4-BE49-F238E27FC236}">
                <a16:creationId xmlns:a16="http://schemas.microsoft.com/office/drawing/2014/main" id="{5AB250C5-CBE5-7572-47B4-9EF610DD8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50" y="4243694"/>
            <a:ext cx="3383681" cy="22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je Yöneticisi Nedir? Proje Yöneticisi Görevleri ve Proje Yöneticisi  Nasıl Olunur? | WM Aracı">
            <a:extLst>
              <a:ext uri="{FF2B5EF4-FFF2-40B4-BE49-F238E27FC236}">
                <a16:creationId xmlns:a16="http://schemas.microsoft.com/office/drawing/2014/main" id="{DC51EC82-C19D-3405-1778-4CDD67598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744" y="3745108"/>
            <a:ext cx="4212570" cy="275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25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Kariyer Planlama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862269"/>
              </p:ext>
            </p:extLst>
          </p:nvPr>
        </p:nvGraphicFramePr>
        <p:xfrm>
          <a:off x="467284" y="1188956"/>
          <a:ext cx="10980077" cy="2286000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SDÜ KARİYER MERKEZİ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Öğrenciliğiniz boyunca iş,</a:t>
                      </a:r>
                      <a:br>
                        <a:rPr lang="tr-TR" sz="2400" b="1" u="none" dirty="0">
                          <a:effectLst/>
                        </a:rPr>
                      </a:br>
                      <a:r>
                        <a:rPr lang="tr-TR" sz="2400" b="1" u="none" dirty="0">
                          <a:effectLst/>
                        </a:rPr>
                        <a:t>staj ve kariyer danışmanlığı yapar.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YER:</a:t>
                      </a:r>
                      <a:br>
                        <a:rPr lang="tr-TR" sz="2400" b="1" u="none" dirty="0">
                          <a:effectLst/>
                        </a:rPr>
                      </a:br>
                      <a:r>
                        <a:rPr lang="tr-TR" sz="2400" b="1" u="none" dirty="0">
                          <a:effectLst/>
                        </a:rPr>
                        <a:t>SDÜ AVM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6146" name="Picture 2" descr="Kariyer Planlama ve Mezunlarla İletişim Merkezi - Süleyman Demirel  Üniversitesi">
            <a:extLst>
              <a:ext uri="{FF2B5EF4-FFF2-40B4-BE49-F238E27FC236}">
                <a16:creationId xmlns:a16="http://schemas.microsoft.com/office/drawing/2014/main" id="{E11ACD71-A111-E6FA-C430-8E7D4AA65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4" t="14513" r="20137" b="17977"/>
          <a:stretch/>
        </p:blipFill>
        <p:spPr bwMode="auto">
          <a:xfrm>
            <a:off x="6137488" y="1456786"/>
            <a:ext cx="4186990" cy="46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İKY MEZUNU NE İŞ YAPAR?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6C7F6A1-D30A-F1AF-4FE9-9753E000E6E8}"/>
              </a:ext>
            </a:extLst>
          </p:cNvPr>
          <p:cNvSpPr/>
          <p:nvPr/>
        </p:nvSpPr>
        <p:spPr>
          <a:xfrm>
            <a:off x="3429248" y="1245976"/>
            <a:ext cx="2152091" cy="172402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ÖZEL SEKTÖR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4C8AFF5-DE5C-BC96-53D2-46F83D71F448}"/>
              </a:ext>
            </a:extLst>
          </p:cNvPr>
          <p:cNvSpPr/>
          <p:nvPr/>
        </p:nvSpPr>
        <p:spPr>
          <a:xfrm>
            <a:off x="576141" y="2566987"/>
            <a:ext cx="2152091" cy="172402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KAMU</a:t>
            </a:r>
            <a:r>
              <a:rPr lang="tr-TR" sz="3200" dirty="0"/>
              <a:t> </a:t>
            </a:r>
            <a:r>
              <a:rPr lang="tr-TR" sz="3200" b="1" dirty="0"/>
              <a:t>SEKTÖRÜ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0B139D90-6ADE-2459-0587-B9CC6F3C9BF5}"/>
              </a:ext>
            </a:extLst>
          </p:cNvPr>
          <p:cNvSpPr/>
          <p:nvPr/>
        </p:nvSpPr>
        <p:spPr>
          <a:xfrm>
            <a:off x="6772834" y="2661525"/>
            <a:ext cx="2218766" cy="172402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AKADEMİK KARİYER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378DF53-B2EA-8D62-2DD1-799AB11AFBA6}"/>
              </a:ext>
            </a:extLst>
          </p:cNvPr>
          <p:cNvSpPr txBox="1"/>
          <p:nvPr/>
        </p:nvSpPr>
        <p:spPr>
          <a:xfrm>
            <a:off x="576141" y="4415615"/>
            <a:ext cx="1908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KPSS,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YDS / </a:t>
            </a:r>
            <a:r>
              <a:rPr lang="tr-TR" dirty="0" err="1"/>
              <a:t>Yökdil</a:t>
            </a:r>
            <a:r>
              <a:rPr lang="tr-TR" dirty="0"/>
              <a:t> vb.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İlan takibi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04C8303-DEDE-E59A-C85A-4254F2818B70}"/>
              </a:ext>
            </a:extLst>
          </p:cNvPr>
          <p:cNvSpPr txBox="1"/>
          <p:nvPr/>
        </p:nvSpPr>
        <p:spPr>
          <a:xfrm>
            <a:off x="3315259" y="3149336"/>
            <a:ext cx="31774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Eğitim sertifikaları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İKY bilgi sistemi uygulamaları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SAP vb.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b="1" dirty="0">
                <a:highlight>
                  <a:srgbClr val="00FF00"/>
                </a:highlight>
              </a:rPr>
              <a:t>Girişimcilik</a:t>
            </a:r>
            <a:endParaRPr lang="tr-TR" b="1" dirty="0">
              <a:highlight>
                <a:srgbClr val="00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Kendi işyeri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C85965-F528-8486-C42D-6BBB7BE75B3B}"/>
              </a:ext>
            </a:extLst>
          </p:cNvPr>
          <p:cNvSpPr txBox="1"/>
          <p:nvPr/>
        </p:nvSpPr>
        <p:spPr>
          <a:xfrm>
            <a:off x="6772834" y="4429190"/>
            <a:ext cx="11736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YDS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GNO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KUMAŞ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İSTEK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AZİM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İMKÂN</a:t>
            </a: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C422ACC5-FAB0-AA46-2EA7-59E85D3BB999}"/>
              </a:ext>
            </a:extLst>
          </p:cNvPr>
          <p:cNvSpPr/>
          <p:nvPr/>
        </p:nvSpPr>
        <p:spPr>
          <a:xfrm>
            <a:off x="9397093" y="1513807"/>
            <a:ext cx="2218766" cy="172402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STK’lar</a:t>
            </a:r>
          </a:p>
        </p:txBody>
      </p:sp>
    </p:spTree>
    <p:extLst>
      <p:ext uri="{BB962C8B-B14F-4D97-AF65-F5344CB8AC3E}">
        <p14:creationId xmlns:p14="http://schemas.microsoft.com/office/powerpoint/2010/main" val="39593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İK’cı</a:t>
            </a:r>
            <a:r>
              <a:rPr lang="tr-TR" b="1" dirty="0"/>
              <a:t> Olmak</a:t>
            </a:r>
          </a:p>
        </p:txBody>
      </p:sp>
      <p:pic>
        <p:nvPicPr>
          <p:cNvPr id="3074" name="Picture 2" descr="Başarılı Bir İK Personelinin Sahip Olması Gereken Özellikler | İ-Akademi">
            <a:extLst>
              <a:ext uri="{FF2B5EF4-FFF2-40B4-BE49-F238E27FC236}">
                <a16:creationId xmlns:a16="http://schemas.microsoft.com/office/drawing/2014/main" id="{955A9370-80B9-6E9F-D5DD-D806771C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97" y="1456786"/>
            <a:ext cx="809625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17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İK’cı</a:t>
            </a:r>
            <a:r>
              <a:rPr lang="tr-TR" b="1" dirty="0"/>
              <a:t> SOSYAL OLUR!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228488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8194" name="Picture 2" descr="Parlayan sosyal medya ile sönükleşen insan - İndigo Dergisi">
            <a:extLst>
              <a:ext uri="{FF2B5EF4-FFF2-40B4-BE49-F238E27FC236}">
                <a16:creationId xmlns:a16="http://schemas.microsoft.com/office/drawing/2014/main" id="{73E35F7A-923C-3F7E-E891-C996AA44C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17" y="1499828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 descr="Kapat düz dolguyla">
            <a:extLst>
              <a:ext uri="{FF2B5EF4-FFF2-40B4-BE49-F238E27FC236}">
                <a16:creationId xmlns:a16="http://schemas.microsoft.com/office/drawing/2014/main" id="{02B4FCDA-6E74-68C6-0FB2-CFC22D7D4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9558" y="4132388"/>
            <a:ext cx="2214623" cy="221462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3BCF493-6CB6-E6AC-17B2-DB07061B06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60"/>
          <a:stretch/>
        </p:blipFill>
        <p:spPr>
          <a:xfrm>
            <a:off x="5837666" y="1444539"/>
            <a:ext cx="6306580" cy="3687050"/>
          </a:xfrm>
          <a:prstGeom prst="rect">
            <a:avLst/>
          </a:prstGeom>
        </p:spPr>
      </p:pic>
      <p:pic>
        <p:nvPicPr>
          <p:cNvPr id="6" name="Grafik 5" descr="Onay işareti düz dolguyla">
            <a:extLst>
              <a:ext uri="{FF2B5EF4-FFF2-40B4-BE49-F238E27FC236}">
                <a16:creationId xmlns:a16="http://schemas.microsoft.com/office/drawing/2014/main" id="{B648156A-AD4A-295C-AFA9-94E6B0408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24345" y="3620333"/>
            <a:ext cx="2793730" cy="2793730"/>
          </a:xfrm>
          <a:prstGeom prst="rect">
            <a:avLst/>
          </a:prstGeom>
        </p:spPr>
      </p:pic>
      <p:pic>
        <p:nvPicPr>
          <p:cNvPr id="7" name="Grafik 6" descr="Melek yüz ana hatları düz dolguyla">
            <a:extLst>
              <a:ext uri="{FF2B5EF4-FFF2-40B4-BE49-F238E27FC236}">
                <a16:creationId xmlns:a16="http://schemas.microsoft.com/office/drawing/2014/main" id="{AF861FE4-1BA2-7B1A-A7E6-B3C5A8C238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87540" y="4803411"/>
            <a:ext cx="2213446" cy="221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RESMİ DUYURU KANALLARI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456071"/>
              </p:ext>
            </p:extLst>
          </p:nvPr>
        </p:nvGraphicFramePr>
        <p:xfrm>
          <a:off x="467284" y="1039163"/>
          <a:ext cx="10980077" cy="1920240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ÜNİVERSİTE, FAKÜLTE, BÖLÜM WEB SAYFASIDIR.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sng" dirty="0">
                          <a:effectLst/>
                        </a:rPr>
                        <a:t>Sürekli takip edilmelidir.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Sosyal medya hesapları veya grupları yalnızca iletişimi hızlandırmak içindir, bağlayıcı değildir.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08B62D02-61F8-E822-FE2C-F6BA792B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6" y="2609664"/>
            <a:ext cx="1638672" cy="163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 - İktisadi ve İdari Bilimler Fakültesi - Süleyman ...">
            <a:extLst>
              <a:ext uri="{FF2B5EF4-FFF2-40B4-BE49-F238E27FC236}">
                <a16:creationId xmlns:a16="http://schemas.microsoft.com/office/drawing/2014/main" id="{C96FF6E9-7E8E-2B3C-09F5-45D800420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44" y="2824162"/>
            <a:ext cx="12096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İnsan Kaynakları Yönetimi Bölümü - Süleyman Demirel Üniversitesi">
            <a:extLst>
              <a:ext uri="{FF2B5EF4-FFF2-40B4-BE49-F238E27FC236}">
                <a16:creationId xmlns:a16="http://schemas.microsoft.com/office/drawing/2014/main" id="{9FA54E0C-A354-D873-9335-F0F7043F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19" y="2767050"/>
            <a:ext cx="1460442" cy="13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Onay işareti düz dolguyla">
            <a:extLst>
              <a:ext uri="{FF2B5EF4-FFF2-40B4-BE49-F238E27FC236}">
                <a16:creationId xmlns:a16="http://schemas.microsoft.com/office/drawing/2014/main" id="{A78E9F5C-DAB4-260D-E023-0F3358596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2486" y="3748450"/>
            <a:ext cx="2793730" cy="2793730"/>
          </a:xfrm>
          <a:prstGeom prst="rect">
            <a:avLst/>
          </a:prstGeom>
        </p:spPr>
      </p:pic>
      <p:pic>
        <p:nvPicPr>
          <p:cNvPr id="2058" name="Picture 10" descr="En Çok Kullanılan Sosyal Medya Uygulamaları - Cepkolik">
            <a:extLst>
              <a:ext uri="{FF2B5EF4-FFF2-40B4-BE49-F238E27FC236}">
                <a16:creationId xmlns:a16="http://schemas.microsoft.com/office/drawing/2014/main" id="{A242B7D3-7C75-7A8F-F212-3F0B2537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60" y="2499740"/>
            <a:ext cx="3541853" cy="199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Kapat düz dolguyla">
            <a:extLst>
              <a:ext uri="{FF2B5EF4-FFF2-40B4-BE49-F238E27FC236}">
                <a16:creationId xmlns:a16="http://schemas.microsoft.com/office/drawing/2014/main" id="{35EFF36E-B0EF-3D64-8118-1EF552F07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3774" y="4561732"/>
            <a:ext cx="2214623" cy="221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SDÜ BİLGİ MERKEZİ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495666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Bilgi merkezinde sessiz olmalı, ses yapanlar uyarılmalı.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098" name="Picture 2" descr="Işıkları Hiç Sönmeyen Kütüphane - Süleyman Demirel Üniversitesi">
            <a:extLst>
              <a:ext uri="{FF2B5EF4-FFF2-40B4-BE49-F238E27FC236}">
                <a16:creationId xmlns:a16="http://schemas.microsoft.com/office/drawing/2014/main" id="{F4354338-E11C-3590-ADCF-2E44D5F1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1660208"/>
            <a:ext cx="7531757" cy="50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us işareti yapan yüz Emoji 🤫">
            <a:extLst>
              <a:ext uri="{FF2B5EF4-FFF2-40B4-BE49-F238E27FC236}">
                <a16:creationId xmlns:a16="http://schemas.microsoft.com/office/drawing/2014/main" id="{CC7433BC-249E-1D04-DC33-82E390C65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4" y="2294144"/>
            <a:ext cx="2915637" cy="29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SDÜ BİLGİ MERKEZİ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366733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Bilgi merkezi 24 saat açık olduğunda gece çorba-çay servisi yapılıyor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102" name="Picture 6" descr="Sus işareti yapan yüz Emoji 🤫">
            <a:extLst>
              <a:ext uri="{FF2B5EF4-FFF2-40B4-BE49-F238E27FC236}">
                <a16:creationId xmlns:a16="http://schemas.microsoft.com/office/drawing/2014/main" id="{CC7433BC-249E-1D04-DC33-82E390C65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4" y="2294144"/>
            <a:ext cx="2915637" cy="29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İftar İçin Yapılabilecek Çorba Tarifleri">
            <a:extLst>
              <a:ext uri="{FF2B5EF4-FFF2-40B4-BE49-F238E27FC236}">
                <a16:creationId xmlns:a16="http://schemas.microsoft.com/office/drawing/2014/main" id="{EDE9C238-F537-43BE-8724-D70709C93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037887"/>
            <a:ext cx="6300755" cy="438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SOSYAL SORUMLULUK PROJELERİ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009730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Askıda yemek ve askıda kantin uygulamaları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6146" name="Picture 2" descr="Mutluluklar Paylaştıkça Artar: “Askıda Yemeğiniz Var” - Süleyman Demirel  Üniversitesi">
            <a:extLst>
              <a:ext uri="{FF2B5EF4-FFF2-40B4-BE49-F238E27FC236}">
                <a16:creationId xmlns:a16="http://schemas.microsoft.com/office/drawing/2014/main" id="{4ABA674B-9FC3-C5DF-C3B3-1E7C9498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1" y="1741231"/>
            <a:ext cx="4949432" cy="494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260FD81-D70F-CCE4-D61E-04ACBEC77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1" y="2476982"/>
            <a:ext cx="3748240" cy="36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3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SINAVLARA İLİŞKİN HATIRLATMALAR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570095"/>
              </p:ext>
            </p:extLst>
          </p:nvPr>
        </p:nvGraphicFramePr>
        <p:xfrm>
          <a:off x="467284" y="1188956"/>
          <a:ext cx="10980077" cy="3444240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u="none" dirty="0">
                          <a:effectLst/>
                        </a:rPr>
                        <a:t>SINAVLARA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4400" b="1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u="none" dirty="0">
                          <a:effectLst/>
                        </a:rPr>
                        <a:t>1) KİMLİK VEYA </a:t>
                      </a:r>
                      <a:r>
                        <a:rPr lang="tr-TR" sz="4400" b="1" u="none">
                          <a:effectLst/>
                        </a:rPr>
                        <a:t>ÖĞRENCİ BELGENİZ OLMADAN GİREMEZSİNİZ.</a:t>
                      </a:r>
                      <a:endParaRPr lang="tr-TR" sz="4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4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4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DA07F1-221D-4B2B-8098-BCFB548B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753600" cy="749508"/>
          </a:xfrm>
        </p:spPr>
        <p:txBody>
          <a:bodyPr/>
          <a:lstStyle/>
          <a:p>
            <a:pPr algn="ctr"/>
            <a:r>
              <a:rPr lang="tr-TR" dirty="0"/>
              <a:t>Biz kimiz?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6C1F4C2E-FC2C-49F1-96BE-9622E3E032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b="23320"/>
          <a:stretch/>
        </p:blipFill>
        <p:spPr>
          <a:xfrm>
            <a:off x="4240251" y="785154"/>
            <a:ext cx="2885263" cy="2232000"/>
          </a:xfrm>
          <a:prstGeom prst="rect">
            <a:avLst/>
          </a:prstGeom>
        </p:spPr>
      </p:pic>
      <p:sp>
        <p:nvSpPr>
          <p:cNvPr id="37" name="Metin kutusu 36">
            <a:extLst>
              <a:ext uri="{FF2B5EF4-FFF2-40B4-BE49-F238E27FC236}">
                <a16:creationId xmlns:a16="http://schemas.microsoft.com/office/drawing/2014/main" id="{7EA69A95-4943-4FDE-A6FB-7BC2719F523C}"/>
              </a:ext>
            </a:extLst>
          </p:cNvPr>
          <p:cNvSpPr txBox="1"/>
          <p:nvPr/>
        </p:nvSpPr>
        <p:spPr>
          <a:xfrm>
            <a:off x="4817581" y="3017154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Nesrin KAPLAN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Arş. Gör.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1491B5AF-5F5B-4341-8D2D-B1770AE8D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" b="24409"/>
          <a:stretch/>
        </p:blipFill>
        <p:spPr>
          <a:xfrm>
            <a:off x="1832782" y="3566008"/>
            <a:ext cx="2756520" cy="2232000"/>
          </a:xfrm>
          <a:prstGeom prst="rect">
            <a:avLst/>
          </a:prstGeom>
        </p:spPr>
      </p:pic>
      <p:sp>
        <p:nvSpPr>
          <p:cNvPr id="39" name="Metin kutusu 38">
            <a:extLst>
              <a:ext uri="{FF2B5EF4-FFF2-40B4-BE49-F238E27FC236}">
                <a16:creationId xmlns:a16="http://schemas.microsoft.com/office/drawing/2014/main" id="{F1E26724-E46E-4EA7-9CCE-C8EA218D0EF9}"/>
              </a:ext>
            </a:extLst>
          </p:cNvPr>
          <p:cNvSpPr txBox="1"/>
          <p:nvPr/>
        </p:nvSpPr>
        <p:spPr>
          <a:xfrm>
            <a:off x="1733715" y="586624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Ramazan Furkan ÖZKUL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Arş. Gör.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47C321D3-75EF-4E78-BFEA-83472921BCB3}"/>
              </a:ext>
            </a:extLst>
          </p:cNvPr>
          <p:cNvSpPr txBox="1"/>
          <p:nvPr/>
        </p:nvSpPr>
        <p:spPr>
          <a:xfrm>
            <a:off x="7125514" y="6031956"/>
            <a:ext cx="3001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Muhammed Yusuf ERTEK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Arş. Gör.</a:t>
            </a:r>
          </a:p>
        </p:txBody>
      </p:sp>
      <p:pic>
        <p:nvPicPr>
          <p:cNvPr id="7" name="Resim 6" descr="kişi, kravat, adam, kıyafet içeren bir resim&#10;&#10;Açıklama otomatik olarak oluşturuldu">
            <a:extLst>
              <a:ext uri="{FF2B5EF4-FFF2-40B4-BE49-F238E27FC236}">
                <a16:creationId xmlns:a16="http://schemas.microsoft.com/office/drawing/2014/main" id="{52069D5A-ACB4-4354-A00F-710264A592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/>
          <a:stretch/>
        </p:blipFill>
        <p:spPr>
          <a:xfrm>
            <a:off x="7340563" y="3340319"/>
            <a:ext cx="2571750" cy="2620010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FB989197-FCCE-40CC-B9BF-0F7405891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22" name="Dikdörtgen 21">
            <a:extLst>
              <a:ext uri="{FF2B5EF4-FFF2-40B4-BE49-F238E27FC236}">
                <a16:creationId xmlns:a16="http://schemas.microsoft.com/office/drawing/2014/main" id="{72CCAE27-9C17-4316-B7D8-BE2D69E87D3D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A40A278F-B56B-44A6-94BA-569DCD5AE3BB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1FD1D3DC-AF73-4232-8454-56B37E48ADD8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13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SINAVLARA İLİŞKİN HATIRLATMALAR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/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Sınavdan çıkınca kapıda sohbet etmek zorunda değilsiniz.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3074" name="Picture 2" descr="YKS sınav giriş yerleri açıklandı mı? 2020 ÖSYM YKS ne zaman? Üniversite  sınavı sayaç">
            <a:extLst>
              <a:ext uri="{FF2B5EF4-FFF2-40B4-BE49-F238E27FC236}">
                <a16:creationId xmlns:a16="http://schemas.microsoft.com/office/drawing/2014/main" id="{D5D3DEEB-7DAA-B254-42B3-5E8A63A5C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6" y="1741231"/>
            <a:ext cx="5134698" cy="29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İnternette sohbet ederek iyi vakit geçirin!">
            <a:extLst>
              <a:ext uri="{FF2B5EF4-FFF2-40B4-BE49-F238E27FC236}">
                <a16:creationId xmlns:a16="http://schemas.microsoft.com/office/drawing/2014/main" id="{423497E0-1588-6972-0362-A2C9C0C8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24" y="3403579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Kapat düz dolguyla">
            <a:extLst>
              <a:ext uri="{FF2B5EF4-FFF2-40B4-BE49-F238E27FC236}">
                <a16:creationId xmlns:a16="http://schemas.microsoft.com/office/drawing/2014/main" id="{35EFF36E-B0EF-3D64-8118-1EF552F07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9548" y="2009062"/>
            <a:ext cx="5343100" cy="5343100"/>
          </a:xfrm>
          <a:prstGeom prst="rect">
            <a:avLst/>
          </a:prstGeom>
        </p:spPr>
      </p:pic>
      <p:pic>
        <p:nvPicPr>
          <p:cNvPr id="8" name="Grafik 7" descr="Melek yüz ana hatları düz dolguyla">
            <a:extLst>
              <a:ext uri="{FF2B5EF4-FFF2-40B4-BE49-F238E27FC236}">
                <a16:creationId xmlns:a16="http://schemas.microsoft.com/office/drawing/2014/main" id="{21C753A1-C0C5-92B3-C746-D5F81E56C8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73474" y="4557779"/>
            <a:ext cx="2213446" cy="221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SOSYAL İMKANLAR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555532"/>
              </p:ext>
            </p:extLst>
          </p:nvPr>
        </p:nvGraphicFramePr>
        <p:xfrm>
          <a:off x="332077" y="1050060"/>
          <a:ext cx="7117060" cy="5760720"/>
        </p:xfrm>
        <a:graphic>
          <a:graphicData uri="http://schemas.openxmlformats.org/drawingml/2006/table">
            <a:tbl>
              <a:tblPr/>
              <a:tblGrid>
                <a:gridCol w="7117060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Yüzme havuzu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Spor salonu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800" b="1" u="sng" dirty="0">
                          <a:effectLst/>
                        </a:rPr>
                        <a:t>KİMER gezileri </a:t>
                      </a:r>
                      <a:r>
                        <a:rPr lang="tr-TR" sz="2800" b="1" u="sng" dirty="0">
                          <a:effectLst/>
                          <a:sym typeface="Wingdings" panose="05000000000000000000" pitchFamily="2" charset="2"/>
                        </a:rPr>
                        <a:t> (KEŞİF ISPARTA)</a:t>
                      </a:r>
                      <a:endParaRPr lang="tr-TR" sz="2800" b="1" u="sng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Dalış kulübü (</a:t>
                      </a:r>
                      <a:r>
                        <a:rPr lang="tr-TR" sz="2400" b="0" u="none" dirty="0">
                          <a:effectLst/>
                        </a:rPr>
                        <a:t>Eğirdir</a:t>
                      </a:r>
                      <a:r>
                        <a:rPr lang="tr-TR" sz="2400" b="1" u="none" dirty="0">
                          <a:effectLst/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Kayak kulübü (</a:t>
                      </a:r>
                      <a:r>
                        <a:rPr lang="tr-TR" sz="2400" b="0" u="none" dirty="0">
                          <a:effectLst/>
                        </a:rPr>
                        <a:t>Davraz</a:t>
                      </a:r>
                      <a:r>
                        <a:rPr lang="tr-TR" sz="2400" b="1" u="none" dirty="0">
                          <a:effectLst/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Havacılık topluluğu (</a:t>
                      </a:r>
                      <a:r>
                        <a:rPr lang="tr-TR" sz="2400" b="0" u="none" dirty="0">
                          <a:effectLst/>
                        </a:rPr>
                        <a:t>paraşüt</a:t>
                      </a:r>
                      <a:r>
                        <a:rPr lang="tr-TR" sz="2400" b="1" u="none" dirty="0">
                          <a:effectLst/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Tenis kortları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Müzik kulüpleri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Coğrafi avantaj (</a:t>
                      </a:r>
                      <a:r>
                        <a:rPr lang="tr-TR" sz="2400" b="0" u="none" dirty="0">
                          <a:effectLst/>
                        </a:rPr>
                        <a:t>Göller yöresi ve Antalya’ya yakınlık)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800" b="1" u="none" dirty="0">
                          <a:effectLst/>
                        </a:rPr>
                        <a:t>ÖĞRENCİ KULÜPLERİNE ÜYELİK! (çevrimiçi yapılabilir)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u="none" dirty="0">
                          <a:effectLst/>
                        </a:rPr>
                        <a:t>Bölüm kulübüne katılıp etkinliğini artırabilirsiniz, </a:t>
                      </a:r>
                      <a:r>
                        <a:rPr lang="tr-TR" sz="2400" b="0" u="none" dirty="0" err="1">
                          <a:effectLst/>
                        </a:rPr>
                        <a:t>İK’cılara</a:t>
                      </a:r>
                      <a:r>
                        <a:rPr lang="tr-TR" sz="2400" b="0" u="none" dirty="0">
                          <a:effectLst/>
                        </a:rPr>
                        <a:t> özel etkinlikler yapabilirsiniz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pic>
        <p:nvPicPr>
          <p:cNvPr id="5122" name="Picture 2" descr="4 Yüzme Becerisi Daha Hızlı Yüzmenize Yardımcı Olur | Ata Yüzme Kursları">
            <a:extLst>
              <a:ext uri="{FF2B5EF4-FFF2-40B4-BE49-F238E27FC236}">
                <a16:creationId xmlns:a16="http://schemas.microsoft.com/office/drawing/2014/main" id="{01F79E33-9A26-FD71-6EC4-BA5723DE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02" y="2027843"/>
            <a:ext cx="4103225" cy="23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oto Galeri : Atatürk Spor Salonu / Resim : 1 - Spor Bilimleri Bölümü - Süleyman  Demirel Üniversitesi">
            <a:extLst>
              <a:ext uri="{FF2B5EF4-FFF2-40B4-BE49-F238E27FC236}">
                <a16:creationId xmlns:a16="http://schemas.microsoft.com/office/drawing/2014/main" id="{68F6405F-8163-9D37-DCE3-3D45444E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418" y="4386474"/>
            <a:ext cx="4529801" cy="29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izmetlerimiz - Kurumsal İletişim Uygulama ve Araştırma Merkezi - Süleyman  Demirel Üniversitesi">
            <a:extLst>
              <a:ext uri="{FF2B5EF4-FFF2-40B4-BE49-F238E27FC236}">
                <a16:creationId xmlns:a16="http://schemas.microsoft.com/office/drawing/2014/main" id="{52851B1B-B976-37F9-8D86-18548B2E1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131" y="6869556"/>
            <a:ext cx="5458287" cy="36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acebook">
            <a:extLst>
              <a:ext uri="{FF2B5EF4-FFF2-40B4-BE49-F238E27FC236}">
                <a16:creationId xmlns:a16="http://schemas.microsoft.com/office/drawing/2014/main" id="{33DB8F72-0F75-3C82-DE81-DD637BF51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52" y="-393166"/>
            <a:ext cx="3081383" cy="23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orbetts kayak ve snowboard yorumlar Kadınlar Minibüs Veterinary Dinamobet  Bahis Giriş Master Reed | sid-goes-to-kamchatka.de">
            <a:extLst>
              <a:ext uri="{FF2B5EF4-FFF2-40B4-BE49-F238E27FC236}">
                <a16:creationId xmlns:a16="http://schemas.microsoft.com/office/drawing/2014/main" id="{EAE586FE-DB79-F791-C034-41BC825D1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02" y="7327667"/>
            <a:ext cx="5231592" cy="34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Gökyüzü Tutkunu Öğrencilerden Mesaj Var: ''Isparta Türkiye'nin Yamaç  Paraşütü Merkezleri Arasında Yer Alabilir'' - Süleyman Demirel Üniversitesi">
            <a:extLst>
              <a:ext uri="{FF2B5EF4-FFF2-40B4-BE49-F238E27FC236}">
                <a16:creationId xmlns:a16="http://schemas.microsoft.com/office/drawing/2014/main" id="{5FF03DD4-86F3-7A17-1EC6-02C5C832C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130" y="-3308383"/>
            <a:ext cx="4724115" cy="315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Sportif Üniversite SDÜ'de... - Süleyman Demirel Üniversitesi | Facebook">
            <a:extLst>
              <a:ext uri="{FF2B5EF4-FFF2-40B4-BE49-F238E27FC236}">
                <a16:creationId xmlns:a16="http://schemas.microsoft.com/office/drawing/2014/main" id="{F5CF465F-A8F7-B569-424B-40B472F19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00" y="6858000"/>
            <a:ext cx="492385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0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1.11111E-6 L -0.34909 -0.0722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44766 -0.3539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02461 -0.6273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-3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39843 -0.7476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1484 0.9166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4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49153 -0.6960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Bazı hatırlatmalar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333163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Yabancı dil öğrenin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098" name="Picture 2" descr="Tokat Gaziosmanpaşa Üniversitesi Eğitim Fakültesi">
            <a:extLst>
              <a:ext uri="{FF2B5EF4-FFF2-40B4-BE49-F238E27FC236}">
                <a16:creationId xmlns:a16="http://schemas.microsoft.com/office/drawing/2014/main" id="{3798B578-F9CF-3731-4E9A-A2E9554A6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4" y="1642468"/>
            <a:ext cx="7858126" cy="43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7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Bazı hatırlatmalar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788549"/>
              </p:ext>
            </p:extLst>
          </p:nvPr>
        </p:nvGraphicFramePr>
        <p:xfrm>
          <a:off x="467284" y="1188956"/>
          <a:ext cx="4552391" cy="518160"/>
        </p:xfrm>
        <a:graphic>
          <a:graphicData uri="http://schemas.openxmlformats.org/drawingml/2006/table">
            <a:tbl>
              <a:tblPr/>
              <a:tblGrid>
                <a:gridCol w="4552391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47791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800" b="1" u="none" dirty="0">
                          <a:effectLst/>
                        </a:rPr>
                        <a:t>İKY Dergilerini Takip edin!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5126" name="Picture 6" descr="Harvard Business Review Türkiye">
            <a:extLst>
              <a:ext uri="{FF2B5EF4-FFF2-40B4-BE49-F238E27FC236}">
                <a16:creationId xmlns:a16="http://schemas.microsoft.com/office/drawing/2014/main" id="{56FC4889-F88D-0372-0231-9834C33B5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4" y="3953640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İnsan Kaynakları ve Yönetim Dergisi - HRdergi">
            <a:extLst>
              <a:ext uri="{FF2B5EF4-FFF2-40B4-BE49-F238E27FC236}">
                <a16:creationId xmlns:a16="http://schemas.microsoft.com/office/drawing/2014/main" id="{D2F1683B-4451-9F2A-B098-17FFA211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00037"/>
            <a:ext cx="3238500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ABAB83B-6492-9F50-B920-7A435F447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625" y="1000125"/>
            <a:ext cx="3874093" cy="55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Bazı hatırlatmalar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226172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SDÜ içinde bir AVM var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7170" name="Picture 2" descr="Süleyman Demirel Üniversitesi, Sosyal Yaşam Merkezi – YDA">
            <a:extLst>
              <a:ext uri="{FF2B5EF4-FFF2-40B4-BE49-F238E27FC236}">
                <a16:creationId xmlns:a16="http://schemas.microsoft.com/office/drawing/2014/main" id="{69EE75CE-D509-AB31-C5D3-25F40C1AC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8" y="1960644"/>
            <a:ext cx="55626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83AC8F8-67BA-D1F9-47A0-55E7ACB3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02" y="1791465"/>
            <a:ext cx="7807775" cy="43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üleyman Demirel Üniversitesi, Sosyal Yaşam Merkezi – YDA">
            <a:extLst>
              <a:ext uri="{FF2B5EF4-FFF2-40B4-BE49-F238E27FC236}">
                <a16:creationId xmlns:a16="http://schemas.microsoft.com/office/drawing/2014/main" id="{08F18DCC-DCA0-5F04-7796-4DFD935FB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25" y="982347"/>
            <a:ext cx="10314394" cy="580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Bazı hatırlatmalar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014374"/>
              </p:ext>
            </p:extLst>
          </p:nvPr>
        </p:nvGraphicFramePr>
        <p:xfrm>
          <a:off x="332076" y="1050060"/>
          <a:ext cx="9992401" cy="4053840"/>
        </p:xfrm>
        <a:graphic>
          <a:graphicData uri="http://schemas.openxmlformats.org/drawingml/2006/table">
            <a:tbl>
              <a:tblPr/>
              <a:tblGrid>
                <a:gridCol w="9992401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Öğrenciliğiniz boyunca bir sporla ilgilenmiş olun.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Düzenli olarak geziler yapın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Ders başarınız ve hayatınız için bu önemli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Bölüm, fakülte ve üniversite sosyal medya hesaplarını takip etmeyi unutmayın.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 err="1">
                          <a:effectLst/>
                        </a:rPr>
                        <a:t>Linkedin</a:t>
                      </a:r>
                      <a:r>
                        <a:rPr lang="tr-TR" sz="2400" b="1" u="none" dirty="0">
                          <a:effectLst/>
                        </a:rPr>
                        <a:t> Kullanmaya başlayın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 err="1">
                          <a:effectLst/>
                        </a:rPr>
                        <a:t>Sdü</a:t>
                      </a:r>
                      <a:r>
                        <a:rPr lang="tr-TR" sz="2400" b="1" u="none" dirty="0">
                          <a:effectLst/>
                        </a:rPr>
                        <a:t> oryantasyon broşürünü inceleyebilirsiniz: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2000" b="0" u="none" dirty="0">
                          <a:effectLst/>
                        </a:rPr>
                        <a:t>(Google: ‘</a:t>
                      </a:r>
                      <a:r>
                        <a:rPr lang="tr-TR" sz="2000" b="0" u="none" dirty="0" err="1">
                          <a:effectLst/>
                        </a:rPr>
                        <a:t>sdü</a:t>
                      </a:r>
                      <a:r>
                        <a:rPr lang="tr-TR" sz="2000" b="0" u="none" dirty="0">
                          <a:effectLst/>
                        </a:rPr>
                        <a:t> oryantasyon broşürü)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pic>
        <p:nvPicPr>
          <p:cNvPr id="10242" name="Picture 2" descr="qr kod">
            <a:extLst>
              <a:ext uri="{FF2B5EF4-FFF2-40B4-BE49-F238E27FC236}">
                <a16:creationId xmlns:a16="http://schemas.microsoft.com/office/drawing/2014/main" id="{AF568854-33F1-2DE2-10D3-6D2C8AF0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31" y="403250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7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293111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Son notlar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33280"/>
              </p:ext>
            </p:extLst>
          </p:nvPr>
        </p:nvGraphicFramePr>
        <p:xfrm>
          <a:off x="576141" y="1222408"/>
          <a:ext cx="10515600" cy="5237143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23714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Üniversiteyi, bölümü, puanınızı artık kafaya takmayın. Yepyeni bir sayfa açın.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Kimlik kartlarınızı edinmeyi unutmayın (öğrenci işleri)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SKS-GSF-Amfi bölgesindeki öğrenci kulübü stantları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 err="1">
                          <a:effectLst/>
                        </a:rPr>
                        <a:t>Akademix</a:t>
                      </a:r>
                      <a:r>
                        <a:rPr lang="tr-TR" sz="2400" b="1" u="none" dirty="0">
                          <a:effectLst/>
                        </a:rPr>
                        <a:t> TV, SDÜ vb. </a:t>
                      </a:r>
                      <a:r>
                        <a:rPr lang="tr-TR" sz="2400" b="1" u="none" dirty="0" err="1">
                          <a:effectLst/>
                        </a:rPr>
                        <a:t>youtube</a:t>
                      </a:r>
                      <a:r>
                        <a:rPr lang="tr-TR" sz="2400" b="1" u="none" dirty="0">
                          <a:effectLst/>
                        </a:rPr>
                        <a:t> kanallarını takip etmeyi unutmayın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Bölüm organizasyonlarında gönüllü olmanız sizi daha yakından tanımamızı ve kendinizi geliştirmenizi sağlar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Yarın işe girerken referans istemeye geliyorsunuz veya bazen bize işe almak için mezun öğrenci soruyorlar…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2400" b="1" u="none" dirty="0">
                          <a:effectLst/>
                        </a:rPr>
                        <a:t>                   Bugünden iyi intiba bırakın!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2400" b="1" u="none" dirty="0">
                          <a:effectLst/>
                        </a:rPr>
                        <a:t>                              İş hayatınız belki de bugün başladı…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****Bölüm, fakülte web sayfası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****Temsilci seçimi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****Sınav uyarıları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b="1" dirty="0"/>
              <a:t>SDÜ İKY sosyal medya hesapları: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pic>
        <p:nvPicPr>
          <p:cNvPr id="9220" name="Picture 4" descr="KareKod">
            <a:extLst>
              <a:ext uri="{FF2B5EF4-FFF2-40B4-BE49-F238E27FC236}">
                <a16:creationId xmlns:a16="http://schemas.microsoft.com/office/drawing/2014/main" id="{AC43FDCB-3406-8021-5ECE-299364C1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5" y="1958884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nstagram - Vikipedi">
            <a:extLst>
              <a:ext uri="{FF2B5EF4-FFF2-40B4-BE49-F238E27FC236}">
                <a16:creationId xmlns:a16="http://schemas.microsoft.com/office/drawing/2014/main" id="{6DFDACAE-58AF-3875-382C-B0B4884F5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637" y="1151488"/>
            <a:ext cx="833338" cy="8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areKod">
            <a:extLst>
              <a:ext uri="{FF2B5EF4-FFF2-40B4-BE49-F238E27FC236}">
                <a16:creationId xmlns:a16="http://schemas.microsoft.com/office/drawing/2014/main" id="{14A0BA08-057D-F4CC-4B34-510D26E4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15" y="4471682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acebook - Giriş Yap veya Kaydol">
            <a:extLst>
              <a:ext uri="{FF2B5EF4-FFF2-40B4-BE49-F238E27FC236}">
                <a16:creationId xmlns:a16="http://schemas.microsoft.com/office/drawing/2014/main" id="{5AE0CB77-612C-DD8B-121F-EA67123C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935" y="3676299"/>
            <a:ext cx="910340" cy="9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KareKod">
            <a:extLst>
              <a:ext uri="{FF2B5EF4-FFF2-40B4-BE49-F238E27FC236}">
                <a16:creationId xmlns:a16="http://schemas.microsoft.com/office/drawing/2014/main" id="{9B3F33E1-8134-11B1-B3E6-EA69CBB0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14" y="4524375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LinkedIn - Google Play'de Uygulamalar">
            <a:extLst>
              <a:ext uri="{FF2B5EF4-FFF2-40B4-BE49-F238E27FC236}">
                <a16:creationId xmlns:a16="http://schemas.microsoft.com/office/drawing/2014/main" id="{0C248440-815E-F068-00D6-A6BB99563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08" y="3595688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KareKod">
            <a:extLst>
              <a:ext uri="{FF2B5EF4-FFF2-40B4-BE49-F238E27FC236}">
                <a16:creationId xmlns:a16="http://schemas.microsoft.com/office/drawing/2014/main" id="{DEF5C65F-611E-581E-F763-3FD742964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55" y="2230715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Twitter tarafından satın alınan şirketler listesi - Vikipedi">
            <a:extLst>
              <a:ext uri="{FF2B5EF4-FFF2-40B4-BE49-F238E27FC236}">
                <a16:creationId xmlns:a16="http://schemas.microsoft.com/office/drawing/2014/main" id="{8B3D6DCD-BA46-9D41-BA5F-5C7C0431D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494" y="1290943"/>
            <a:ext cx="1392682" cy="11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qr kod">
            <a:extLst>
              <a:ext uri="{FF2B5EF4-FFF2-40B4-BE49-F238E27FC236}">
                <a16:creationId xmlns:a16="http://schemas.microsoft.com/office/drawing/2014/main" id="{9282B593-3A1C-1705-90D0-09EDC1F9E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51" y="2699109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YouTube - Vikipedi">
            <a:extLst>
              <a:ext uri="{FF2B5EF4-FFF2-40B4-BE49-F238E27FC236}">
                <a16:creationId xmlns:a16="http://schemas.microsoft.com/office/drawing/2014/main" id="{F699C362-DC3B-23D4-A459-03D16A78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811" y="1389731"/>
            <a:ext cx="1994936" cy="138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 descr="kalıp, desen, düzen, piksel, tasarım içeren bir resim&#10;&#10;Açıklama otomatik olarak oluşturuldu">
            <a:extLst>
              <a:ext uri="{FF2B5EF4-FFF2-40B4-BE49-F238E27FC236}">
                <a16:creationId xmlns:a16="http://schemas.microsoft.com/office/drawing/2014/main" id="{46AB71DE-8B0C-A5F7-1D67-D6D9DE8599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74" y="4353864"/>
            <a:ext cx="2426386" cy="242638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1ACD3A2-985C-9050-D382-EF876C344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827" y="2700738"/>
            <a:ext cx="1819768" cy="182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72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ikdörtgen 32">
            <a:extLst>
              <a:ext uri="{FF2B5EF4-FFF2-40B4-BE49-F238E27FC236}">
                <a16:creationId xmlns:a16="http://schemas.microsoft.com/office/drawing/2014/main" id="{918247F2-049C-4790-82B4-58E4F2EB086F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Dikdörtgen 60">
            <a:extLst>
              <a:ext uri="{FF2B5EF4-FFF2-40B4-BE49-F238E27FC236}">
                <a16:creationId xmlns:a16="http://schemas.microsoft.com/office/drawing/2014/main" id="{AA37ECBD-8546-454F-A1BE-6163EB0A9D2F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71C96E1E-46B7-4C5E-A240-B2E4D606AB94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FBFE644-B4AB-45FE-8E3B-5E8CFC223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403" y="0"/>
            <a:ext cx="1819766" cy="1440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11A44B9-063C-4201-884D-322C3F3A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79" y="1458464"/>
            <a:ext cx="4980442" cy="394107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B Model 9" descr="Partying Face Emoji">
                <a:extLst>
                  <a:ext uri="{FF2B5EF4-FFF2-40B4-BE49-F238E27FC236}">
                    <a16:creationId xmlns:a16="http://schemas.microsoft.com/office/drawing/2014/main" id="{116233AC-3C61-4284-AFC5-4A0B77F852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9516225"/>
                  </p:ext>
                </p:extLst>
              </p:nvPr>
            </p:nvGraphicFramePr>
            <p:xfrm rot="20735447">
              <a:off x="739871" y="2035409"/>
              <a:ext cx="2293811" cy="2480768"/>
            </p:xfrm>
            <a:graphic>
              <a:graphicData uri="http://schemas.microsoft.com/office/drawing/2017/model3d">
                <am3d:model3d r:embed="rId3">
                  <am3d:spPr>
                    <a:xfrm rot="20735447">
                      <a:off x="0" y="0"/>
                      <a:ext cx="2293811" cy="2480768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 ax="-104775" ay="1200016" az="-3583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9908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B Model 9" descr="Partying Face Emoji">
                <a:extLst>
                  <a:ext uri="{FF2B5EF4-FFF2-40B4-BE49-F238E27FC236}">
                    <a16:creationId xmlns:a16="http://schemas.microsoft.com/office/drawing/2014/main" id="{116233AC-3C61-4284-AFC5-4A0B77F852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735447">
                <a:off x="739871" y="2035409"/>
                <a:ext cx="2293811" cy="2480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B Model 25" descr="Partying Face Emoji">
                <a:extLst>
                  <a:ext uri="{FF2B5EF4-FFF2-40B4-BE49-F238E27FC236}">
                    <a16:creationId xmlns:a16="http://schemas.microsoft.com/office/drawing/2014/main" id="{2D1A484D-E3ED-4DB7-867B-3F077D4AF5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9387858"/>
                  </p:ext>
                </p:extLst>
              </p:nvPr>
            </p:nvGraphicFramePr>
            <p:xfrm rot="532017">
              <a:off x="9613598" y="1932110"/>
              <a:ext cx="1990175" cy="1723550"/>
            </p:xfrm>
            <a:graphic>
              <a:graphicData uri="http://schemas.microsoft.com/office/drawing/2017/model3d">
                <am3d:model3d r:embed="rId3">
                  <am3d:spPr>
                    <a:xfrm rot="532017">
                      <a:off x="0" y="0"/>
                      <a:ext cx="1990175" cy="1723550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 ax="-204696" ay="-1441043" az="8340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7519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B Model 25" descr="Partying Face Emoji">
                <a:extLst>
                  <a:ext uri="{FF2B5EF4-FFF2-40B4-BE49-F238E27FC236}">
                    <a16:creationId xmlns:a16="http://schemas.microsoft.com/office/drawing/2014/main" id="{2D1A484D-E3ED-4DB7-867B-3F077D4AF5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32017">
                <a:off x="9613598" y="1932110"/>
                <a:ext cx="1990175" cy="172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B Model 11" descr="Thumbs Up Emoji">
                <a:extLst>
                  <a:ext uri="{FF2B5EF4-FFF2-40B4-BE49-F238E27FC236}">
                    <a16:creationId xmlns:a16="http://schemas.microsoft.com/office/drawing/2014/main" id="{FF497CD0-D610-42D1-B747-C295DE333A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4107508"/>
                  </p:ext>
                </p:extLst>
              </p:nvPr>
            </p:nvGraphicFramePr>
            <p:xfrm>
              <a:off x="5488475" y="5170794"/>
              <a:ext cx="1215047" cy="157576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15047" cy="1575764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2208232" ay="-1167554" az="-839747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1453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B Model 11" descr="Thumbs Up Emoji">
                <a:extLst>
                  <a:ext uri="{FF2B5EF4-FFF2-40B4-BE49-F238E27FC236}">
                    <a16:creationId xmlns:a16="http://schemas.microsoft.com/office/drawing/2014/main" id="{FF497CD0-D610-42D1-B747-C295DE333A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88475" y="5170794"/>
                <a:ext cx="1215047" cy="1575764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Metin kutusu 12">
            <a:extLst>
              <a:ext uri="{FF2B5EF4-FFF2-40B4-BE49-F238E27FC236}">
                <a16:creationId xmlns:a16="http://schemas.microsoft.com/office/drawing/2014/main" id="{587F39EF-0F4B-4B7B-8223-254E58B5FF5E}"/>
              </a:ext>
            </a:extLst>
          </p:cNvPr>
          <p:cNvSpPr txBox="1"/>
          <p:nvPr/>
        </p:nvSpPr>
        <p:spPr>
          <a:xfrm>
            <a:off x="4271620" y="5657548"/>
            <a:ext cx="3648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0070C0"/>
                </a:solidFill>
              </a:rPr>
              <a:t>HOŞGELDİNİZ</a:t>
            </a:r>
          </a:p>
        </p:txBody>
      </p:sp>
    </p:spTree>
    <p:extLst>
      <p:ext uri="{BB962C8B-B14F-4D97-AF65-F5344CB8AC3E}">
        <p14:creationId xmlns:p14="http://schemas.microsoft.com/office/powerpoint/2010/main" val="3374377847"/>
      </p:ext>
    </p:extLst>
  </p:cSld>
  <p:clrMapOvr>
    <a:masterClrMapping/>
  </p:clrMapOvr>
  <p:transition spd="med">
    <p:blinds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25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25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xit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" dur="2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xit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25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42" presetClass="path" presetSubtype="0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0.00023 L -0.42461 0.39514 " pathEditMode="fixed" rAng="0" ptsTypes="AA" p14:bounceEnd="50000">
                                          <p:cBhvr>
                                            <p:cTn id="21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37" y="1974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275000" y="27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38" presetClass="emph" presetSubtype="128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4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6.9747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12.1039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15.6713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17.960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19.2548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19.8371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19.9936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19.9945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19.8447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19.2733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17.9968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15.7316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12.194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7.1005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1675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-6.8299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-12.0002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-15.59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-17.907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-19.224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-19.8271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-19.992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-19.9955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-19.8557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-19.3045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-18.063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-15.850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-12.3847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-7.367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8" presetClass="emph" presetSubtype="12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5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13.9494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24.2079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31.342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35.9208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38.5096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39.674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39.9872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39.9891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39.6895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38.5467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35.9937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31.4632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24.3881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14.2011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335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-13.6598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-24.0004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-31.186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-35.8151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-38.449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-39.6543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-39.9848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-39.9911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-39.7115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-38.60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-36.1268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-31.701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-24.7694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-14.7348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9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5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-0.0012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-0.0098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-0.033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-0.0789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-0.1548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-0.267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-0.4235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-0.6337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-0.9013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-1.2353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-1.647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-2.0869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-2.4538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-2.7534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-2.9876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-3.1669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-3.2996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-3.3906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-3.4488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-3.48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-3.4961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-3.4998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-3.0301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-0.9661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2.1525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6.1215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0.8322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6.2132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22.2128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28.7297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35.8493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43.4888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51.6257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60.2402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69.3155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78.8364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88.6987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99.0679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09.846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21.0232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32.5899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44.5376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56.8585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69.4302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82.34309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95.141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207.6945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219.7725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231.4814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242.9134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253.8558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264.40329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274.6350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284.3572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293.6507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302.57959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310.9692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318.88379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326.3680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333.2651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339.6712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345.43851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350.58469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355.09189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358.80179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361.635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363.345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363.4978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363.47061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363.38339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363.2034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362.8963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362.4227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361.7569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361.0874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360.6105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360.30069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360.1188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360.03021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360.00229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sum">
                                            <p:cTn id="56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3d.object.translation.y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-10E-5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-0.0004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-0.0011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-0.0021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-0.0037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-0.0059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-0.0088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-0.0125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-0.0162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-0.0191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-0.0213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-0.0228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-0.0239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-0.0245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-0.0248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-0.0248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-0.0241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-0.022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-0.0179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-0.011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-0.0013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0.0124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0.0309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0.0546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0.0842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0.1204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0.1634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0.2145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0.271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0.3207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0.3625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0.3973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0.4256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0.448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0.4655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0.4786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0.4878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0.4939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0.4975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0.4993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0.4999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0.4999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0.4998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0.4988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0.4965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0.492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0.485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0.4746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0.4603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0.441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0.4169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0.3868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0.3499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0.306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0.2544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0.198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0.1498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0.1087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0.0748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0.0473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0.025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0.0082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-0.0044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-0.0134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-0.019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-0.0227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-0.024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-0.024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-0.0219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-0.0156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-0.0039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0.0104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0.0192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0.023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0.0248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0.0249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0.0247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0.0234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0.0202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0.0143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0.007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0.0027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0.0007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7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1.0009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1.0023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1.0046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1.008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1.0127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1.019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1.0271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1.0351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1.0414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1.0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1.049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1.053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1.0537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1.054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1.053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1.05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1.0457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1.0344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1.018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1.0076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1.0021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1.0006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1.0024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1.006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1.012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1.0213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1.03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1.0422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1.048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1.0506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1.0439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1.031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1.0156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1.0061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1.001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1.0001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8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0.9999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0.9994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0.9981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0.9913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0.985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0.9763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0.9646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0.9497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0.9348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0.9232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0.91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0.908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0.9042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0.9017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0.9005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0.8999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0.900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0.9046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0.9153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0.9362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0.9659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0.9858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0.9959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0.9995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0.9998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0.9987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0.9888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0.9775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0.9605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0.9385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0.9217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0.9107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0.9042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0.901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0.901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0.9061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0.9186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0.94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0.9709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0.9885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0.997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0.9997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9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3d.object.scale.z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1.0009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1.0023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1.0046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1.008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1.0127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1.019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1.0271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1.0351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1.0414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1.0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1.049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1.053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1.0537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1.054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1.053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1.05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1.0457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1.0344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1.018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1.0076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1.0021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1.0006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1.0024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1.006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1.012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1.0213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1.03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1.0422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1.048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1.0506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1.0439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1.031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1.0156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1.0061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1.001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1.0001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1" presetID="60" presetClass="exit" presetSubtype="12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 additive="sum">
                                            <p:cTn id="63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06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2543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5589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7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1.4787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2.074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2.7492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3.4972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4.3074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5.1709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6.079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7.0227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7.9931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8.9815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9.979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10.9736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11.9626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12.9311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13.873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14.781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15.6471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16.4581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17.2077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17.8872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18.4895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19.0021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19.4182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19.729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19.926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3d.object.scale.z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9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61" grpId="0" animBg="1"/>
          <p:bldP spid="63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25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25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xit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" dur="2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xit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25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42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0.00023 L -0.42461 0.39514 " pathEditMode="fixed" rAng="0" ptsTypes="AA">
                                          <p:cBhvr>
                                            <p:cTn id="21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37" y="1974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275000" y="27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38" presetClass="emph" presetSubtype="128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4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6.9747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12.1039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15.6713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17.960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19.2548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19.8371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19.9936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19.9945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19.8447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19.2733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17.9968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15.7316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12.194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7.1005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1675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-6.8299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-12.0002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-15.59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-17.907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-19.224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-19.8271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-19.992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-19.9955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-19.8557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-19.3045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-18.063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-15.850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-12.3847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-7.367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8" presetClass="emph" presetSubtype="12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5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13.9494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24.2079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31.342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35.9208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38.5096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39.674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39.9872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39.9891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39.6895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38.5467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35.9937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31.4632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24.3881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14.2011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335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-13.6598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-24.0004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-31.186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-35.8151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-38.449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-39.6543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-39.9848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-39.9911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-39.7115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-38.60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-36.1268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-31.701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-24.7694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-14.7348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9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5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-0.0012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-0.0098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-0.033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-0.0789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-0.1548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-0.267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-0.4235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-0.6337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-0.9013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-1.2353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-1.647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-2.0869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-2.4538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-2.7534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-2.9876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-3.1669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-3.2996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-3.3906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-3.4488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-3.48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-3.4961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-3.4998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-3.0301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-0.9661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2.1525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6.1215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0.8322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6.2132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22.2128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28.7297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35.8493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43.4888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51.6257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60.2402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69.3155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78.8364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88.6987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99.0679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09.846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21.0232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32.5899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44.5376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56.8585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69.4302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82.34309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95.141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207.6945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219.7725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231.4814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242.9134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253.8558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264.40329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274.6350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284.3572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293.6507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302.57959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310.9692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318.88379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326.3680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333.2651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339.6712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345.43851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350.58469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355.09189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358.80179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361.635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363.345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363.4978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363.47061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363.38339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363.2034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362.8963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362.4227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361.7569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361.0874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360.6105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360.30069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360.1188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360.03021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360.00229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sum">
                                            <p:cTn id="56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3d.object.translation.y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-10E-5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-0.0004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-0.0011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-0.0021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-0.0037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-0.0059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-0.0088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-0.0125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-0.0162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-0.0191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-0.0213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-0.0228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-0.0239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-0.0245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-0.0248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-0.0248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-0.0241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-0.022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-0.0179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-0.011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-0.0013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0.0124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0.0309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0.0546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0.0842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0.1204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0.1634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0.2145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0.271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0.3207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0.3625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0.3973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0.4256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0.448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0.4655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0.4786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0.4878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0.4939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0.4975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0.4993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0.4999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0.4999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0.4998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0.4988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0.4965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0.492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0.485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0.4746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0.4603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0.441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0.4169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0.3868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0.3499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0.306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0.2544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0.198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0.1498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0.1087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0.0748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0.0473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0.025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0.0082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-0.0044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-0.0134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-0.019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-0.0227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-0.024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-0.024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-0.0219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-0.0156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-0.0039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0.0104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0.0192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0.023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0.0248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0.0249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0.0247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0.0234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0.0202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0.0143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0.007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0.0027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0.0007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7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1.0009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1.0023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1.0046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1.008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1.0127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1.019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1.0271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1.0351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1.0414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1.0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1.049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1.053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1.0537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1.054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1.053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1.05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1.0457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1.0344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1.018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1.0076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1.0021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1.0006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1.0024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1.006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1.012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1.0213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1.03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1.0422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1.048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1.0506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1.0439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1.031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1.0156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1.0061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1.001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1.0001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8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0.9999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0.9994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0.9981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0.9913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0.985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0.9763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0.9646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0.9497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0.9348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0.9232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0.91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0.908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0.9042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0.9017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0.9005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0.8999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0.900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0.9046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0.9153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0.9362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0.9659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0.9858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0.9959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0.9995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0.9998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0.9987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0.9888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0.9775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0.9605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0.9385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0.9217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0.9107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0.9042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0.901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0.901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0.9061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0.9186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0.94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0.9709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0.9885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0.997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0.9997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9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3d.object.scale.z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1.0009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1.0023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1.0046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1.008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1.0127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1.019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1.0271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1.0351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1.0414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1.0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1.049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1.053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1.0537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1.054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1.053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1.05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1.0457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1.0344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1.018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1.0076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1.0021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1.0006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1.0024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1.006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1.012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1.0213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1.03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1.0422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1.048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1.0506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1.0439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1.031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1.0156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1.0061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1.001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1.0001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1" presetID="60" presetClass="exit" presetSubtype="12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 additive="sum">
                                            <p:cTn id="63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06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2543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5589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7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1.4787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2.074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2.7492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3.4972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4.3074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5.1709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6.079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7.0227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7.9931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8.9815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9.979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10.9736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11.9626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12.9311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13.873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14.781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15.6471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16.4581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17.2077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17.8872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18.4895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19.0021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19.4182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19.729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19.926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3d.object.scale.z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9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61" grpId="0" animBg="1"/>
          <p:bldP spid="63" grpId="0" animBg="1"/>
          <p:bldP spid="1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413249-03BF-4D74-A1EB-95BD5DA2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72" y="356127"/>
            <a:ext cx="10515600" cy="1325563"/>
          </a:xfrm>
        </p:spPr>
        <p:txBody>
          <a:bodyPr/>
          <a:lstStyle/>
          <a:p>
            <a:r>
              <a:rPr lang="tr-TR" dirty="0"/>
              <a:t>Üniversite -  Fakülte – Bölüm ve diğer birimler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F5887653-CB73-4580-88DA-E6BBFD79AE1B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C4E1341B-61A7-475A-84FC-F757330B39D8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32EF281-4F45-4D0A-92F6-0E43C2A549FB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AB757A-7D30-6FFE-2539-2A8F15D63943}"/>
              </a:ext>
            </a:extLst>
          </p:cNvPr>
          <p:cNvSpPr/>
          <p:nvPr/>
        </p:nvSpPr>
        <p:spPr>
          <a:xfrm>
            <a:off x="4057650" y="1413589"/>
            <a:ext cx="2676527" cy="132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Rektörlük</a:t>
            </a:r>
          </a:p>
          <a:p>
            <a:pPr algn="ctr"/>
            <a:r>
              <a:rPr lang="tr-TR" sz="2400" dirty="0"/>
              <a:t>(rektör)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61953F-D32A-AAC9-E3A0-2DD2D3E8493E}"/>
              </a:ext>
            </a:extLst>
          </p:cNvPr>
          <p:cNvSpPr/>
          <p:nvPr/>
        </p:nvSpPr>
        <p:spPr>
          <a:xfrm>
            <a:off x="976313" y="2791086"/>
            <a:ext cx="1800225" cy="11372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Fakülte</a:t>
            </a:r>
          </a:p>
          <a:p>
            <a:pPr algn="ctr"/>
            <a:r>
              <a:rPr lang="tr-TR" sz="2400" dirty="0"/>
              <a:t>(dekan)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9F21C7-1BD2-DF65-8186-0DF3BAA41F86}"/>
              </a:ext>
            </a:extLst>
          </p:cNvPr>
          <p:cNvSpPr/>
          <p:nvPr/>
        </p:nvSpPr>
        <p:spPr>
          <a:xfrm>
            <a:off x="3506499" y="3224981"/>
            <a:ext cx="1800225" cy="11372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Fakülte</a:t>
            </a:r>
          </a:p>
          <a:p>
            <a:pPr algn="ctr"/>
            <a:r>
              <a:rPr lang="tr-TR" sz="2400" dirty="0"/>
              <a:t>(dekan)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25DF30-7BC1-D3C3-A1F9-5A0ADBA53EEB}"/>
              </a:ext>
            </a:extLst>
          </p:cNvPr>
          <p:cNvSpPr/>
          <p:nvPr/>
        </p:nvSpPr>
        <p:spPr>
          <a:xfrm>
            <a:off x="5543550" y="3008930"/>
            <a:ext cx="1800225" cy="11372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Fakülte</a:t>
            </a:r>
          </a:p>
          <a:p>
            <a:pPr algn="ctr"/>
            <a:r>
              <a:rPr lang="tr-TR" sz="2400" dirty="0"/>
              <a:t>(dekan)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281E53-3A26-3779-BF12-34E770FE102F}"/>
              </a:ext>
            </a:extLst>
          </p:cNvPr>
          <p:cNvSpPr/>
          <p:nvPr/>
        </p:nvSpPr>
        <p:spPr>
          <a:xfrm>
            <a:off x="7248527" y="2440281"/>
            <a:ext cx="1800225" cy="11372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Fakülte</a:t>
            </a:r>
          </a:p>
          <a:p>
            <a:pPr algn="ctr"/>
            <a:r>
              <a:rPr lang="tr-TR" sz="2400" dirty="0"/>
              <a:t>(dekan)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EF63E8-36CC-9C1E-087D-3B91D84E7FC3}"/>
              </a:ext>
            </a:extLst>
          </p:cNvPr>
          <p:cNvSpPr/>
          <p:nvPr/>
        </p:nvSpPr>
        <p:spPr>
          <a:xfrm>
            <a:off x="9389923" y="1649236"/>
            <a:ext cx="1800225" cy="11372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Fakülte</a:t>
            </a:r>
          </a:p>
          <a:p>
            <a:pPr algn="ctr"/>
            <a:r>
              <a:rPr lang="tr-TR" sz="2400" dirty="0"/>
              <a:t>(dekan)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E597B4-C93E-2D1B-9B50-252C21AB5A0D}"/>
              </a:ext>
            </a:extLst>
          </p:cNvPr>
          <p:cNvSpPr/>
          <p:nvPr/>
        </p:nvSpPr>
        <p:spPr>
          <a:xfrm>
            <a:off x="332076" y="3718056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AA6F8E-58B5-4A98-6ACD-DB2B18B9014B}"/>
              </a:ext>
            </a:extLst>
          </p:cNvPr>
          <p:cNvSpPr/>
          <p:nvPr/>
        </p:nvSpPr>
        <p:spPr>
          <a:xfrm>
            <a:off x="1560801" y="3965955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4D7DD6-671E-A66C-8BCB-C699128D2833}"/>
              </a:ext>
            </a:extLst>
          </p:cNvPr>
          <p:cNvSpPr/>
          <p:nvPr/>
        </p:nvSpPr>
        <p:spPr>
          <a:xfrm>
            <a:off x="527897" y="4687461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98F7A9C-603D-F7DE-3BA1-D8FA3F6112C4}"/>
              </a:ext>
            </a:extLst>
          </p:cNvPr>
          <p:cNvSpPr/>
          <p:nvPr/>
        </p:nvSpPr>
        <p:spPr>
          <a:xfrm>
            <a:off x="3343275" y="4259289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C7B371-7970-F9AF-E2E4-E21CB8D8C47B}"/>
              </a:ext>
            </a:extLst>
          </p:cNvPr>
          <p:cNvSpPr/>
          <p:nvPr/>
        </p:nvSpPr>
        <p:spPr>
          <a:xfrm>
            <a:off x="4114800" y="4957275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8CDB7B6-19D8-C0EF-D94B-E060EB3B0C86}"/>
              </a:ext>
            </a:extLst>
          </p:cNvPr>
          <p:cNvSpPr/>
          <p:nvPr/>
        </p:nvSpPr>
        <p:spPr>
          <a:xfrm>
            <a:off x="3114675" y="5036454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1E6DF7-CFC8-9799-8A15-BE1E34385BFF}"/>
              </a:ext>
            </a:extLst>
          </p:cNvPr>
          <p:cNvSpPr/>
          <p:nvPr/>
        </p:nvSpPr>
        <p:spPr>
          <a:xfrm>
            <a:off x="6315075" y="4117135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49FA386-F62A-13E5-2B3B-513DEF3E2FD2}"/>
              </a:ext>
            </a:extLst>
          </p:cNvPr>
          <p:cNvSpPr/>
          <p:nvPr/>
        </p:nvSpPr>
        <p:spPr>
          <a:xfrm>
            <a:off x="6286502" y="5009427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3F34C0-0887-B1B7-9917-D7923C4966DC}"/>
              </a:ext>
            </a:extLst>
          </p:cNvPr>
          <p:cNvSpPr/>
          <p:nvPr/>
        </p:nvSpPr>
        <p:spPr>
          <a:xfrm>
            <a:off x="7121675" y="4608282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24B9C4-D581-41F3-4751-B2AC0F2D40B0}"/>
              </a:ext>
            </a:extLst>
          </p:cNvPr>
          <p:cNvSpPr/>
          <p:nvPr/>
        </p:nvSpPr>
        <p:spPr>
          <a:xfrm>
            <a:off x="8254711" y="3470829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566FE0F-EA28-0D2F-0B0A-6D934D89ED30}"/>
              </a:ext>
            </a:extLst>
          </p:cNvPr>
          <p:cNvSpPr/>
          <p:nvPr/>
        </p:nvSpPr>
        <p:spPr>
          <a:xfrm>
            <a:off x="9896479" y="2721236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F9F3CF7-A773-1AD9-C1BF-3C08462D3448}"/>
              </a:ext>
            </a:extLst>
          </p:cNvPr>
          <p:cNvSpPr/>
          <p:nvPr/>
        </p:nvSpPr>
        <p:spPr>
          <a:xfrm>
            <a:off x="10309522" y="3320404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DB7B39F-DA51-86AF-8294-0097B2AF924E}"/>
              </a:ext>
            </a:extLst>
          </p:cNvPr>
          <p:cNvSpPr/>
          <p:nvPr/>
        </p:nvSpPr>
        <p:spPr>
          <a:xfrm>
            <a:off x="9061311" y="3847286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DB1CD62-2098-0BAF-E371-B634C8C5F12A}"/>
              </a:ext>
            </a:extLst>
          </p:cNvPr>
          <p:cNvSpPr/>
          <p:nvPr/>
        </p:nvSpPr>
        <p:spPr>
          <a:xfrm>
            <a:off x="8782050" y="4295667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64B97C77-E4CE-794A-C348-7C1D66FF6B4F}"/>
              </a:ext>
            </a:extLst>
          </p:cNvPr>
          <p:cNvSpPr/>
          <p:nvPr/>
        </p:nvSpPr>
        <p:spPr>
          <a:xfrm>
            <a:off x="300472" y="6136249"/>
            <a:ext cx="2130134" cy="385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Enstitü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6381C1F8-02A4-1FFD-9FAB-174EFCD0584B}"/>
              </a:ext>
            </a:extLst>
          </p:cNvPr>
          <p:cNvSpPr/>
          <p:nvPr/>
        </p:nvSpPr>
        <p:spPr>
          <a:xfrm>
            <a:off x="2789526" y="6136249"/>
            <a:ext cx="2130134" cy="385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Enstitü</a:t>
            </a: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1A54C9D9-5F71-6841-4EE8-1EF6265CBDD2}"/>
              </a:ext>
            </a:extLst>
          </p:cNvPr>
          <p:cNvSpPr/>
          <p:nvPr/>
        </p:nvSpPr>
        <p:spPr>
          <a:xfrm>
            <a:off x="5282049" y="6136249"/>
            <a:ext cx="2130134" cy="385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Araştırma Merkezleri</a:t>
            </a: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94CD8CB8-7F98-F845-F709-EF90BEB66F8B}"/>
              </a:ext>
            </a:extLst>
          </p:cNvPr>
          <p:cNvSpPr/>
          <p:nvPr/>
        </p:nvSpPr>
        <p:spPr>
          <a:xfrm>
            <a:off x="7613939" y="6136249"/>
            <a:ext cx="1344328" cy="385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MYO</a:t>
            </a:r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51D52C5F-68D7-A8BC-1605-54E3567E27D7}"/>
              </a:ext>
            </a:extLst>
          </p:cNvPr>
          <p:cNvSpPr/>
          <p:nvPr/>
        </p:nvSpPr>
        <p:spPr>
          <a:xfrm>
            <a:off x="9063469" y="6157087"/>
            <a:ext cx="1344328" cy="385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MYO</a:t>
            </a: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E509CF57-3795-DAC3-DC73-906AB1BD800C}"/>
              </a:ext>
            </a:extLst>
          </p:cNvPr>
          <p:cNvSpPr/>
          <p:nvPr/>
        </p:nvSpPr>
        <p:spPr>
          <a:xfrm>
            <a:off x="10609553" y="5921733"/>
            <a:ext cx="1344328" cy="6209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Diğer birimler</a:t>
            </a:r>
          </a:p>
        </p:txBody>
      </p:sp>
    </p:spTree>
    <p:extLst>
      <p:ext uri="{BB962C8B-B14F-4D97-AF65-F5344CB8AC3E}">
        <p14:creationId xmlns:p14="http://schemas.microsoft.com/office/powerpoint/2010/main" val="32665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413249-03BF-4D74-A1EB-95BD5DA2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İnsan Kaynakları Yönetimi Nedir?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E2673E-7DC2-40B0-9AA3-D994B9891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endParaRPr lang="tr-TR" sz="3200" dirty="0"/>
          </a:p>
          <a:p>
            <a:r>
              <a:rPr lang="tr-TR" sz="3200" dirty="0"/>
              <a:t>İşçi – İşveren, Çalışan – çalıştıran arasındaki köprü</a:t>
            </a:r>
          </a:p>
          <a:p>
            <a:endParaRPr lang="tr-TR" sz="3200" dirty="0"/>
          </a:p>
          <a:p>
            <a:r>
              <a:rPr lang="tr-TR" sz="3200" dirty="0"/>
              <a:t>İş sözleşmesi;</a:t>
            </a:r>
          </a:p>
          <a:p>
            <a:pPr marL="0" indent="0">
              <a:buNone/>
            </a:pPr>
            <a:r>
              <a:rPr lang="tr-TR" sz="3200" dirty="0"/>
              <a:t>Kurulmadan </a:t>
            </a:r>
            <a:r>
              <a:rPr lang="tr-TR" sz="3200" dirty="0">
                <a:highlight>
                  <a:srgbClr val="FFFF00"/>
                </a:highlight>
              </a:rPr>
              <a:t>önce</a:t>
            </a:r>
            <a:r>
              <a:rPr lang="tr-TR" sz="3200" dirty="0"/>
              <a:t>, </a:t>
            </a:r>
            <a:r>
              <a:rPr lang="tr-TR" sz="3200" dirty="0">
                <a:highlight>
                  <a:srgbClr val="00FFFF"/>
                </a:highlight>
              </a:rPr>
              <a:t>esnasında</a:t>
            </a:r>
            <a:r>
              <a:rPr lang="tr-TR" sz="3200" dirty="0"/>
              <a:t> ve </a:t>
            </a:r>
            <a:r>
              <a:rPr lang="tr-TR" sz="3200" dirty="0">
                <a:highlight>
                  <a:srgbClr val="FF00FF"/>
                </a:highlight>
              </a:rPr>
              <a:t>sonrasında</a:t>
            </a:r>
            <a:r>
              <a:rPr lang="tr-TR" sz="3200" dirty="0"/>
              <a:t>ki </a:t>
            </a:r>
            <a:r>
              <a:rPr lang="tr-TR" sz="3200" u="sng" dirty="0"/>
              <a:t>BÜTÜN</a:t>
            </a:r>
            <a:r>
              <a:rPr lang="tr-TR" sz="3200" dirty="0"/>
              <a:t> süreçler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F5887653-CB73-4580-88DA-E6BBFD79AE1B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C4E1341B-61A7-475A-84FC-F757330B39D8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32EF281-4F45-4D0A-92F6-0E43C2A549FB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27216599-B9D1-CE5F-66E2-705BA51C9B35}"/>
              </a:ext>
            </a:extLst>
          </p:cNvPr>
          <p:cNvSpPr/>
          <p:nvPr/>
        </p:nvSpPr>
        <p:spPr>
          <a:xfrm>
            <a:off x="10457674" y="6115050"/>
            <a:ext cx="1553376" cy="47625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99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413249-03BF-4D74-A1EB-95BD5DA2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302"/>
            <a:ext cx="10515600" cy="1325563"/>
          </a:xfrm>
        </p:spPr>
        <p:txBody>
          <a:bodyPr/>
          <a:lstStyle/>
          <a:p>
            <a:r>
              <a:rPr lang="tr-TR" dirty="0"/>
              <a:t>İnsan Kaynakları Yönetimi Nedir?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pic>
        <p:nvPicPr>
          <p:cNvPr id="8" name="Resim 7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id="{A14B2B9D-22DF-4B8B-ABBB-147ED11C99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r="13522"/>
          <a:stretch/>
        </p:blipFill>
        <p:spPr>
          <a:xfrm>
            <a:off x="171782" y="3947807"/>
            <a:ext cx="2802115" cy="18720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DAA2D08-4DAA-47E8-A93B-C96E00B8F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17" y="1754828"/>
            <a:ext cx="3342859" cy="18720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B7AA1132-DB01-4BF2-A750-D83835373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87" y="1696249"/>
            <a:ext cx="3322162" cy="1908000"/>
          </a:xfrm>
          <a:prstGeom prst="rect">
            <a:avLst/>
          </a:prstGeom>
        </p:spPr>
      </p:pic>
      <p:pic>
        <p:nvPicPr>
          <p:cNvPr id="14" name="Resim 13" descr="metin içeren bir resim&#10;&#10;Açıklama otomatik olarak oluşturuldu">
            <a:extLst>
              <a:ext uri="{FF2B5EF4-FFF2-40B4-BE49-F238E27FC236}">
                <a16:creationId xmlns:a16="http://schemas.microsoft.com/office/drawing/2014/main" id="{81918564-9591-478E-9B09-046D8135C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00" y="3788183"/>
            <a:ext cx="3180600" cy="2052000"/>
          </a:xfrm>
          <a:prstGeom prst="rect">
            <a:avLst/>
          </a:prstGeom>
        </p:spPr>
      </p:pic>
      <p:pic>
        <p:nvPicPr>
          <p:cNvPr id="16" name="Resim 15" descr="tablo içeren bir resim&#10;&#10;Açıklama otomatik olarak oluşturuldu">
            <a:extLst>
              <a:ext uri="{FF2B5EF4-FFF2-40B4-BE49-F238E27FC236}">
                <a16:creationId xmlns:a16="http://schemas.microsoft.com/office/drawing/2014/main" id="{4FED6A18-09E7-454E-B2D2-0BCDECE22A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21" y="3947807"/>
            <a:ext cx="3535997" cy="1836000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A7EE0F16-C263-4625-BD4F-DCDC71DE7B2F}"/>
              </a:ext>
            </a:extLst>
          </p:cNvPr>
          <p:cNvSpPr txBox="1"/>
          <p:nvPr/>
        </p:nvSpPr>
        <p:spPr>
          <a:xfrm>
            <a:off x="0" y="612736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İKY FONKSİYONLARI</a:t>
            </a:r>
          </a:p>
          <a:p>
            <a:r>
              <a:rPr lang="tr-TR" sz="2000" b="1" dirty="0"/>
              <a:t>PLANLAMA -  KADROLAMA – DEĞERLENDİRME – ÖDÜLLENDİRME – YETİŞTİRME – KORUMA – ENDÜSTRİ İLİŞKİLERİ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D81A02AB-D386-44C5-A9E1-3C9D3F0D6B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12" y="1483703"/>
            <a:ext cx="2143125" cy="2143125"/>
          </a:xfrm>
          <a:prstGeom prst="rect">
            <a:avLst/>
          </a:prstGeom>
        </p:spPr>
      </p:pic>
      <p:sp>
        <p:nvSpPr>
          <p:cNvPr id="25" name="Dikdörtgen 24">
            <a:extLst>
              <a:ext uri="{FF2B5EF4-FFF2-40B4-BE49-F238E27FC236}">
                <a16:creationId xmlns:a16="http://schemas.microsoft.com/office/drawing/2014/main" id="{DB1BDA98-3894-4886-B69B-C92AE00FEF6C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A19DC330-133C-48A1-AF11-BDB46CBD5219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D943D016-897F-4C20-9545-40A1979F0936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Ok: Sağ 2">
            <a:extLst>
              <a:ext uri="{FF2B5EF4-FFF2-40B4-BE49-F238E27FC236}">
                <a16:creationId xmlns:a16="http://schemas.microsoft.com/office/drawing/2014/main" id="{8B7A4B3A-6A2F-4857-4708-A8108E6F5F3C}"/>
              </a:ext>
            </a:extLst>
          </p:cNvPr>
          <p:cNvSpPr/>
          <p:nvPr/>
        </p:nvSpPr>
        <p:spPr>
          <a:xfrm>
            <a:off x="10457674" y="5853241"/>
            <a:ext cx="1553376" cy="47625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627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413249-03BF-4D74-A1EB-95BD5DA2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İKY Lisansta Hangi Dersler Alınır?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E2673E-7DC2-40B0-9AA3-D994B9891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1690688"/>
            <a:ext cx="6343650" cy="5167312"/>
          </a:xfrm>
        </p:spPr>
        <p:txBody>
          <a:bodyPr>
            <a:normAutofit lnSpcReduction="10000"/>
          </a:bodyPr>
          <a:lstStyle/>
          <a:p>
            <a:r>
              <a:rPr lang="tr-TR" sz="2500" dirty="0"/>
              <a:t>Temel Hukuk Dersleri</a:t>
            </a:r>
          </a:p>
          <a:p>
            <a:pPr marL="0" indent="0">
              <a:buNone/>
            </a:pPr>
            <a:r>
              <a:rPr lang="tr-TR" sz="1400" dirty="0"/>
              <a:t>(iş hukuku, toplu sözleşme hukuku, medeni hukuk, sosyal güvenlik hukuku vb.)</a:t>
            </a:r>
          </a:p>
          <a:p>
            <a:r>
              <a:rPr lang="tr-TR" sz="2500" dirty="0"/>
              <a:t>İşletme bilimi, üretim yönetimi…</a:t>
            </a:r>
          </a:p>
          <a:p>
            <a:r>
              <a:rPr lang="tr-TR" sz="2500" dirty="0"/>
              <a:t>İktisat, giriş düzeyinde</a:t>
            </a:r>
          </a:p>
          <a:p>
            <a:r>
              <a:rPr lang="tr-TR" sz="2500" dirty="0"/>
              <a:t>Muhasebe, giriş düzeyinde</a:t>
            </a:r>
          </a:p>
          <a:p>
            <a:r>
              <a:rPr lang="tr-TR" sz="2500" dirty="0"/>
              <a:t>Ücret, bordo düzenlemeye ilişkin dersler</a:t>
            </a:r>
          </a:p>
          <a:p>
            <a:r>
              <a:rPr lang="tr-TR" sz="2500" dirty="0"/>
              <a:t>Çalışma sosyolojisi </a:t>
            </a:r>
          </a:p>
          <a:p>
            <a:r>
              <a:rPr lang="tr-TR" sz="2500" dirty="0"/>
              <a:t>Çalışma psikolojisi</a:t>
            </a:r>
          </a:p>
          <a:p>
            <a:r>
              <a:rPr lang="tr-TR" sz="2500" dirty="0"/>
              <a:t>Yönetim felsefesi</a:t>
            </a:r>
          </a:p>
          <a:p>
            <a:r>
              <a:rPr lang="tr-TR" sz="2500" dirty="0"/>
              <a:t>Yönetim psikolojisi</a:t>
            </a:r>
          </a:p>
          <a:p>
            <a:r>
              <a:rPr lang="tr-TR" sz="2500" dirty="0"/>
              <a:t>Bilim felsefesi, bilimsel araştırma yöntemleri</a:t>
            </a:r>
          </a:p>
          <a:p>
            <a:r>
              <a:rPr lang="tr-TR" sz="2500" dirty="0"/>
              <a:t>İş sağlığı ve güvenliği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18E55CBA-7DF8-4381-9CD0-B19B00C96EC7}"/>
              </a:ext>
            </a:extLst>
          </p:cNvPr>
          <p:cNvSpPr txBox="1">
            <a:spLocks/>
          </p:cNvSpPr>
          <p:nvPr/>
        </p:nvSpPr>
        <p:spPr>
          <a:xfrm>
            <a:off x="6343650" y="1690688"/>
            <a:ext cx="5848350" cy="516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500" dirty="0"/>
              <a:t>İnsan Kaynakları Yönetimi</a:t>
            </a:r>
          </a:p>
          <a:p>
            <a:r>
              <a:rPr lang="tr-TR" sz="2500" dirty="0"/>
              <a:t>Uluslararası insan kaynakları yönetimi</a:t>
            </a:r>
          </a:p>
          <a:p>
            <a:r>
              <a:rPr lang="tr-TR" sz="2500" dirty="0"/>
              <a:t>İnsan kaynakları planlaması</a:t>
            </a:r>
          </a:p>
          <a:p>
            <a:r>
              <a:rPr lang="tr-TR" sz="2500" dirty="0"/>
              <a:t>İş analizi, iş tasarımı…</a:t>
            </a:r>
          </a:p>
          <a:p>
            <a:r>
              <a:rPr lang="tr-TR" sz="2500" dirty="0"/>
              <a:t>İşgücü tedarik, seçim ve yerleştirme</a:t>
            </a:r>
          </a:p>
          <a:p>
            <a:r>
              <a:rPr lang="tr-TR" sz="2500" dirty="0"/>
              <a:t>Davranış bilimleri</a:t>
            </a:r>
          </a:p>
          <a:p>
            <a:r>
              <a:rPr lang="tr-TR" sz="2500" dirty="0"/>
              <a:t>Örgütsel davranış</a:t>
            </a:r>
          </a:p>
          <a:p>
            <a:r>
              <a:rPr lang="tr-TR" sz="2500" dirty="0"/>
              <a:t>Endüstri ilişkileri</a:t>
            </a:r>
          </a:p>
          <a:p>
            <a:r>
              <a:rPr lang="tr-TR" sz="2500" dirty="0"/>
              <a:t>Yetenek yönetimi, farklılıkların yönetimi</a:t>
            </a:r>
          </a:p>
          <a:p>
            <a:r>
              <a:rPr lang="tr-TR" sz="2500" dirty="0"/>
              <a:t>Stratejik yönetim</a:t>
            </a:r>
          </a:p>
          <a:p>
            <a:r>
              <a:rPr lang="tr-TR" sz="2500" dirty="0"/>
              <a:t>Halkla ilişkiler</a:t>
            </a:r>
          </a:p>
          <a:p>
            <a:endParaRPr lang="tr-TR" sz="2400" dirty="0"/>
          </a:p>
          <a:p>
            <a:endParaRPr lang="tr-TR" sz="2400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857F142-AA7C-4DB1-91E0-D3E5055882A2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5A5859D-4940-43B6-9DD5-BF1888BE774F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FDE5E9A9-EA62-4C4B-A278-EF38EC30E40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260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2504</Words>
  <Application>Microsoft Office PowerPoint</Application>
  <PresentationFormat>Geniş ekran</PresentationFormat>
  <Paragraphs>664</Paragraphs>
  <Slides>58</Slides>
  <Notes>45</Notes>
  <HiddenSlides>1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Wingdings</vt:lpstr>
      <vt:lpstr>Office Teması</vt:lpstr>
      <vt:lpstr>PowerPoint Sunusu</vt:lpstr>
      <vt:lpstr>Süleyman Demirel Üniversitesi İktisadi ve İdari Bilimler Fakültesi İNSAN KAYNAKLARI YÖNETİMİ Uyumlama Sunumu</vt:lpstr>
      <vt:lpstr>PowerPoint Sunusu</vt:lpstr>
      <vt:lpstr>Biz kimiz?</vt:lpstr>
      <vt:lpstr>Biz kimiz?</vt:lpstr>
      <vt:lpstr>Üniversite -  Fakülte – Bölüm ve diğer birimler</vt:lpstr>
      <vt:lpstr>İnsan Kaynakları Yönetimi Nedir?</vt:lpstr>
      <vt:lpstr>İnsan Kaynakları Yönetimi Nedir?</vt:lpstr>
      <vt:lpstr>İKY Lisansta Hangi Dersler Alınır?</vt:lpstr>
      <vt:lpstr>HRM-163 Bilim Felsefesi ve Bilimsel Araştırma Yöntemleri</vt:lpstr>
      <vt:lpstr>HRM- 1 6 3</vt:lpstr>
      <vt:lpstr>HRM-163: İKY bölümü, 1. sınıf, güz dönemi dersi HRM-266: İKY bölümü, 2. sınıf, bahar dönemi dersi UAI-366: Uluslararası ilişkiler bölümü, 3. sınıf bahar dersi ISL-803: İşletme bölümü, güz dönemi, üni. ortak seçmeli dersi RTS-802: Radyo Televizyon Sinema bölümü, bahar dönemi, üni. Ortak seçmeli dersi</vt:lpstr>
      <vt:lpstr>PowerPoint Sunusu</vt:lpstr>
      <vt:lpstr>SDÜ İKY Lisans Öğrenim Süreci</vt:lpstr>
      <vt:lpstr>PowerPoint Sunusu</vt:lpstr>
      <vt:lpstr>PowerPoint Sunusu</vt:lpstr>
      <vt:lpstr>PowerPoint Sunusu</vt:lpstr>
      <vt:lpstr>PowerPoint Sunusu</vt:lpstr>
      <vt:lpstr>PowerPoint Sunusu</vt:lpstr>
      <vt:lpstr>AA, AB, BB, BC, CC, DC, DD, DF FF nasıl hesaplanır?</vt:lpstr>
      <vt:lpstr>PowerPoint Sunusu</vt:lpstr>
      <vt:lpstr>AA, AB, BB, BC, CC, DC, DD, DF FF nasıl hesaplanır?</vt:lpstr>
      <vt:lpstr>PowerPoint Sunusu</vt:lpstr>
      <vt:lpstr>PowerPoint Sunusu</vt:lpstr>
      <vt:lpstr>PowerPoint Sunusu</vt:lpstr>
      <vt:lpstr>PowerPoint Sunusu</vt:lpstr>
      <vt:lpstr>Yetmez, ben iyice bir okuyayım derseniz;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Süleyman Demirel Üniversitesi İktisadi ve İdari Bilimler Fakültesi İNSAN KAYNAKLARI YÖNETİMİ Uyumlama Sunumu</dc:title>
  <dc:creator>Muhammed Yusuf ERTEK</dc:creator>
  <cp:lastModifiedBy>Muhammed Yusuf ERTEK</cp:lastModifiedBy>
  <cp:revision>40</cp:revision>
  <dcterms:created xsi:type="dcterms:W3CDTF">2021-09-23T07:33:19Z</dcterms:created>
  <dcterms:modified xsi:type="dcterms:W3CDTF">2024-10-01T15:15:41Z</dcterms:modified>
</cp:coreProperties>
</file>