
<file path=[Content_Types].xml><?xml version="1.0" encoding="utf-8"?>
<Types xmlns="http://schemas.openxmlformats.org/package/2006/content-types">
  <Default Extension="glb" ContentType="model/gltf.binary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9.jpg" ContentType="image/png"/>
  <Override PartName="/ppt/media/image11.jpg" ContentType="image/png"/>
  <Override PartName="/ppt/media/image12.jpg" ContentType="image/png"/>
  <Override PartName="/ppt/media/image13.jpg" ContentType="image/png"/>
  <Override PartName="/ppt/notesSlides/notesSlide3.xml" ContentType="application/vnd.openxmlformats-officedocument.presentationml.notesSlide+xml"/>
  <Override PartName="/ppt/media/image19.jpg" ContentType="image/png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ink/ink1.xml" ContentType="application/inkml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ink/ink2.xml" ContentType="application/inkml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ink/ink3.xml" ContentType="application/inkml+xml"/>
  <Override PartName="/ppt/ink/ink4.xml" ContentType="application/inkml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76" r:id="rId2"/>
    <p:sldId id="256" r:id="rId3"/>
    <p:sldId id="257" r:id="rId4"/>
    <p:sldId id="275" r:id="rId5"/>
    <p:sldId id="259" r:id="rId6"/>
    <p:sldId id="258" r:id="rId7"/>
    <p:sldId id="302" r:id="rId8"/>
    <p:sldId id="260" r:id="rId9"/>
    <p:sldId id="301" r:id="rId10"/>
    <p:sldId id="261" r:id="rId11"/>
    <p:sldId id="262" r:id="rId12"/>
    <p:sldId id="263" r:id="rId13"/>
    <p:sldId id="277" r:id="rId14"/>
    <p:sldId id="313" r:id="rId15"/>
    <p:sldId id="303" r:id="rId16"/>
    <p:sldId id="304" r:id="rId17"/>
    <p:sldId id="298" r:id="rId18"/>
    <p:sldId id="297" r:id="rId19"/>
    <p:sldId id="296" r:id="rId20"/>
    <p:sldId id="312" r:id="rId21"/>
    <p:sldId id="314" r:id="rId22"/>
    <p:sldId id="271" r:id="rId23"/>
    <p:sldId id="265" r:id="rId24"/>
    <p:sldId id="272" r:id="rId25"/>
    <p:sldId id="270" r:id="rId26"/>
    <p:sldId id="266" r:id="rId27"/>
    <p:sldId id="267" r:id="rId28"/>
    <p:sldId id="268" r:id="rId29"/>
    <p:sldId id="273" r:id="rId30"/>
    <p:sldId id="279" r:id="rId31"/>
    <p:sldId id="281" r:id="rId32"/>
    <p:sldId id="282" r:id="rId33"/>
    <p:sldId id="283" r:id="rId34"/>
    <p:sldId id="285" r:id="rId35"/>
    <p:sldId id="309" r:id="rId36"/>
    <p:sldId id="310" r:id="rId37"/>
    <p:sldId id="317" r:id="rId38"/>
    <p:sldId id="284" r:id="rId39"/>
    <p:sldId id="280" r:id="rId40"/>
    <p:sldId id="322" r:id="rId41"/>
    <p:sldId id="286" r:id="rId42"/>
    <p:sldId id="320" r:id="rId43"/>
    <p:sldId id="321" r:id="rId44"/>
    <p:sldId id="319" r:id="rId45"/>
    <p:sldId id="300" r:id="rId46"/>
    <p:sldId id="315" r:id="rId47"/>
    <p:sldId id="291" r:id="rId48"/>
    <p:sldId id="293" r:id="rId49"/>
    <p:sldId id="306" r:id="rId50"/>
    <p:sldId id="307" r:id="rId51"/>
    <p:sldId id="289" r:id="rId52"/>
    <p:sldId id="305" r:id="rId53"/>
    <p:sldId id="308" r:id="rId54"/>
    <p:sldId id="288" r:id="rId55"/>
    <p:sldId id="311" r:id="rId56"/>
    <p:sldId id="290" r:id="rId57"/>
    <p:sldId id="292" r:id="rId58"/>
    <p:sldId id="287" r:id="rId59"/>
    <p:sldId id="295" r:id="rId60"/>
    <p:sldId id="299" r:id="rId61"/>
    <p:sldId id="294" r:id="rId62"/>
    <p:sldId id="318" r:id="rId63"/>
    <p:sldId id="274" r:id="rId64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431" autoAdjust="0"/>
  </p:normalViewPr>
  <p:slideViewPr>
    <p:cSldViewPr snapToGrid="0">
      <p:cViewPr varScale="1">
        <p:scale>
          <a:sx n="104" d="100"/>
          <a:sy n="104" d="100"/>
        </p:scale>
        <p:origin x="834" y="15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4T09:10:00.161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2816 235,'-232'-2,"-337"10,527-6,0 3,1 2,-1 1,2 2,-1 2,2 1,-1 3,2 1,0 1,-46 32,-159 126,68-47,129-94,1 2,-71 77,-66 101,110-127,22-27,-205 254,176-208,-67 119,129-192,1-1,2 2,1 0,1 1,3 0,1 1,1 0,2 0,0 49,2-20,-7 225,12-224,2-1,19 94,3-51,5 0,5-2,72 151,-25-96,145 213,-165-287,4-2,114 114,189 119,-334-291,137 99,-138-105,0-2,2-1,49 18,-25-16,1-2,0-3,1-3,1-3,0-2,76-1,-94-8,0-2,0-2,0-2,-1-2,0-2,-1-1,0-3,-1-2,60-32,-28 7,291-148,-311 166,1 2,0 3,2 3,111-17,-139 28,1-1,-1-1,-1-2,0-1,0-1,54-29,-26 5,-1-2,56-48,-34 26,-51 40,-1 0,-1-2,0 0,-2-2,0 0,30-43,-2-19,-4-3,-5-1,-3-1,-4-3,-4-1,-4-1,-4-1,-5-1,-4-1,3-185,-17 68,-33-627,15 731,-5 1,-5 1,-4 1,-5 2,-5 2,-72-133,70 160,-3 3,-89-107,-139-112,218 239,-116-83,139 115,-1 2,0 1,-2 1,0 2,-54-15,-94-13,156 39,0 2,0 1,0 1,-45 5,53 0,6 2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9-24T09:11:24.373"/>
    </inkml:context>
    <inkml:brush xml:id="br0">
      <inkml:brushProperty name="width" value="0.3" units="cm"/>
      <inkml:brushProperty name="height" value="0.6" units="cm"/>
      <inkml:brushProperty name="color" value="#EF0C4D"/>
      <inkml:brushProperty name="tip" value="rectangle"/>
      <inkml:brushProperty name="rasterOp" value="maskPen"/>
      <inkml:brushProperty name="ignorePressure" value="1"/>
    </inkml:brush>
  </inkml:definitions>
  <inkml:trace contextRef="#ctx0" brushRef="#br0">0 0,'0'0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9:57:36.622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286 286 24575,'-1'6'0,"1"1"0,-1-1 0,0 1 0,0-1 0,-1 1 0,0-1 0,0 1 0,0-1 0,-1 0 0,0 0 0,0-1 0,-5 7 0,-5 5 0,-1 0 0,-23 20 0,22-23 0,1 1 0,-23 30 0,5 2 0,12-20 0,-22 43 0,37-60 0,0 1 0,1 0 0,0 0 0,0 0 0,2 1 0,-1-1 0,-1 24 0,3-29 0,1 0 0,-1 0 0,1 0 0,0 1 0,1-1 0,0 0 0,0 0 0,0 0 0,0 0 0,1 0 0,0 0 0,0 0 0,1-1 0,0 1 0,0-1 0,0 0 0,0 0 0,1 0 0,0 0 0,0 0 0,0-1 0,7 6 0,95 88 0,-95-85 0,1 1 0,-2 0 0,17 28 0,-18-27 0,1 0 0,0-1 0,24 26 0,-11-19 0,1 0 0,2-2 0,0-1 0,50 26 0,-56-35 0,0-2 0,1 0 0,-1-1 0,1-1 0,1-1 0,36 3 0,136-7 0,-94-3 0,214-13 0,-206 7 0,52-8 0,-121 12 0,50-2 0,-61 7 0,1-2 0,-2-1 0,1-2 0,34-9 0,-48 10 0,-1 0 0,0 0 0,-1-1 0,1 0 0,12-8 0,-21 9 0,1 1 0,0-1 0,-1 0 0,0 0 0,0 0 0,0-1 0,-1 1 0,0-1 0,0 0 0,0 0 0,0 0 0,3-9 0,24-71 0,26-120 0,-12 36 0,-34 130 0,-3-1 0,5-64 0,-5 31 0,-1 26 0,-1 0 0,-3-1 0,-2 1 0,-8-74 0,7 115 0,0 0 0,-1 0 0,0 0 0,0-1 0,0 2 0,0-1 0,-1 0 0,0 0 0,0 1 0,-1 0 0,0-1 0,1 1 0,-2 1 0,1-1 0,0 1 0,-1-1 0,0 1 0,-6-3 0,1 2 0,1 0 0,-1 1 0,0 1 0,0 0 0,0 0 0,-1 1 0,1 0 0,-1 1 0,1 0 0,-13 1 0,-633 2 0,606 2 0,0 1 0,1 3 0,-73 20 0,-2 0 0,75-15 0,0 2 0,1 1 0,-46 24 0,35-14 0,-68 20 0,109-40 0,2 2 0,-1 0 0,1 1 0,0 0 0,1 2 0,-22 18 0,-14 9 0,34-26-1365,4-1-5461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9-24T09:57:40.444"/>
    </inkml:context>
    <inkml:brush xml:id="br0">
      <inkml:brushProperty name="width" value="0.035" units="cm"/>
      <inkml:brushProperty name="height" value="0.035" units="cm"/>
      <inkml:brushProperty name="color" value="#E71224"/>
    </inkml:brush>
  </inkml:definitions>
  <inkml:trace contextRef="#ctx0" brushRef="#br0">876 1 24575,'0'1'0,"0"1"0,-1-1 0,1 0 0,-1 1 0,1-1 0,-1 1 0,0-1 0,0 0 0,1 0 0,-1 0 0,0 1 0,0-1 0,0 0 0,0 0 0,0 0 0,-1 0 0,1 0 0,0-1 0,0 1 0,-2 1 0,-31 14 0,27-13 0,-48 16 0,-1-3 0,0-2 0,0-2 0,-89 6 0,42-5 0,64-8 0,14-2 0,0 0 0,1 2 0,-40 13 0,56-15 0,1 0 0,-1 1 0,1 0 0,0 0 0,0 1 0,0 0 0,0 1 0,1-1 0,0 1 0,0 0 0,0 1 0,1-1 0,0 1 0,-7 13 0,1 3 0,1 1 0,1-1 0,1 2 0,1-1 0,1 1 0,2 0 0,-3 36 0,6 185 0,4-124 0,-3-118 0,-1 17 0,1 0 0,2 0 0,6 35 0,-6-48 0,0-1 0,1 0 0,0 0 0,0 0 0,1-1 0,-1 1 0,2-1 0,-1 0 0,1 0 0,-1 0 0,2 0 0,-1-1 0,12 9 0,4 1 0,0-2 0,1 0 0,0-1 0,1-2 0,0 0 0,39 10 0,154 25 0,-5-2 0,-161-33 0,0-2 0,1-2 0,0-3 0,0-2 0,53-5 0,9 2 0,673 2 0,-771-1 0,-1 0 0,1-1 0,0-1 0,-1 0 0,1-1 0,-1 0 0,0-1 0,0-1 0,-1 0 0,0-1 0,14-9 0,-10 4 0,-1 0 0,0-1 0,-1 0 0,-1-2 0,0 1 0,0-2 0,16-25 0,-24 30 0,0-1 0,0 0 0,-1 0 0,-1 0 0,0 0 0,-1-1 0,0 0 0,-1 1 0,0-1 0,-1 0 0,-1 0 0,0 0 0,-2-16 0,3-98 0,-4-81 0,2 198 0,0 1 0,-1-1 0,0 1 0,0 0 0,-1-1 0,0 1 0,-1 1 0,0-1 0,0 0 0,-1 1 0,0 0 0,-1 0 0,1 0 0,-8-7 0,-2 2 0,0 0 0,-1 0 0,0 2 0,-1 0 0,-31-15 0,1 5 0,-1 3 0,0 2 0,-98-19 0,29 7 0,-61-26 0,5 16 0,89 22 0,30 8 0,0 3 0,0 3 0,-79 5 0,17 0 0,-11-3-1365,105 0-5461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Üst Bilgi Yer Tutucusu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3" name="Veri Yer Tutucusu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C3AC91-318D-4B33-906C-C02E216E035C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4" name="Slayt Resmi Yer Tutucusu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tr-TR"/>
          </a:p>
        </p:txBody>
      </p:sp>
      <p:sp>
        <p:nvSpPr>
          <p:cNvPr id="5" name="Not Yer Tutucusu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6" name="Alt Bilgi Yer Tutucusu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tr-TR"/>
          </a:p>
        </p:txBody>
      </p:sp>
      <p:sp>
        <p:nvSpPr>
          <p:cNvPr id="7" name="Slayt Numarası Yer Tutucus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7E314C1-24FD-4B28-946E-D33BC0D539F5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4567964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1414348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196791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1366364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422832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94053964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GNO VE DNO NASIL HESAPLANIR GÖSTER</a:t>
            </a:r>
          </a:p>
          <a:p>
            <a:r>
              <a:rPr lang="tr-TR" dirty="0"/>
              <a:t>BAŞARILAMAMIŞ BİR DERS OLAMAZ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5926519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GNO VE DNO NASIL HESAPLANIR GÖSTER</a:t>
            </a:r>
          </a:p>
          <a:p>
            <a:r>
              <a:rPr lang="tr-TR" dirty="0"/>
              <a:t>BAŞARILAMAMIŞ BİR DERS OLAMAZ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301097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1.80 altında kalırsanız alttan ders almakta zorlanırsınız</a:t>
            </a:r>
          </a:p>
          <a:p>
            <a:r>
              <a:rPr lang="tr-TR" dirty="0"/>
              <a:t>Bir şeyler yolunda gitmese bile 1.80 üzerinde kalmaya çalışmalısınız.</a:t>
            </a:r>
          </a:p>
          <a:p>
            <a:endParaRPr lang="tr-TR" dirty="0"/>
          </a:p>
          <a:p>
            <a:r>
              <a:rPr lang="tr-TR" dirty="0"/>
              <a:t>Alttan ders yoksa ve ortalama 2.50 ise ÜSTTEN ders alabilir erken bitirebilir veya yükünüzü azaltabilirsiniz.</a:t>
            </a:r>
          </a:p>
          <a:p>
            <a:endParaRPr lang="tr-TR" dirty="0"/>
          </a:p>
          <a:p>
            <a:r>
              <a:rPr lang="tr-TR" dirty="0"/>
              <a:t>BAŞTAN SIKI TUTUN</a:t>
            </a:r>
          </a:p>
          <a:p>
            <a:r>
              <a:rPr lang="tr-TR" dirty="0"/>
              <a:t>HAYATINIZ BOYUNCA GNO DEĞİŞMEZ.</a:t>
            </a:r>
          </a:p>
          <a:p>
            <a:r>
              <a:rPr lang="tr-TR" dirty="0"/>
              <a:t>KPSS, ALES, YDS, ÖZEL SEKTÖR hepsinde tekrar şansınız var ama tekrar lisans okumak KOLAY DEĞİL!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27640752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24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99212259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1188389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2220042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40554337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0038998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2752443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67220357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85351471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1055718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17047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4807741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Apple – </a:t>
            </a:r>
            <a:r>
              <a:rPr lang="tr-TR" dirty="0" err="1"/>
              <a:t>Andorid</a:t>
            </a:r>
            <a:r>
              <a:rPr lang="tr-TR" dirty="0"/>
              <a:t> ikisinde de var</a:t>
            </a:r>
          </a:p>
          <a:p>
            <a:r>
              <a:rPr lang="tr-TR" dirty="0"/>
              <a:t>Huawei bilinmiyor</a:t>
            </a:r>
          </a:p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39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834056660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3A5B18-5ACE-A733-1417-6B61EF14C99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B95E5A84-5BE0-A7D5-959C-BA6650604957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8AF0C74-8A69-6E47-7F68-94A98955282F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Apple – </a:t>
            </a:r>
            <a:r>
              <a:rPr lang="tr-TR" dirty="0" err="1"/>
              <a:t>Andorid</a:t>
            </a:r>
            <a:r>
              <a:rPr lang="tr-TR" dirty="0"/>
              <a:t> ikisinde de var</a:t>
            </a:r>
          </a:p>
          <a:p>
            <a:r>
              <a:rPr lang="tr-TR" dirty="0"/>
              <a:t>Huawei bilinmiyor</a:t>
            </a:r>
          </a:p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58A8AB52-BBA0-22F3-036B-6B7462A3098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11010979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7246820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FONKSİYONLARDAN BAHSET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14049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EAE13B-64CC-1C23-3B90-85DF08310E3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4B92235-25E8-ADB6-CA30-90C8E00381CF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717502AE-B059-570A-068F-413C30096282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F3F17CA5-AC09-8246-6512-2C50561B3434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36178277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5AF221-9507-66CB-82C1-89AC915EA7E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95EE334C-9534-C45D-860D-9C180CDBEF5B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884662C8-E95E-A3DF-D834-1E694CD662FA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E713480-96E8-4FC0-4889-D191C3E4994F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14637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1D539D2-3273-AC05-DBD8-0D74CFD9371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6C7A60CA-7039-A864-B1C2-B5A9A133EA3A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340E7631-1C4D-7D46-1E20-67B562FE67B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95381041-1477-2616-99E4-FB297094B9D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0328042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112070038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Mevzuat </a:t>
            </a:r>
            <a:r>
              <a:rPr lang="tr-TR" dirty="0" err="1"/>
              <a:t>sdü</a:t>
            </a:r>
            <a:r>
              <a:rPr lang="tr-TR" dirty="0"/>
              <a:t> işaret edilebilir.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1087954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02597919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67558640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49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72453955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99658537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4223562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Burada 4 yıl boyunca alacağınız derslerden birkaçı var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62680341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86481465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3131607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5823710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325296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56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254568878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57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26677334"/>
      </p:ext>
    </p:extLst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58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32399640"/>
      </p:ext>
    </p:extLst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59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53856748"/>
      </p:ext>
    </p:extLst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 err="1"/>
              <a:t>Ünilerin</a:t>
            </a:r>
            <a:r>
              <a:rPr lang="tr-TR" dirty="0"/>
              <a:t> arasında zaten aralarında fark yok</a:t>
            </a:r>
          </a:p>
          <a:p>
            <a:r>
              <a:rPr lang="tr-TR" dirty="0"/>
              <a:t>Kaşık </a:t>
            </a:r>
            <a:r>
              <a:rPr lang="tr-TR" dirty="0" err="1"/>
              <a:t>kaşık</a:t>
            </a:r>
            <a:r>
              <a:rPr lang="tr-TR" dirty="0"/>
              <a:t>, çatal </a:t>
            </a:r>
            <a:r>
              <a:rPr lang="tr-TR" dirty="0" err="1"/>
              <a:t>çatal</a:t>
            </a:r>
            <a:endParaRPr lang="tr-TR" dirty="0"/>
          </a:p>
          <a:p>
            <a:r>
              <a:rPr lang="tr-TR" dirty="0"/>
              <a:t>Merkezi derslikler, </a:t>
            </a:r>
            <a:r>
              <a:rPr lang="tr-TR" dirty="0" err="1"/>
              <a:t>anfi</a:t>
            </a:r>
            <a:r>
              <a:rPr lang="tr-TR" dirty="0"/>
              <a:t>, </a:t>
            </a:r>
            <a:r>
              <a:rPr lang="tr-TR" dirty="0" err="1"/>
              <a:t>GSF’nin</a:t>
            </a:r>
            <a:r>
              <a:rPr lang="tr-TR" dirty="0"/>
              <a:t> orada öğrenci </a:t>
            </a:r>
            <a:r>
              <a:rPr lang="tr-TR" dirty="0" err="1"/>
              <a:t>küluplerine</a:t>
            </a:r>
            <a:r>
              <a:rPr lang="tr-TR"/>
              <a:t> gidin</a:t>
            </a:r>
            <a:endParaRPr lang="tr-TR" dirty="0"/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60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198833120"/>
      </p:ext>
    </p:extLst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61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5453456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SIRASIYLA TARİHLERİ SÖYLE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11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05533454"/>
      </p:ext>
    </p:extLst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DFBDCE-657B-EE19-EA9E-3556AB06DC9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>
            <a:extLst>
              <a:ext uri="{FF2B5EF4-FFF2-40B4-BE49-F238E27FC236}">
                <a16:creationId xmlns:a16="http://schemas.microsoft.com/office/drawing/2014/main" id="{7667B1BB-A6EA-1E65-A955-4F25932F033C}"/>
              </a:ext>
            </a:extLst>
          </p:cNvPr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>
            <a:extLst>
              <a:ext uri="{FF2B5EF4-FFF2-40B4-BE49-F238E27FC236}">
                <a16:creationId xmlns:a16="http://schemas.microsoft.com/office/drawing/2014/main" id="{100F7F4A-EDF0-C125-AC9B-17F7809893C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Öğrenciliğimde çok yaşadığım sorun.</a:t>
            </a:r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36E0C8D1-8D0D-EDFF-8BF2-AA04F3AC51DE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62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853010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BİTİRME PROJESİ VE STAJI HER TÜRLÜ YAPMANIZ LAZIM.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12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4792259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Önceki mezunlar staj yaptıkları yerde işe başladı</a:t>
            </a:r>
          </a:p>
          <a:p>
            <a:r>
              <a:rPr lang="tr-TR" dirty="0"/>
              <a:t>Naylon stajın kimseye faydası yok</a:t>
            </a:r>
          </a:p>
          <a:p>
            <a:r>
              <a:rPr lang="tr-TR" dirty="0"/>
              <a:t>Erken staj, erken mezuniyet.</a:t>
            </a:r>
          </a:p>
          <a:p>
            <a:r>
              <a:rPr lang="tr-TR" dirty="0"/>
              <a:t>Geç staj, işe giriş şansının artması demek</a:t>
            </a:r>
          </a:p>
          <a:p>
            <a:endParaRPr lang="tr-TR" dirty="0"/>
          </a:p>
          <a:p>
            <a:r>
              <a:rPr lang="tr-TR" dirty="0"/>
              <a:t>Bir iş görüşmesi kaç dk sürer? Staj 30 işgünü sürer. Hangisinde kendinizi daha rahat ve doğru ifade edebilirsiniz?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13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5028248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BİTİRME PROJESİ VE STAJI HER TÜRLÜ YAPMANIZ LAZIM.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14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2594596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yt Resmi Yer Tutucus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 Yer Tutucusu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tr-TR" dirty="0"/>
              <a:t>DAHA FAZLA BİLGİ isteyenler</a:t>
            </a:r>
          </a:p>
        </p:txBody>
      </p:sp>
      <p:sp>
        <p:nvSpPr>
          <p:cNvPr id="4" name="Slayt Numarası Yer Tutucusu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7E314C1-24FD-4B28-946E-D33BC0D539F5}" type="slidenum">
              <a:rPr lang="tr-TR" smtClean="0"/>
              <a:t>15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9940602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5B62CC5-E0C5-4565-B948-56A8CB89051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831AB723-7F6B-4651-9381-B227956F2ED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8FBDB318-7C94-4FE2-B802-44CCF7380A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5D1AFD05-0FB2-4A69-BF22-3BA6A94496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AC13CC33-08E9-497C-8703-ECE7C56A661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4705910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84DD8AD-DECA-4EF8-B5B4-85C5CA34DC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5D60AA5-4D3A-44A8-B6B1-C9333A23AC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58FF20CB-711D-4B75-8DDB-6E440257FF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2F07C5D-E7E0-46F6-A0FB-6314FA3DBD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23874133-C775-4D5F-9FE7-84428F499E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6220967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51B687EE-43FC-4E10-926B-46232EB99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E4587DC3-E3B0-403F-A3D0-82FADDB055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8EBEA39-25EF-4ADD-BE98-678656A72AD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EC886E77-938A-4687-8BB2-43C3EF6BA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5490B810-BC37-42F6-AB67-793D437210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376332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2427CD30-3DF3-4656-9D0B-C6B28FE530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205BFA-E0C2-448A-A1A8-7168DFDE1BC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2DD1A52C-DA46-4535-9F06-C768D2E69A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1EC68C2A-B11A-4421-B091-4571E4147D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B8096AEC-CCF4-418F-B0D5-BF0F7C854B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38149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51C8941-165D-4292-8592-7DB7BC0353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9FDCEEC9-CFC8-4F37-89D4-70E294D118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DAF1B0B2-0BF9-404D-8980-60EBBDA8B5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C23D1F8-E704-4F1A-A295-891126EB29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8E6521D-F5A4-4AA1-939D-1BDA5DE133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5835358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5F05B389-84D7-435D-B4F8-76C308CF7D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FBB4E9F9-5CE2-43FD-8E7D-578E24F6906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B7B91D46-EB0C-4CF2-90B3-B3783A5AFC2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2DB1F92-53E4-4250-A5C4-4E5E0E54F9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2E4779CF-F730-4328-B47E-5A4FF9908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5FF8EEDA-C0AC-4A5C-A2CA-CFF001A958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6429915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4EFD81E-FBF5-4B8A-B7DB-48ADFE6B59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C778320-3CED-4B44-82ED-1AF5301F2F1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2466323F-D203-4052-A642-27962CDE588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3E5811DF-6740-4355-A2CD-682A8136A1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A0B5FBE3-964D-48CA-A814-BE18F23C3A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A394F297-8330-45CE-A4B2-3F2F6D26C9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B3085B74-2DFB-444A-8E08-54E7A57241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A1DA7AC1-54FD-44BF-80E0-64CCB874F00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228165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951DCE7F-8522-4DBA-BE73-057EF584B5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F9C79970-12AD-45ED-8C80-7156FA8B1F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B33B9C1D-92AF-4E0A-B5FF-584EA91EEE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39B2D2FC-358D-4CB7-A223-081D723448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008411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7BA2FA31-39FA-450F-AF3D-B1EA7C7112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CED16E02-B90F-412E-A383-4EAD741A60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AAE3CBCB-7848-43EE-8FB6-087A081E02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917901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868BFC74-544E-4F8A-B0CA-4752CE1753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EBDB6FC7-FF74-45E5-AA07-BACB58C959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13030542-4783-4F25-A15E-8016CD90A01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9556DB63-83E5-40F2-B31F-D854C74C70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777F0B6-C8D1-41B7-A4E2-094807DDE63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5D4D68E-0EF1-4B6D-BDBA-F0124631463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709503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A0498C5-4A41-4531-9026-70E62CD22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52D6AC76-F3FA-4A00-B6A8-01FDD82B5E4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7AB68BA5-234F-4466-BB6C-67CE09D31C1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4AF4B914-EAD8-4FAB-8CDB-B98252B55A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972F832B-F890-428B-92EA-839FFB9D2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E765BB3F-6A7C-446D-AFBE-E0ADFB6C61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0960113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83000">
              <a:schemeClr val="accent1">
                <a:lumMod val="5000"/>
                <a:lumOff val="95000"/>
                <a:alpha val="29000"/>
              </a:schemeClr>
            </a:gs>
            <a:gs pos="100000">
              <a:srgbClr val="ACC1E4"/>
            </a:gs>
            <a:gs pos="96000">
              <a:schemeClr val="accent1">
                <a:lumMod val="45000"/>
                <a:lumOff val="55000"/>
              </a:schemeClr>
            </a:gs>
            <a:gs pos="97000">
              <a:schemeClr val="accent1">
                <a:lumMod val="45000"/>
                <a:lumOff val="55000"/>
              </a:schemeClr>
            </a:gs>
            <a:gs pos="100000">
              <a:schemeClr val="accent1">
                <a:lumMod val="30000"/>
                <a:lumOff val="70000"/>
              </a:schemeClr>
            </a:gs>
          </a:gsLst>
          <a:lin ang="75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3369C222-C3EC-481E-9203-DF3463F4751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AF024F2D-2800-4655-B409-DBFFBE50DFB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1DA59437-BC7F-4E17-9CF3-BD8E7F18BAB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710D9C-7D1A-4361-9E2B-B05A17119332}" type="datetimeFigureOut">
              <a:rPr lang="tr-TR" smtClean="0"/>
              <a:t>24.09.2025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27E219A4-1799-42F9-A2FF-203B6BAA00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D182B083-827A-41DE-B62B-BA4C678835D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4A20B66-BFCE-466D-AA38-BD195A251B4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875422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customXml" Target="../ink/ink1.xml"/><Relationship Id="rId4" Type="http://schemas.openxmlformats.org/officeDocument/2006/relationships/image" Target="../media/image28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openxmlformats.org/officeDocument/2006/relationships/image" Target="../media/image3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png"/><Relationship Id="rId5" Type="http://schemas.openxmlformats.org/officeDocument/2006/relationships/customXml" Target="../ink/ink2.xml"/><Relationship Id="rId4" Type="http://schemas.openxmlformats.org/officeDocument/2006/relationships/image" Target="../media/image3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8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40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4.jpg"/><Relationship Id="rId7" Type="http://schemas.openxmlformats.org/officeDocument/2006/relationships/image" Target="../media/image8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g"/><Relationship Id="rId5" Type="http://schemas.openxmlformats.org/officeDocument/2006/relationships/image" Target="../media/image6.jpg"/><Relationship Id="rId10" Type="http://schemas.openxmlformats.org/officeDocument/2006/relationships/image" Target="../media/image10.jpeg"/><Relationship Id="rId4" Type="http://schemas.openxmlformats.org/officeDocument/2006/relationships/image" Target="../media/image5.jpg"/><Relationship Id="rId9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.png"/><Relationship Id="rId7" Type="http://schemas.openxmlformats.org/officeDocument/2006/relationships/customXml" Target="../ink/ink4.xml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png"/><Relationship Id="rId5" Type="http://schemas.openxmlformats.org/officeDocument/2006/relationships/customXml" Target="../ink/ink3.xml"/><Relationship Id="rId4" Type="http://schemas.openxmlformats.org/officeDocument/2006/relationships/image" Target="../media/image45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1.jpeg"/><Relationship Id="rId4" Type="http://schemas.openxmlformats.org/officeDocument/2006/relationships/image" Target="../media/image50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eg"/><Relationship Id="rId5" Type="http://schemas.openxmlformats.org/officeDocument/2006/relationships/image" Target="../media/image53.png"/><Relationship Id="rId4" Type="http://schemas.openxmlformats.org/officeDocument/2006/relationships/image" Target="../media/image52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8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7.jpeg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eg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3" Type="http://schemas.openxmlformats.org/officeDocument/2006/relationships/image" Target="../media/image3.png"/><Relationship Id="rId7" Type="http://schemas.openxmlformats.org/officeDocument/2006/relationships/image" Target="../media/image63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svg"/><Relationship Id="rId11" Type="http://schemas.openxmlformats.org/officeDocument/2006/relationships/image" Target="../media/image67.sv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jpeg"/><Relationship Id="rId9" Type="http://schemas.openxmlformats.org/officeDocument/2006/relationships/image" Target="../media/image65.sv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.png"/><Relationship Id="rId4" Type="http://schemas.openxmlformats.org/officeDocument/2006/relationships/image" Target="../media/image13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1.png"/><Relationship Id="rId5" Type="http://schemas.openxmlformats.org/officeDocument/2006/relationships/image" Target="../media/image70.png"/><Relationship Id="rId4" Type="http://schemas.openxmlformats.org/officeDocument/2006/relationships/image" Target="../media/image6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png"/><Relationship Id="rId4" Type="http://schemas.openxmlformats.org/officeDocument/2006/relationships/image" Target="../media/image72.jpe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4.jpeg"/><Relationship Id="rId4" Type="http://schemas.openxmlformats.org/officeDocument/2006/relationships/image" Target="../media/image73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6.png"/><Relationship Id="rId4" Type="http://schemas.openxmlformats.org/officeDocument/2006/relationships/image" Target="../media/image75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3" Type="http://schemas.openxmlformats.org/officeDocument/2006/relationships/image" Target="../media/image3.png"/><Relationship Id="rId7" Type="http://schemas.openxmlformats.org/officeDocument/2006/relationships/image" Target="../media/image62.sv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1.png"/><Relationship Id="rId5" Type="http://schemas.openxmlformats.org/officeDocument/2006/relationships/image" Target="../media/image78.jpeg"/><Relationship Id="rId4" Type="http://schemas.openxmlformats.org/officeDocument/2006/relationships/image" Target="../media/image77.jpeg"/><Relationship Id="rId9" Type="http://schemas.openxmlformats.org/officeDocument/2006/relationships/image" Target="../media/image80.svg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jpeg"/><Relationship Id="rId3" Type="http://schemas.openxmlformats.org/officeDocument/2006/relationships/image" Target="../media/image3.png"/><Relationship Id="rId7" Type="http://schemas.openxmlformats.org/officeDocument/2006/relationships/image" Target="../media/image84.jpe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3.jpeg"/><Relationship Id="rId5" Type="http://schemas.openxmlformats.org/officeDocument/2006/relationships/image" Target="../media/image82.jpeg"/><Relationship Id="rId10" Type="http://schemas.openxmlformats.org/officeDocument/2006/relationships/image" Target="../media/image87.jpeg"/><Relationship Id="rId4" Type="http://schemas.openxmlformats.org/officeDocument/2006/relationships/image" Target="../media/image81.jpeg"/><Relationship Id="rId9" Type="http://schemas.openxmlformats.org/officeDocument/2006/relationships/image" Target="../media/image8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0.jpeg"/><Relationship Id="rId5" Type="http://schemas.openxmlformats.org/officeDocument/2006/relationships/image" Target="../media/image89.jpeg"/><Relationship Id="rId4" Type="http://schemas.openxmlformats.org/officeDocument/2006/relationships/image" Target="../media/image88.jpeg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svg"/><Relationship Id="rId3" Type="http://schemas.openxmlformats.org/officeDocument/2006/relationships/image" Target="../media/image3.pn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2.png"/><Relationship Id="rId11" Type="http://schemas.openxmlformats.org/officeDocument/2006/relationships/image" Target="../media/image62.svg"/><Relationship Id="rId5" Type="http://schemas.openxmlformats.org/officeDocument/2006/relationships/image" Target="../media/image91.jpeg"/><Relationship Id="rId10" Type="http://schemas.openxmlformats.org/officeDocument/2006/relationships/image" Target="../media/image61.png"/><Relationship Id="rId4" Type="http://schemas.openxmlformats.org/officeDocument/2006/relationships/image" Target="../media/image2.jpg"/><Relationship Id="rId9" Type="http://schemas.openxmlformats.org/officeDocument/2006/relationships/image" Target="../media/image93.jpe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4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98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7.png"/><Relationship Id="rId5" Type="http://schemas.openxmlformats.org/officeDocument/2006/relationships/image" Target="../media/image96.png"/><Relationship Id="rId10" Type="http://schemas.openxmlformats.org/officeDocument/2006/relationships/image" Target="../media/image101.png"/><Relationship Id="rId4" Type="http://schemas.openxmlformats.org/officeDocument/2006/relationships/image" Target="../media/image95.jpeg"/><Relationship Id="rId9" Type="http://schemas.openxmlformats.org/officeDocument/2006/relationships/image" Target="../media/image100.png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13" Type="http://schemas.openxmlformats.org/officeDocument/2006/relationships/image" Target="../media/image99.png"/><Relationship Id="rId3" Type="http://schemas.openxmlformats.org/officeDocument/2006/relationships/image" Target="../media/image3.png"/><Relationship Id="rId7" Type="http://schemas.openxmlformats.org/officeDocument/2006/relationships/image" Target="../media/image96.png"/><Relationship Id="rId12" Type="http://schemas.openxmlformats.org/officeDocument/2006/relationships/image" Target="../media/image106.png"/><Relationship Id="rId17" Type="http://schemas.openxmlformats.org/officeDocument/2006/relationships/image" Target="../media/image101.png"/><Relationship Id="rId2" Type="http://schemas.openxmlformats.org/officeDocument/2006/relationships/notesSlide" Target="../notesSlides/notesSlide50.xml"/><Relationship Id="rId16" Type="http://schemas.openxmlformats.org/officeDocument/2006/relationships/image" Target="../media/image10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3.png"/><Relationship Id="rId11" Type="http://schemas.openxmlformats.org/officeDocument/2006/relationships/image" Target="../media/image98.png"/><Relationship Id="rId5" Type="http://schemas.openxmlformats.org/officeDocument/2006/relationships/image" Target="../media/image95.jpeg"/><Relationship Id="rId15" Type="http://schemas.openxmlformats.org/officeDocument/2006/relationships/image" Target="../media/image100.png"/><Relationship Id="rId10" Type="http://schemas.openxmlformats.org/officeDocument/2006/relationships/image" Target="../media/image105.png"/><Relationship Id="rId4" Type="http://schemas.openxmlformats.org/officeDocument/2006/relationships/image" Target="../media/image102.png"/><Relationship Id="rId9" Type="http://schemas.openxmlformats.org/officeDocument/2006/relationships/image" Target="../media/image97.png"/><Relationship Id="rId14" Type="http://schemas.openxmlformats.org/officeDocument/2006/relationships/image" Target="../media/image107.jpeg"/></Relationships>
</file>

<file path=ppt/slides/_rels/slide63.xml.rels><?xml version="1.0" encoding="UTF-8" standalone="yes"?>
<Relationships xmlns="http://schemas.openxmlformats.org/package/2006/relationships"><Relationship Id="rId3" Type="http://schemas.microsoft.com/office/2017/06/relationships/model3d" Target="../media/model3d1.glb"/><Relationship Id="rId7" Type="http://schemas.openxmlformats.org/officeDocument/2006/relationships/image" Target="../media/image111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6" Type="http://schemas.microsoft.com/office/2017/06/relationships/model3d" Target="../media/model3d2.glb"/><Relationship Id="rId5" Type="http://schemas.openxmlformats.org/officeDocument/2006/relationships/image" Target="../media/image110.png"/><Relationship Id="rId4" Type="http://schemas.openxmlformats.org/officeDocument/2006/relationships/image" Target="../media/image109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jpg"/><Relationship Id="rId3" Type="http://schemas.openxmlformats.org/officeDocument/2006/relationships/image" Target="../media/image3.png"/><Relationship Id="rId7" Type="http://schemas.openxmlformats.org/officeDocument/2006/relationships/image" Target="../media/image17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g"/><Relationship Id="rId5" Type="http://schemas.openxmlformats.org/officeDocument/2006/relationships/image" Target="../media/image15.jpg"/><Relationship Id="rId4" Type="http://schemas.openxmlformats.org/officeDocument/2006/relationships/image" Target="../media/image14.jpg"/><Relationship Id="rId9" Type="http://schemas.openxmlformats.org/officeDocument/2006/relationships/image" Target="../media/image19.jp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6000">
              <a:schemeClr val="accent1">
                <a:lumMod val="40000"/>
                <a:lumOff val="60000"/>
              </a:schemeClr>
            </a:gs>
            <a:gs pos="36000">
              <a:schemeClr val="accent5">
                <a:lumMod val="60000"/>
                <a:lumOff val="40000"/>
              </a:schemeClr>
            </a:gs>
            <a:gs pos="66000">
              <a:schemeClr val="accent1">
                <a:lumMod val="95000"/>
                <a:lumOff val="5000"/>
              </a:schemeClr>
            </a:gs>
            <a:gs pos="93000">
              <a:schemeClr val="accent1">
                <a:lumMod val="60000"/>
              </a:schemeClr>
            </a:gs>
          </a:gsLst>
          <a:path path="circle">
            <a:fillToRect l="50000" t="130000" r="50000" b="-30000"/>
          </a:path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Resim 10">
            <a:extLst>
              <a:ext uri="{FF2B5EF4-FFF2-40B4-BE49-F238E27FC236}">
                <a16:creationId xmlns:a16="http://schemas.microsoft.com/office/drawing/2014/main" id="{A74DF372-054C-499D-8412-C52BAC52EB9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artisticBlur radius="6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3999" y="0"/>
            <a:ext cx="8666645" cy="6858000"/>
          </a:xfrm>
          <a:prstGeom prst="rect">
            <a:avLst/>
          </a:prstGeom>
          <a:effectLst>
            <a:outerShdw blurRad="50800" dist="50800" dir="5400000" algn="ctr" rotWithShape="0">
              <a:srgbClr val="000000">
                <a:alpha val="20000"/>
              </a:srgbClr>
            </a:outerShdw>
            <a:softEdge rad="12700"/>
          </a:effectLst>
        </p:spPr>
      </p:pic>
    </p:spTree>
    <p:extLst>
      <p:ext uri="{BB962C8B-B14F-4D97-AF65-F5344CB8AC3E}">
        <p14:creationId xmlns:p14="http://schemas.microsoft.com/office/powerpoint/2010/main" val="2193713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İKY Lisansta Hangi Dersler Alınır?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E2673E-7DC2-40B0-9AA3-D994B989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5250" y="1690688"/>
            <a:ext cx="6343650" cy="5167312"/>
          </a:xfrm>
        </p:spPr>
        <p:txBody>
          <a:bodyPr>
            <a:normAutofit lnSpcReduction="10000"/>
          </a:bodyPr>
          <a:lstStyle/>
          <a:p>
            <a:r>
              <a:rPr lang="tr-TR" sz="2500" dirty="0"/>
              <a:t>Temel Hukuk Dersleri</a:t>
            </a:r>
          </a:p>
          <a:p>
            <a:pPr marL="0" indent="0">
              <a:buNone/>
            </a:pPr>
            <a:r>
              <a:rPr lang="tr-TR" sz="1400" dirty="0"/>
              <a:t>(iş hukuku, toplu sözleşme hukuku, medeni hukuk, sosyal güvenlik hukuku vb.)</a:t>
            </a:r>
          </a:p>
          <a:p>
            <a:r>
              <a:rPr lang="tr-TR" sz="2500" dirty="0"/>
              <a:t>İşletme bilimi, üretim yönetimi…</a:t>
            </a:r>
          </a:p>
          <a:p>
            <a:r>
              <a:rPr lang="tr-TR" sz="2500" dirty="0"/>
              <a:t>İktisat, giriş düzeyinde</a:t>
            </a:r>
          </a:p>
          <a:p>
            <a:r>
              <a:rPr lang="tr-TR" sz="2500" dirty="0"/>
              <a:t>Muhasebe, giriş düzeyinde</a:t>
            </a:r>
          </a:p>
          <a:p>
            <a:r>
              <a:rPr lang="tr-TR" sz="2500" dirty="0"/>
              <a:t>Ücret, bordo düzenlemeye ilişkin dersler</a:t>
            </a:r>
          </a:p>
          <a:p>
            <a:r>
              <a:rPr lang="tr-TR" sz="2500" dirty="0"/>
              <a:t>Çalışma sosyolojisi </a:t>
            </a:r>
          </a:p>
          <a:p>
            <a:r>
              <a:rPr lang="tr-TR" sz="2500" dirty="0"/>
              <a:t>Çalışma psikolojisi</a:t>
            </a:r>
          </a:p>
          <a:p>
            <a:r>
              <a:rPr lang="tr-TR" sz="2500" dirty="0"/>
              <a:t>Yönetim felsefesi</a:t>
            </a:r>
          </a:p>
          <a:p>
            <a:r>
              <a:rPr lang="tr-TR" sz="2500" dirty="0"/>
              <a:t>Yönetim psikolojisi</a:t>
            </a:r>
          </a:p>
          <a:p>
            <a:r>
              <a:rPr lang="tr-TR" sz="2500" dirty="0"/>
              <a:t>Bilim felsefesi, bilimsel araştırma yöntemleri</a:t>
            </a:r>
          </a:p>
          <a:p>
            <a:r>
              <a:rPr lang="tr-TR" sz="2500" dirty="0"/>
              <a:t>İş sağlığı ve güvenliği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İçerik Yer Tutucusu 2">
            <a:extLst>
              <a:ext uri="{FF2B5EF4-FFF2-40B4-BE49-F238E27FC236}">
                <a16:creationId xmlns:a16="http://schemas.microsoft.com/office/drawing/2014/main" id="{18E55CBA-7DF8-4381-9CD0-B19B00C96EC7}"/>
              </a:ext>
            </a:extLst>
          </p:cNvPr>
          <p:cNvSpPr txBox="1">
            <a:spLocks/>
          </p:cNvSpPr>
          <p:nvPr/>
        </p:nvSpPr>
        <p:spPr>
          <a:xfrm>
            <a:off x="6343650" y="1690688"/>
            <a:ext cx="5848350" cy="51673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sz="2500" dirty="0"/>
              <a:t>İnsan Kaynakları Yönetimi</a:t>
            </a:r>
          </a:p>
          <a:p>
            <a:r>
              <a:rPr lang="tr-TR" sz="2500" dirty="0"/>
              <a:t>Uluslararası insan kaynakları yönetimi</a:t>
            </a:r>
          </a:p>
          <a:p>
            <a:r>
              <a:rPr lang="tr-TR" sz="2500" dirty="0"/>
              <a:t>İnsan kaynakları planlaması</a:t>
            </a:r>
          </a:p>
          <a:p>
            <a:r>
              <a:rPr lang="tr-TR" sz="2500" dirty="0"/>
              <a:t>İş analizi, iş tasarımı…</a:t>
            </a:r>
          </a:p>
          <a:p>
            <a:r>
              <a:rPr lang="tr-TR" sz="2500" dirty="0"/>
              <a:t>İşgücü tedarik, seçim ve yerleştirme</a:t>
            </a:r>
          </a:p>
          <a:p>
            <a:r>
              <a:rPr lang="tr-TR" sz="2500" dirty="0"/>
              <a:t>Davranış bilimleri</a:t>
            </a:r>
          </a:p>
          <a:p>
            <a:r>
              <a:rPr lang="tr-TR" sz="2500" dirty="0"/>
              <a:t>Örgütsel davranış</a:t>
            </a:r>
          </a:p>
          <a:p>
            <a:r>
              <a:rPr lang="tr-TR" sz="2500" dirty="0"/>
              <a:t>Endüstri ilişkileri</a:t>
            </a:r>
          </a:p>
          <a:p>
            <a:r>
              <a:rPr lang="tr-TR" sz="2500" dirty="0"/>
              <a:t>Yetenek yönetimi, farklılıkların yönetimi</a:t>
            </a:r>
          </a:p>
          <a:p>
            <a:r>
              <a:rPr lang="tr-TR" sz="2500" dirty="0"/>
              <a:t>Stratejik yönetim</a:t>
            </a:r>
          </a:p>
          <a:p>
            <a:r>
              <a:rPr lang="tr-TR" sz="2500" dirty="0"/>
              <a:t>Halkla ilişkiler</a:t>
            </a:r>
          </a:p>
          <a:p>
            <a:endParaRPr lang="tr-TR" sz="2400" dirty="0"/>
          </a:p>
          <a:p>
            <a:endParaRPr lang="tr-TR" sz="2400" dirty="0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F857F142-AA7C-4DB1-91E0-D3E5055882A2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75A5859D-4940-43B6-9DD5-BF1888BE774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FDE5E9A9-EA62-4C4B-A278-EF38EC30E40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82609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73807"/>
            <a:ext cx="10515600" cy="1115148"/>
          </a:xfrm>
        </p:spPr>
        <p:txBody>
          <a:bodyPr/>
          <a:lstStyle/>
          <a:p>
            <a:r>
              <a:rPr lang="tr-TR" dirty="0"/>
              <a:t>SDÜ İKY Lisans Öğrenim Süreci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grpSp>
        <p:nvGrpSpPr>
          <p:cNvPr id="21" name="Grup 20">
            <a:extLst>
              <a:ext uri="{FF2B5EF4-FFF2-40B4-BE49-F238E27FC236}">
                <a16:creationId xmlns:a16="http://schemas.microsoft.com/office/drawing/2014/main" id="{12F3797A-38F8-4BBE-8AF6-4C740879C1EE}"/>
              </a:ext>
            </a:extLst>
          </p:cNvPr>
          <p:cNvGrpSpPr/>
          <p:nvPr/>
        </p:nvGrpSpPr>
        <p:grpSpPr>
          <a:xfrm>
            <a:off x="151179" y="1160705"/>
            <a:ext cx="9789924" cy="1079797"/>
            <a:chOff x="419693" y="1581620"/>
            <a:chExt cx="9789924" cy="1079797"/>
          </a:xfrm>
        </p:grpSpPr>
        <p:sp>
          <p:nvSpPr>
            <p:cNvPr id="10" name="Ok: Sağ 9">
              <a:extLst>
                <a:ext uri="{FF2B5EF4-FFF2-40B4-BE49-F238E27FC236}">
                  <a16:creationId xmlns:a16="http://schemas.microsoft.com/office/drawing/2014/main" id="{20E16E12-B069-4A63-B0B0-C0AFD7511123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2025 – 2026 GÜZ</a:t>
              </a:r>
            </a:p>
          </p:txBody>
        </p:sp>
        <p:sp>
          <p:nvSpPr>
            <p:cNvPr id="11" name="Oval 10">
              <a:extLst>
                <a:ext uri="{FF2B5EF4-FFF2-40B4-BE49-F238E27FC236}">
                  <a16:creationId xmlns:a16="http://schemas.microsoft.com/office/drawing/2014/main" id="{6CAB61DC-571C-4FE8-9927-4365E385FF47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2025</a:t>
              </a:r>
            </a:p>
          </p:txBody>
        </p:sp>
        <p:sp>
          <p:nvSpPr>
            <p:cNvPr id="12" name="Oval 11">
              <a:extLst>
                <a:ext uri="{FF2B5EF4-FFF2-40B4-BE49-F238E27FC236}">
                  <a16:creationId xmlns:a16="http://schemas.microsoft.com/office/drawing/2014/main" id="{199DDBCB-DA04-44E9-A9AA-6E5C215BEAE8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2026</a:t>
              </a:r>
            </a:p>
          </p:txBody>
        </p:sp>
        <p:sp>
          <p:nvSpPr>
            <p:cNvPr id="13" name="Ok: Sağ 12">
              <a:extLst>
                <a:ext uri="{FF2B5EF4-FFF2-40B4-BE49-F238E27FC236}">
                  <a16:creationId xmlns:a16="http://schemas.microsoft.com/office/drawing/2014/main" id="{7C291FB4-7645-4860-B25E-6F9ECB1EDE2D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2025 – 2026 BAHAR</a:t>
              </a:r>
            </a:p>
          </p:txBody>
        </p:sp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F5C070A5-7949-4815-A980-EA920932362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dönem</a:t>
              </a:r>
            </a:p>
          </p:txBody>
        </p:sp>
        <p:sp>
          <p:nvSpPr>
            <p:cNvPr id="20" name="Dikdörtgen: Köşeleri Yuvarlatılmış 19">
              <a:extLst>
                <a:ext uri="{FF2B5EF4-FFF2-40B4-BE49-F238E27FC236}">
                  <a16:creationId xmlns:a16="http://schemas.microsoft.com/office/drawing/2014/main" id="{78AFF2D3-D1AA-46D5-9120-5B2C534A101B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dönem</a:t>
              </a:r>
            </a:p>
          </p:txBody>
        </p:sp>
      </p:grpSp>
      <p:grpSp>
        <p:nvGrpSpPr>
          <p:cNvPr id="22" name="Grup 21">
            <a:extLst>
              <a:ext uri="{FF2B5EF4-FFF2-40B4-BE49-F238E27FC236}">
                <a16:creationId xmlns:a16="http://schemas.microsoft.com/office/drawing/2014/main" id="{C9B70188-FF3B-4C5E-9C3D-F849830B9613}"/>
              </a:ext>
            </a:extLst>
          </p:cNvPr>
          <p:cNvGrpSpPr/>
          <p:nvPr/>
        </p:nvGrpSpPr>
        <p:grpSpPr>
          <a:xfrm>
            <a:off x="605973" y="2231767"/>
            <a:ext cx="9789924" cy="1079797"/>
            <a:chOff x="419693" y="1581620"/>
            <a:chExt cx="9789924" cy="1079797"/>
          </a:xfrm>
        </p:grpSpPr>
        <p:sp>
          <p:nvSpPr>
            <p:cNvPr id="23" name="Ok: Sağ 22">
              <a:extLst>
                <a:ext uri="{FF2B5EF4-FFF2-40B4-BE49-F238E27FC236}">
                  <a16:creationId xmlns:a16="http://schemas.microsoft.com/office/drawing/2014/main" id="{9D3C9F15-3B41-4ACD-96EB-6266FEFD2254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2026 – 2027 GÜZ</a:t>
              </a:r>
            </a:p>
          </p:txBody>
        </p:sp>
        <p:sp>
          <p:nvSpPr>
            <p:cNvPr id="24" name="Oval 23">
              <a:extLst>
                <a:ext uri="{FF2B5EF4-FFF2-40B4-BE49-F238E27FC236}">
                  <a16:creationId xmlns:a16="http://schemas.microsoft.com/office/drawing/2014/main" id="{E7B79490-5768-497D-8AFE-6EE96B4AC643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2026</a:t>
              </a:r>
            </a:p>
          </p:txBody>
        </p:sp>
        <p:sp>
          <p:nvSpPr>
            <p:cNvPr id="25" name="Oval 24">
              <a:extLst>
                <a:ext uri="{FF2B5EF4-FFF2-40B4-BE49-F238E27FC236}">
                  <a16:creationId xmlns:a16="http://schemas.microsoft.com/office/drawing/2014/main" id="{0A726981-F7B6-4417-9309-8AEC2758AD7E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2027</a:t>
              </a:r>
            </a:p>
          </p:txBody>
        </p:sp>
        <p:sp>
          <p:nvSpPr>
            <p:cNvPr id="26" name="Ok: Sağ 25">
              <a:extLst>
                <a:ext uri="{FF2B5EF4-FFF2-40B4-BE49-F238E27FC236}">
                  <a16:creationId xmlns:a16="http://schemas.microsoft.com/office/drawing/2014/main" id="{D5FA9FFC-51A6-443B-8374-7567BFCD555D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2026 – 2027 BAHAR</a:t>
              </a:r>
            </a:p>
          </p:txBody>
        </p:sp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84A338A2-8FC7-4CF3-AF98-0890F27F5170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dönem</a:t>
              </a:r>
            </a:p>
          </p:txBody>
        </p:sp>
        <p:sp>
          <p:nvSpPr>
            <p:cNvPr id="28" name="Dikdörtgen: Köşeleri Yuvarlatılmış 27">
              <a:extLst>
                <a:ext uri="{FF2B5EF4-FFF2-40B4-BE49-F238E27FC236}">
                  <a16:creationId xmlns:a16="http://schemas.microsoft.com/office/drawing/2014/main" id="{5D91CB61-B662-4DB1-9996-5F1BE5ED783A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dönem</a:t>
              </a:r>
            </a:p>
          </p:txBody>
        </p:sp>
      </p:grpSp>
      <p:grpSp>
        <p:nvGrpSpPr>
          <p:cNvPr id="29" name="Grup 28">
            <a:extLst>
              <a:ext uri="{FF2B5EF4-FFF2-40B4-BE49-F238E27FC236}">
                <a16:creationId xmlns:a16="http://schemas.microsoft.com/office/drawing/2014/main" id="{EFDB1A3B-DE0A-49E2-9531-4F6413D82AAE}"/>
              </a:ext>
            </a:extLst>
          </p:cNvPr>
          <p:cNvGrpSpPr/>
          <p:nvPr/>
        </p:nvGrpSpPr>
        <p:grpSpPr>
          <a:xfrm>
            <a:off x="1181510" y="3268318"/>
            <a:ext cx="9789924" cy="1079797"/>
            <a:chOff x="419693" y="1581620"/>
            <a:chExt cx="9789924" cy="1079797"/>
          </a:xfrm>
        </p:grpSpPr>
        <p:sp>
          <p:nvSpPr>
            <p:cNvPr id="30" name="Ok: Sağ 29">
              <a:extLst>
                <a:ext uri="{FF2B5EF4-FFF2-40B4-BE49-F238E27FC236}">
                  <a16:creationId xmlns:a16="http://schemas.microsoft.com/office/drawing/2014/main" id="{1D7771B0-1BBD-4B36-8582-1CBDC9D70054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2027 – 2028 GÜZ</a:t>
              </a:r>
            </a:p>
          </p:txBody>
        </p:sp>
        <p:sp>
          <p:nvSpPr>
            <p:cNvPr id="31" name="Oval 30">
              <a:extLst>
                <a:ext uri="{FF2B5EF4-FFF2-40B4-BE49-F238E27FC236}">
                  <a16:creationId xmlns:a16="http://schemas.microsoft.com/office/drawing/2014/main" id="{5EA58981-3C8D-4096-AC67-1684DB1B8D7B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2027</a:t>
              </a:r>
            </a:p>
          </p:txBody>
        </p:sp>
        <p:sp>
          <p:nvSpPr>
            <p:cNvPr id="32" name="Oval 31">
              <a:extLst>
                <a:ext uri="{FF2B5EF4-FFF2-40B4-BE49-F238E27FC236}">
                  <a16:creationId xmlns:a16="http://schemas.microsoft.com/office/drawing/2014/main" id="{1E7F5691-9739-44DB-867E-3D9341DB2450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2028</a:t>
              </a:r>
            </a:p>
          </p:txBody>
        </p:sp>
        <p:sp>
          <p:nvSpPr>
            <p:cNvPr id="33" name="Ok: Sağ 32">
              <a:extLst>
                <a:ext uri="{FF2B5EF4-FFF2-40B4-BE49-F238E27FC236}">
                  <a16:creationId xmlns:a16="http://schemas.microsoft.com/office/drawing/2014/main" id="{6B00A5D0-61B8-4B54-BD3C-A9BFCEF9C365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2027 – 2028 BAHAR</a:t>
              </a:r>
            </a:p>
          </p:txBody>
        </p:sp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AFBCF1EB-2C30-41F1-ADD8-C4C4F116F22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5. dönem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44277054-68A4-4881-B05C-EB764047D198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6. dönem</a:t>
              </a:r>
            </a:p>
          </p:txBody>
        </p:sp>
      </p:grpSp>
      <p:grpSp>
        <p:nvGrpSpPr>
          <p:cNvPr id="36" name="Grup 35">
            <a:extLst>
              <a:ext uri="{FF2B5EF4-FFF2-40B4-BE49-F238E27FC236}">
                <a16:creationId xmlns:a16="http://schemas.microsoft.com/office/drawing/2014/main" id="{C86AA0C4-0EFD-4F6A-BB5A-EB7881E1B020}"/>
              </a:ext>
            </a:extLst>
          </p:cNvPr>
          <p:cNvGrpSpPr/>
          <p:nvPr/>
        </p:nvGrpSpPr>
        <p:grpSpPr>
          <a:xfrm>
            <a:off x="1880978" y="4314226"/>
            <a:ext cx="9789924" cy="1079797"/>
            <a:chOff x="419693" y="1581620"/>
            <a:chExt cx="9789924" cy="1079797"/>
          </a:xfrm>
        </p:grpSpPr>
        <p:sp>
          <p:nvSpPr>
            <p:cNvPr id="37" name="Ok: Sağ 36">
              <a:extLst>
                <a:ext uri="{FF2B5EF4-FFF2-40B4-BE49-F238E27FC236}">
                  <a16:creationId xmlns:a16="http://schemas.microsoft.com/office/drawing/2014/main" id="{D66D4A59-5821-4A28-95D8-05A037D71D56}"/>
                </a:ext>
              </a:extLst>
            </p:cNvPr>
            <p:cNvSpPr/>
            <p:nvPr/>
          </p:nvSpPr>
          <p:spPr>
            <a:xfrm>
              <a:off x="2323664" y="1672577"/>
              <a:ext cx="2534086" cy="66675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2028 – 2029 GÜZ</a:t>
              </a: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F04DF67F-C06B-4B72-A46E-F7580DB60DE0}"/>
                </a:ext>
              </a:extLst>
            </p:cNvPr>
            <p:cNvSpPr/>
            <p:nvPr/>
          </p:nvSpPr>
          <p:spPr>
            <a:xfrm rot="20556003">
              <a:off x="419693" y="1704154"/>
              <a:ext cx="1695450" cy="957263"/>
            </a:xfrm>
            <a:prstGeom prst="ellipse">
              <a:avLst/>
            </a:prstGeom>
          </p:spPr>
          <p:style>
            <a:lnRef idx="2">
              <a:schemeClr val="accent2"/>
            </a:lnRef>
            <a:fillRef idx="1">
              <a:schemeClr val="lt1"/>
            </a:fillRef>
            <a:effectRef idx="0">
              <a:schemeClr val="accent2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Eylül-Ekim 2028</a:t>
              </a:r>
            </a:p>
          </p:txBody>
        </p:sp>
        <p:sp>
          <p:nvSpPr>
            <p:cNvPr id="39" name="Oval 38">
              <a:extLst>
                <a:ext uri="{FF2B5EF4-FFF2-40B4-BE49-F238E27FC236}">
                  <a16:creationId xmlns:a16="http://schemas.microsoft.com/office/drawing/2014/main" id="{743CE7CC-28A3-4253-B178-58939B9D7165}"/>
                </a:ext>
              </a:extLst>
            </p:cNvPr>
            <p:cNvSpPr/>
            <p:nvPr/>
          </p:nvSpPr>
          <p:spPr>
            <a:xfrm rot="20556003">
              <a:off x="5456561" y="1687472"/>
              <a:ext cx="1775176" cy="957263"/>
            </a:xfrm>
            <a:prstGeom prst="ellipse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Ocak-Şubat 2029</a:t>
              </a:r>
            </a:p>
          </p:txBody>
        </p:sp>
        <p:sp>
          <p:nvSpPr>
            <p:cNvPr id="40" name="Ok: Sağ 39">
              <a:extLst>
                <a:ext uri="{FF2B5EF4-FFF2-40B4-BE49-F238E27FC236}">
                  <a16:creationId xmlns:a16="http://schemas.microsoft.com/office/drawing/2014/main" id="{48DFBE78-9EB0-4745-8F59-01EF21E89485}"/>
                </a:ext>
              </a:extLst>
            </p:cNvPr>
            <p:cNvSpPr/>
            <p:nvPr/>
          </p:nvSpPr>
          <p:spPr>
            <a:xfrm>
              <a:off x="7675531" y="1690688"/>
              <a:ext cx="2534086" cy="666750"/>
            </a:xfrm>
            <a:prstGeom prst="rightArrow">
              <a:avLst/>
            </a:prstGeom>
          </p:spPr>
          <p:style>
            <a:lnRef idx="2">
              <a:schemeClr val="accent6">
                <a:shade val="50000"/>
              </a:schemeClr>
            </a:lnRef>
            <a:fillRef idx="1">
              <a:schemeClr val="accent6"/>
            </a:fillRef>
            <a:effectRef idx="0">
              <a:schemeClr val="accent6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2028 – 2029 BAHAR</a:t>
              </a:r>
            </a:p>
          </p:txBody>
        </p:sp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69151B99-9247-425C-AA31-7B66E277AF7A}"/>
                </a:ext>
              </a:extLst>
            </p:cNvPr>
            <p:cNvSpPr/>
            <p:nvPr/>
          </p:nvSpPr>
          <p:spPr>
            <a:xfrm>
              <a:off x="2803923" y="1581620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7. dönem</a:t>
              </a:r>
            </a:p>
          </p:txBody>
        </p:sp>
        <p:sp>
          <p:nvSpPr>
            <p:cNvPr id="42" name="Dikdörtgen: Köşeleri Yuvarlatılmış 41">
              <a:extLst>
                <a:ext uri="{FF2B5EF4-FFF2-40B4-BE49-F238E27FC236}">
                  <a16:creationId xmlns:a16="http://schemas.microsoft.com/office/drawing/2014/main" id="{FCF0CCE3-8EC4-4CC8-A61C-02182345EFFF}"/>
                </a:ext>
              </a:extLst>
            </p:cNvPr>
            <p:cNvSpPr/>
            <p:nvPr/>
          </p:nvSpPr>
          <p:spPr>
            <a:xfrm>
              <a:off x="8175249" y="158255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8. dönem</a:t>
              </a:r>
            </a:p>
          </p:txBody>
        </p:sp>
      </p:grpSp>
      <p:sp>
        <p:nvSpPr>
          <p:cNvPr id="44" name="Dikdörtgen: Çapraz Köşeleri Yuvarlatılmış 43">
            <a:extLst>
              <a:ext uri="{FF2B5EF4-FFF2-40B4-BE49-F238E27FC236}">
                <a16:creationId xmlns:a16="http://schemas.microsoft.com/office/drawing/2014/main" id="{BF23D75B-4ACA-4503-8D78-13E8943CA716}"/>
              </a:ext>
            </a:extLst>
          </p:cNvPr>
          <p:cNvSpPr/>
          <p:nvPr/>
        </p:nvSpPr>
        <p:spPr>
          <a:xfrm rot="1703684">
            <a:off x="10199974" y="5333017"/>
            <a:ext cx="1957964" cy="747278"/>
          </a:xfrm>
          <a:prstGeom prst="round2Diag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>
                <a:solidFill>
                  <a:schemeClr val="tx1"/>
                </a:solidFill>
              </a:rPr>
              <a:t>HAZİRAN – EYLÜL 2029 </a:t>
            </a:r>
          </a:p>
        </p:txBody>
      </p:sp>
      <p:pic>
        <p:nvPicPr>
          <p:cNvPr id="46" name="Resim 45" descr="gök, açık hava, gün içeren bir resim&#10;&#10;Açıklama otomatik olarak oluşturuldu">
            <a:extLst>
              <a:ext uri="{FF2B5EF4-FFF2-40B4-BE49-F238E27FC236}">
                <a16:creationId xmlns:a16="http://schemas.microsoft.com/office/drawing/2014/main" id="{65DFEBC3-EEA8-4186-B46E-BCAD9072A80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07017" y="5233035"/>
            <a:ext cx="2932301" cy="1646976"/>
          </a:xfrm>
          <a:prstGeom prst="rect">
            <a:avLst/>
          </a:prstGeom>
        </p:spPr>
      </p:pic>
      <p:sp>
        <p:nvSpPr>
          <p:cNvPr id="48" name="Dikdörtgen 47">
            <a:extLst>
              <a:ext uri="{FF2B5EF4-FFF2-40B4-BE49-F238E27FC236}">
                <a16:creationId xmlns:a16="http://schemas.microsoft.com/office/drawing/2014/main" id="{7749C927-FAD5-435C-A93F-3786BE6C89D8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9" name="Dikdörtgen 48">
            <a:extLst>
              <a:ext uri="{FF2B5EF4-FFF2-40B4-BE49-F238E27FC236}">
                <a16:creationId xmlns:a16="http://schemas.microsoft.com/office/drawing/2014/main" id="{177F5DF8-22FB-47B2-9FC4-64685167C491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0" name="Dikdörtgen 49">
            <a:extLst>
              <a:ext uri="{FF2B5EF4-FFF2-40B4-BE49-F238E27FC236}">
                <a16:creationId xmlns:a16="http://schemas.microsoft.com/office/drawing/2014/main" id="{42C6A606-FF50-485A-864A-CBF0E98056E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6632639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5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75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25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750"/>
                            </p:stCondLst>
                            <p:childTnLst>
                              <p:par>
                                <p:cTn id="21" presetID="2" presetClass="entr" presetSubtype="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3250"/>
                            </p:stCondLst>
                            <p:childTnLst>
                              <p:par>
                                <p:cTn id="2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19" name="Dikdörtgen: Köşeleri Yuvarlatılmış 18">
            <a:extLst>
              <a:ext uri="{FF2B5EF4-FFF2-40B4-BE49-F238E27FC236}">
                <a16:creationId xmlns:a16="http://schemas.microsoft.com/office/drawing/2014/main" id="{F5C070A5-7949-4815-A980-EA920932362A}"/>
              </a:ext>
            </a:extLst>
          </p:cNvPr>
          <p:cNvSpPr/>
          <p:nvPr/>
        </p:nvSpPr>
        <p:spPr>
          <a:xfrm>
            <a:off x="2535409" y="1160705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1. dönem</a:t>
            </a:r>
          </a:p>
        </p:txBody>
      </p:sp>
      <p:sp>
        <p:nvSpPr>
          <p:cNvPr id="20" name="Dikdörtgen: Köşeleri Yuvarlatılmış 19">
            <a:extLst>
              <a:ext uri="{FF2B5EF4-FFF2-40B4-BE49-F238E27FC236}">
                <a16:creationId xmlns:a16="http://schemas.microsoft.com/office/drawing/2014/main" id="{78AFF2D3-D1AA-46D5-9120-5B2C534A101B}"/>
              </a:ext>
            </a:extLst>
          </p:cNvPr>
          <p:cNvSpPr/>
          <p:nvPr/>
        </p:nvSpPr>
        <p:spPr>
          <a:xfrm>
            <a:off x="6333410" y="1124179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2. dönem</a:t>
            </a:r>
          </a:p>
        </p:txBody>
      </p:sp>
      <p:sp>
        <p:nvSpPr>
          <p:cNvPr id="27" name="Dikdörtgen: Köşeleri Yuvarlatılmış 26">
            <a:extLst>
              <a:ext uri="{FF2B5EF4-FFF2-40B4-BE49-F238E27FC236}">
                <a16:creationId xmlns:a16="http://schemas.microsoft.com/office/drawing/2014/main" id="{84A338A2-8FC7-4CF3-AF98-0890F27F5170}"/>
              </a:ext>
            </a:extLst>
          </p:cNvPr>
          <p:cNvSpPr/>
          <p:nvPr/>
        </p:nvSpPr>
        <p:spPr>
          <a:xfrm>
            <a:off x="2990203" y="2231767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3. dönem</a:t>
            </a:r>
          </a:p>
        </p:txBody>
      </p:sp>
      <p:sp>
        <p:nvSpPr>
          <p:cNvPr id="28" name="Dikdörtgen: Köşeleri Yuvarlatılmış 27">
            <a:extLst>
              <a:ext uri="{FF2B5EF4-FFF2-40B4-BE49-F238E27FC236}">
                <a16:creationId xmlns:a16="http://schemas.microsoft.com/office/drawing/2014/main" id="{5D91CB61-B662-4DB1-9996-5F1BE5ED783A}"/>
              </a:ext>
            </a:extLst>
          </p:cNvPr>
          <p:cNvSpPr/>
          <p:nvPr/>
        </p:nvSpPr>
        <p:spPr>
          <a:xfrm>
            <a:off x="8361529" y="2232706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4. dönem</a:t>
            </a:r>
          </a:p>
        </p:txBody>
      </p:sp>
      <p:sp>
        <p:nvSpPr>
          <p:cNvPr id="34" name="Dikdörtgen: Köşeleri Yuvarlatılmış 33">
            <a:extLst>
              <a:ext uri="{FF2B5EF4-FFF2-40B4-BE49-F238E27FC236}">
                <a16:creationId xmlns:a16="http://schemas.microsoft.com/office/drawing/2014/main" id="{AFBCF1EB-2C30-41F1-ADD8-C4C4F116F22A}"/>
              </a:ext>
            </a:extLst>
          </p:cNvPr>
          <p:cNvSpPr/>
          <p:nvPr/>
        </p:nvSpPr>
        <p:spPr>
          <a:xfrm>
            <a:off x="3565740" y="3268318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5. dönem</a:t>
            </a:r>
          </a:p>
        </p:txBody>
      </p:sp>
      <p:sp>
        <p:nvSpPr>
          <p:cNvPr id="35" name="Dikdörtgen: Köşeleri Yuvarlatılmış 34">
            <a:extLst>
              <a:ext uri="{FF2B5EF4-FFF2-40B4-BE49-F238E27FC236}">
                <a16:creationId xmlns:a16="http://schemas.microsoft.com/office/drawing/2014/main" id="{44277054-68A4-4881-B05C-EB764047D198}"/>
              </a:ext>
            </a:extLst>
          </p:cNvPr>
          <p:cNvSpPr/>
          <p:nvPr/>
        </p:nvSpPr>
        <p:spPr>
          <a:xfrm>
            <a:off x="8937066" y="3268318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6. dönem</a:t>
            </a:r>
          </a:p>
        </p:txBody>
      </p:sp>
      <p:sp>
        <p:nvSpPr>
          <p:cNvPr id="41" name="Dikdörtgen: Köşeleri Yuvarlatılmış 40">
            <a:extLst>
              <a:ext uri="{FF2B5EF4-FFF2-40B4-BE49-F238E27FC236}">
                <a16:creationId xmlns:a16="http://schemas.microsoft.com/office/drawing/2014/main" id="{69151B99-9247-425C-AA31-7B66E277AF7A}"/>
              </a:ext>
            </a:extLst>
          </p:cNvPr>
          <p:cNvSpPr/>
          <p:nvPr/>
        </p:nvSpPr>
        <p:spPr>
          <a:xfrm>
            <a:off x="4265208" y="4314226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7. dönem</a:t>
            </a:r>
          </a:p>
        </p:txBody>
      </p:sp>
      <p:sp>
        <p:nvSpPr>
          <p:cNvPr id="42" name="Dikdörtgen: Köşeleri Yuvarlatılmış 41">
            <a:extLst>
              <a:ext uri="{FF2B5EF4-FFF2-40B4-BE49-F238E27FC236}">
                <a16:creationId xmlns:a16="http://schemas.microsoft.com/office/drawing/2014/main" id="{FCF0CCE3-8EC4-4CC8-A61C-02182345EFFF}"/>
              </a:ext>
            </a:extLst>
          </p:cNvPr>
          <p:cNvSpPr/>
          <p:nvPr/>
        </p:nvSpPr>
        <p:spPr>
          <a:xfrm>
            <a:off x="9636534" y="4315165"/>
            <a:ext cx="1534650" cy="218136"/>
          </a:xfrm>
          <a:prstGeom prst="round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8. dönem</a:t>
            </a:r>
          </a:p>
        </p:txBody>
      </p:sp>
      <p:sp>
        <p:nvSpPr>
          <p:cNvPr id="54" name="Dikdörtgen 53">
            <a:extLst>
              <a:ext uri="{FF2B5EF4-FFF2-40B4-BE49-F238E27FC236}">
                <a16:creationId xmlns:a16="http://schemas.microsoft.com/office/drawing/2014/main" id="{1D0C57C9-36E1-43B2-AE50-857355BF77C8}"/>
              </a:ext>
            </a:extLst>
          </p:cNvPr>
          <p:cNvSpPr/>
          <p:nvPr/>
        </p:nvSpPr>
        <p:spPr>
          <a:xfrm>
            <a:off x="2464912" y="5491690"/>
            <a:ext cx="1819768" cy="770267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BİTİRME PROJESİ</a:t>
            </a:r>
          </a:p>
        </p:txBody>
      </p:sp>
      <p:sp>
        <p:nvSpPr>
          <p:cNvPr id="8" name="Dikdörtgen 7">
            <a:extLst>
              <a:ext uri="{FF2B5EF4-FFF2-40B4-BE49-F238E27FC236}">
                <a16:creationId xmlns:a16="http://schemas.microsoft.com/office/drawing/2014/main" id="{95E11AB7-547E-4B66-A6DD-D9DDB1430D06}"/>
              </a:ext>
            </a:extLst>
          </p:cNvPr>
          <p:cNvSpPr/>
          <p:nvPr/>
        </p:nvSpPr>
        <p:spPr>
          <a:xfrm>
            <a:off x="2409946" y="1490888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5" name="Dikdörtgen 54">
            <a:extLst>
              <a:ext uri="{FF2B5EF4-FFF2-40B4-BE49-F238E27FC236}">
                <a16:creationId xmlns:a16="http://schemas.microsoft.com/office/drawing/2014/main" id="{2DF1BAB5-49FA-4EEE-9C05-A05C77D388AF}"/>
              </a:ext>
            </a:extLst>
          </p:cNvPr>
          <p:cNvSpPr/>
          <p:nvPr/>
        </p:nvSpPr>
        <p:spPr>
          <a:xfrm>
            <a:off x="6250326" y="1426815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6" name="Dikdörtgen 55">
            <a:extLst>
              <a:ext uri="{FF2B5EF4-FFF2-40B4-BE49-F238E27FC236}">
                <a16:creationId xmlns:a16="http://schemas.microsoft.com/office/drawing/2014/main" id="{D31521AC-7627-4DA8-9B80-489DE0E15147}"/>
              </a:ext>
            </a:extLst>
          </p:cNvPr>
          <p:cNvSpPr/>
          <p:nvPr/>
        </p:nvSpPr>
        <p:spPr>
          <a:xfrm>
            <a:off x="2409946" y="2507855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57" name="Dikdörtgen 56">
            <a:extLst>
              <a:ext uri="{FF2B5EF4-FFF2-40B4-BE49-F238E27FC236}">
                <a16:creationId xmlns:a16="http://schemas.microsoft.com/office/drawing/2014/main" id="{E648656E-2AE9-4809-BCBB-8BB883B15FFC}"/>
              </a:ext>
            </a:extLst>
          </p:cNvPr>
          <p:cNvSpPr/>
          <p:nvPr/>
        </p:nvSpPr>
        <p:spPr>
          <a:xfrm>
            <a:off x="6285896" y="2511294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</a:p>
        </p:txBody>
      </p:sp>
      <p:sp>
        <p:nvSpPr>
          <p:cNvPr id="58" name="Dikdörtgen 57">
            <a:extLst>
              <a:ext uri="{FF2B5EF4-FFF2-40B4-BE49-F238E27FC236}">
                <a16:creationId xmlns:a16="http://schemas.microsoft.com/office/drawing/2014/main" id="{DFE718C7-3665-49C8-A43E-A2A6E98AB1B4}"/>
              </a:ext>
            </a:extLst>
          </p:cNvPr>
          <p:cNvSpPr/>
          <p:nvPr/>
        </p:nvSpPr>
        <p:spPr>
          <a:xfrm>
            <a:off x="2427471" y="3578918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59" name="Dikdörtgen 58">
            <a:extLst>
              <a:ext uri="{FF2B5EF4-FFF2-40B4-BE49-F238E27FC236}">
                <a16:creationId xmlns:a16="http://schemas.microsoft.com/office/drawing/2014/main" id="{78ADAE6F-72C0-4DE4-A64E-13BC719AD5B0}"/>
              </a:ext>
            </a:extLst>
          </p:cNvPr>
          <p:cNvSpPr/>
          <p:nvPr/>
        </p:nvSpPr>
        <p:spPr>
          <a:xfrm>
            <a:off x="6285896" y="3585929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0" name="Dikdörtgen 59">
            <a:extLst>
              <a:ext uri="{FF2B5EF4-FFF2-40B4-BE49-F238E27FC236}">
                <a16:creationId xmlns:a16="http://schemas.microsoft.com/office/drawing/2014/main" id="{23C2476B-7811-4CE0-B8FE-1AC2CE36DB0A}"/>
              </a:ext>
            </a:extLst>
          </p:cNvPr>
          <p:cNvSpPr/>
          <p:nvPr/>
        </p:nvSpPr>
        <p:spPr>
          <a:xfrm>
            <a:off x="2478260" y="4575409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E4C0DE15-B484-4C1D-BBA5-FA440AA63C1D}"/>
              </a:ext>
            </a:extLst>
          </p:cNvPr>
          <p:cNvSpPr/>
          <p:nvPr/>
        </p:nvSpPr>
        <p:spPr>
          <a:xfrm>
            <a:off x="6285896" y="4673760"/>
            <a:ext cx="1751454" cy="6288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30 AKTS</a:t>
            </a:r>
          </a:p>
          <a:p>
            <a:pPr algn="ctr"/>
            <a:r>
              <a:rPr lang="tr-TR" dirty="0">
                <a:highlight>
                  <a:srgbClr val="FFFF00"/>
                </a:highlight>
              </a:rPr>
              <a:t>(EN AZ)</a:t>
            </a:r>
            <a:endParaRPr lang="tr-TR" dirty="0"/>
          </a:p>
        </p:txBody>
      </p:sp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SDÜ İKY Lisans Öğrenim Süreci</a:t>
            </a:r>
            <a:endParaRPr lang="tr-TR" dirty="0"/>
          </a:p>
        </p:txBody>
      </p:sp>
      <p:grpSp>
        <p:nvGrpSpPr>
          <p:cNvPr id="6" name="Grup 5">
            <a:extLst>
              <a:ext uri="{FF2B5EF4-FFF2-40B4-BE49-F238E27FC236}">
                <a16:creationId xmlns:a16="http://schemas.microsoft.com/office/drawing/2014/main" id="{37E0FDF2-FAD5-4C60-A83A-625FC2C20FA4}"/>
              </a:ext>
            </a:extLst>
          </p:cNvPr>
          <p:cNvGrpSpPr/>
          <p:nvPr/>
        </p:nvGrpSpPr>
        <p:grpSpPr>
          <a:xfrm>
            <a:off x="6832601" y="2408329"/>
            <a:ext cx="4691558" cy="969057"/>
            <a:chOff x="6832601" y="2408329"/>
            <a:chExt cx="4691558" cy="969057"/>
          </a:xfrm>
        </p:grpSpPr>
        <p:sp>
          <p:nvSpPr>
            <p:cNvPr id="7" name="Dikdörtgen 6">
              <a:extLst>
                <a:ext uri="{FF2B5EF4-FFF2-40B4-BE49-F238E27FC236}">
                  <a16:creationId xmlns:a16="http://schemas.microsoft.com/office/drawing/2014/main" id="{1F7DB6DC-672A-42A8-96D1-780631BC2C45}"/>
                </a:ext>
              </a:extLst>
            </p:cNvPr>
            <p:cNvSpPr/>
            <p:nvPr/>
          </p:nvSpPr>
          <p:spPr>
            <a:xfrm>
              <a:off x="9704391" y="240832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5" name="Ok: Sağ 4">
              <a:extLst>
                <a:ext uri="{FF2B5EF4-FFF2-40B4-BE49-F238E27FC236}">
                  <a16:creationId xmlns:a16="http://schemas.microsoft.com/office/drawing/2014/main" id="{0C65CEBD-B260-4BC9-8FF7-9F79D41D5DA7}"/>
                </a:ext>
              </a:extLst>
            </p:cNvPr>
            <p:cNvSpPr/>
            <p:nvPr/>
          </p:nvSpPr>
          <p:spPr>
            <a:xfrm>
              <a:off x="6832601" y="3007425"/>
              <a:ext cx="2669378" cy="260893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9" name="Grup 8">
            <a:extLst>
              <a:ext uri="{FF2B5EF4-FFF2-40B4-BE49-F238E27FC236}">
                <a16:creationId xmlns:a16="http://schemas.microsoft.com/office/drawing/2014/main" id="{DE74776B-054F-4053-A1E9-23D155A62B79}"/>
              </a:ext>
            </a:extLst>
          </p:cNvPr>
          <p:cNvGrpSpPr/>
          <p:nvPr/>
        </p:nvGrpSpPr>
        <p:grpSpPr>
          <a:xfrm>
            <a:off x="6832602" y="3553009"/>
            <a:ext cx="4691557" cy="969057"/>
            <a:chOff x="6832602" y="3553009"/>
            <a:chExt cx="4691557" cy="969057"/>
          </a:xfrm>
        </p:grpSpPr>
        <p:sp>
          <p:nvSpPr>
            <p:cNvPr id="52" name="Dikdörtgen 51">
              <a:extLst>
                <a:ext uri="{FF2B5EF4-FFF2-40B4-BE49-F238E27FC236}">
                  <a16:creationId xmlns:a16="http://schemas.microsoft.com/office/drawing/2014/main" id="{B8886758-057D-4ADA-AEAC-CFA573CCDB6D}"/>
                </a:ext>
              </a:extLst>
            </p:cNvPr>
            <p:cNvSpPr/>
            <p:nvPr/>
          </p:nvSpPr>
          <p:spPr>
            <a:xfrm>
              <a:off x="9704391" y="355300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30" name="Ok: Sağ 29">
              <a:extLst>
                <a:ext uri="{FF2B5EF4-FFF2-40B4-BE49-F238E27FC236}">
                  <a16:creationId xmlns:a16="http://schemas.microsoft.com/office/drawing/2014/main" id="{F158891C-D23B-472A-BA50-0E3AED5277BC}"/>
                </a:ext>
              </a:extLst>
            </p:cNvPr>
            <p:cNvSpPr/>
            <p:nvPr/>
          </p:nvSpPr>
          <p:spPr>
            <a:xfrm>
              <a:off x="6832602" y="4030551"/>
              <a:ext cx="2657068" cy="3158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grpSp>
        <p:nvGrpSpPr>
          <p:cNvPr id="10" name="Grup 9">
            <a:extLst>
              <a:ext uri="{FF2B5EF4-FFF2-40B4-BE49-F238E27FC236}">
                <a16:creationId xmlns:a16="http://schemas.microsoft.com/office/drawing/2014/main" id="{36C1AFEB-6EE9-42F7-83C5-3914269EBDA1}"/>
              </a:ext>
            </a:extLst>
          </p:cNvPr>
          <p:cNvGrpSpPr/>
          <p:nvPr/>
        </p:nvGrpSpPr>
        <p:grpSpPr>
          <a:xfrm>
            <a:off x="6855165" y="4697689"/>
            <a:ext cx="4678343" cy="969057"/>
            <a:chOff x="6855165" y="4697689"/>
            <a:chExt cx="4678343" cy="969057"/>
          </a:xfrm>
        </p:grpSpPr>
        <p:sp>
          <p:nvSpPr>
            <p:cNvPr id="53" name="Dikdörtgen 52">
              <a:extLst>
                <a:ext uri="{FF2B5EF4-FFF2-40B4-BE49-F238E27FC236}">
                  <a16:creationId xmlns:a16="http://schemas.microsoft.com/office/drawing/2014/main" id="{348FCD7B-6CE5-49F2-BC33-2CBB5008A9A2}"/>
                </a:ext>
              </a:extLst>
            </p:cNvPr>
            <p:cNvSpPr/>
            <p:nvPr/>
          </p:nvSpPr>
          <p:spPr>
            <a:xfrm>
              <a:off x="9713740" y="4697689"/>
              <a:ext cx="1819768" cy="969057"/>
            </a:xfrm>
            <a:prstGeom prst="rect">
              <a:avLst/>
            </a:prstGeom>
          </p:spPr>
          <p:style>
            <a:lnRef idx="0">
              <a:schemeClr val="accent5"/>
            </a:lnRef>
            <a:fillRef idx="3">
              <a:schemeClr val="accent5"/>
            </a:fillRef>
            <a:effectRef idx="3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b="1" dirty="0"/>
                <a:t>ZORUNLU STAJ EN AZ 30 İŞ GÜNÜ</a:t>
              </a:r>
            </a:p>
          </p:txBody>
        </p:sp>
        <p:sp>
          <p:nvSpPr>
            <p:cNvPr id="31" name="Ok: Sağ 30">
              <a:extLst>
                <a:ext uri="{FF2B5EF4-FFF2-40B4-BE49-F238E27FC236}">
                  <a16:creationId xmlns:a16="http://schemas.microsoft.com/office/drawing/2014/main" id="{9F8708AD-5B48-4FDD-9B98-6AE62177C524}"/>
                </a:ext>
              </a:extLst>
            </p:cNvPr>
            <p:cNvSpPr/>
            <p:nvPr/>
          </p:nvSpPr>
          <p:spPr>
            <a:xfrm>
              <a:off x="6855165" y="5204240"/>
              <a:ext cx="2657067" cy="315892"/>
            </a:xfrm>
            <a:prstGeom prst="right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tr-TR"/>
            </a:p>
          </p:txBody>
        </p:sp>
      </p:grp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CFE3C8D9-12F4-4289-BB0D-6280A05AC45B}"/>
              </a:ext>
            </a:extLst>
          </p:cNvPr>
          <p:cNvSpPr txBox="1"/>
          <p:nvPr/>
        </p:nvSpPr>
        <p:spPr>
          <a:xfrm rot="16200000">
            <a:off x="2819807" y="2831828"/>
            <a:ext cx="470180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85000"/>
                    <a:lumOff val="15000"/>
                  </a:schemeClr>
                </a:solidFill>
              </a:rPr>
              <a:t>ARA TATİL  / SÖMESTR</a:t>
            </a:r>
          </a:p>
        </p:txBody>
      </p:sp>
      <p:sp>
        <p:nvSpPr>
          <p:cNvPr id="38" name="Metin kutusu 37">
            <a:extLst>
              <a:ext uri="{FF2B5EF4-FFF2-40B4-BE49-F238E27FC236}">
                <a16:creationId xmlns:a16="http://schemas.microsoft.com/office/drawing/2014/main" id="{3C055217-F9D8-42F7-8239-62078D077DBE}"/>
              </a:ext>
            </a:extLst>
          </p:cNvPr>
          <p:cNvSpPr txBox="1"/>
          <p:nvPr/>
        </p:nvSpPr>
        <p:spPr>
          <a:xfrm rot="16200000">
            <a:off x="6057787" y="2945152"/>
            <a:ext cx="4701801" cy="646331"/>
          </a:xfrm>
          <a:prstGeom prst="rect">
            <a:avLst/>
          </a:prstGeom>
          <a:noFill/>
        </p:spPr>
        <p:txBody>
          <a:bodyPr vert="horz" wrap="square" rtlCol="0">
            <a:spAutoFit/>
          </a:bodyPr>
          <a:lstStyle/>
          <a:p>
            <a:pPr algn="ctr"/>
            <a:r>
              <a:rPr lang="tr-TR" sz="3600" b="1" dirty="0">
                <a:solidFill>
                  <a:schemeClr val="tx1">
                    <a:lumMod val="85000"/>
                    <a:lumOff val="15000"/>
                  </a:schemeClr>
                </a:solidFill>
                <a:highlight>
                  <a:srgbClr val="00FFFF"/>
                </a:highlight>
              </a:rPr>
              <a:t>YAZ TATİLİ</a:t>
            </a:r>
          </a:p>
        </p:txBody>
      </p:sp>
      <p:sp>
        <p:nvSpPr>
          <p:cNvPr id="37" name="Dikdörtgen 36">
            <a:extLst>
              <a:ext uri="{FF2B5EF4-FFF2-40B4-BE49-F238E27FC236}">
                <a16:creationId xmlns:a16="http://schemas.microsoft.com/office/drawing/2014/main" id="{C88FCA35-3357-475D-859E-8C1CC0C0E331}"/>
              </a:ext>
            </a:extLst>
          </p:cNvPr>
          <p:cNvSpPr/>
          <p:nvPr/>
        </p:nvSpPr>
        <p:spPr>
          <a:xfrm>
            <a:off x="9704391" y="4673760"/>
            <a:ext cx="1819768" cy="969057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b="1" dirty="0"/>
              <a:t>ZORUNLU STAJ EN AZ 30 İŞ GÜNÜ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68D86E18-0EE0-A20D-69FA-8E430A018BCE}"/>
              </a:ext>
            </a:extLst>
          </p:cNvPr>
          <p:cNvSpPr txBox="1"/>
          <p:nvPr/>
        </p:nvSpPr>
        <p:spPr>
          <a:xfrm>
            <a:off x="242148" y="3486454"/>
            <a:ext cx="181209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dirty="0" err="1">
                <a:solidFill>
                  <a:srgbClr val="FF0000"/>
                </a:solidFill>
              </a:rPr>
              <a:t>Üni</a:t>
            </a:r>
            <a:r>
              <a:rPr lang="tr-TR" dirty="0">
                <a:solidFill>
                  <a:srgbClr val="FF0000"/>
                </a:solidFill>
              </a:rPr>
              <a:t> ortak seçmeli</a:t>
            </a:r>
          </a:p>
          <a:p>
            <a:pPr algn="ctr"/>
            <a:r>
              <a:rPr lang="tr-TR" dirty="0">
                <a:solidFill>
                  <a:srgbClr val="FF0000"/>
                </a:solidFill>
              </a:rPr>
              <a:t>3. Sınıf</a:t>
            </a:r>
          </a:p>
          <a:p>
            <a:pPr algn="ctr"/>
            <a:r>
              <a:rPr lang="tr-TR" dirty="0">
                <a:solidFill>
                  <a:srgbClr val="FF0000"/>
                </a:solidFill>
              </a:rPr>
              <a:t>Güz/bahar</a:t>
            </a:r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15A9E7C-C1C5-96E9-CBD6-F066A948091F}"/>
              </a:ext>
            </a:extLst>
          </p:cNvPr>
          <p:cNvSpPr/>
          <p:nvPr/>
        </p:nvSpPr>
        <p:spPr>
          <a:xfrm>
            <a:off x="2586662" y="793045"/>
            <a:ext cx="1534650" cy="2181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GÜZ YARIYILI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4895A2-0FA4-C503-38FD-90312B7453A6}"/>
              </a:ext>
            </a:extLst>
          </p:cNvPr>
          <p:cNvSpPr/>
          <p:nvPr/>
        </p:nvSpPr>
        <p:spPr>
          <a:xfrm>
            <a:off x="6271356" y="826363"/>
            <a:ext cx="1765994" cy="2133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BAHAR YARIYILI</a:t>
            </a:r>
          </a:p>
        </p:txBody>
      </p:sp>
    </p:spTree>
    <p:extLst>
      <p:ext uri="{BB962C8B-B14F-4D97-AF65-F5344CB8AC3E}">
        <p14:creationId xmlns:p14="http://schemas.microsoft.com/office/powerpoint/2010/main" val="15738766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3.7037E-6 L -0.03893 -0.00139 " pathEditMode="relative" rAng="0" ptsTypes="AA">
                                      <p:cBhvr>
                                        <p:cTn id="6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53" y="-69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6 4.81481E-6 L -0.16927 0.00162 " pathEditMode="relative" rAng="0" ptsTypes="AA">
                                      <p:cBhvr>
                                        <p:cTn id="8" dur="75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464" y="69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45833E-6 -1.11111E-6 L -0.08034 0.00764 " pathEditMode="relative" rAng="0" ptsTypes="AA">
                                      <p:cBhvr>
                                        <p:cTn id="10" dur="75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23" y="37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13 0.00023 L -0.21354 0.00972 " pathEditMode="relative" rAng="0" ptsTypes="AA">
                                      <p:cBhvr>
                                        <p:cTn id="12" dur="75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690" y="463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7 2.59259E-6 L -0.13971 -0.00324 " pathEditMode="relative" rAng="0" ptsTypes="AA">
                                      <p:cBhvr>
                                        <p:cTn id="14" dur="75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992" y="-162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42" presetClass="path" presetSubtype="0" accel="50000" decel="5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1.11111E-6 L -0.27084 0.01574 " pathEditMode="relative" rAng="0" ptsTypes="AA">
                                      <p:cBhvr>
                                        <p:cTn id="16" dur="75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542" y="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750"/>
                            </p:stCondLst>
                            <p:childTnLst>
                              <p:par>
                                <p:cTn id="1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25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000"/>
                            </p:stCondLst>
                            <p:childTnLst>
                              <p:par>
                                <p:cTn id="2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25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250"/>
                            </p:stCondLst>
                            <p:childTnLst>
                              <p:par>
                                <p:cTn id="2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8" dur="25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25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1750"/>
                            </p:stCondLst>
                            <p:childTnLst>
                              <p:par>
                                <p:cTn id="3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25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0" dur="25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250"/>
                            </p:stCondLst>
                            <p:childTnLst>
                              <p:par>
                                <p:cTn id="42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4" dur="25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2500"/>
                            </p:stCondLst>
                            <p:childTnLst>
                              <p:par>
                                <p:cTn id="4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25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2750"/>
                            </p:stCondLst>
                            <p:childTnLst>
                              <p:par>
                                <p:cTn id="50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3250"/>
                            </p:stCondLst>
                            <p:childTnLst>
                              <p:par>
                                <p:cTn id="54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6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3750"/>
                            </p:stCondLst>
                            <p:childTnLst>
                              <p:par>
                                <p:cTn id="58" presetID="21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8)">
                                      <p:cBhvr>
                                        <p:cTn id="60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4250"/>
                            </p:stCondLst>
                            <p:childTnLst>
                              <p:par>
                                <p:cTn id="62" presetID="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750" fill="hold"/>
                                        <p:tgtEl>
                                          <p:spTgt spid="54"/>
                                        </p:tgtEl>
                                      </p:cBhvr>
                                      <p:by x="130000" y="13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0" dur="750" fill="hold"/>
                                        <p:tgtEl>
                                          <p:spTgt spid="3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1" animBg="1"/>
      <p:bldP spid="28" grpId="1" animBg="1"/>
      <p:bldP spid="34" grpId="0" animBg="1"/>
      <p:bldP spid="35" grpId="0" animBg="1"/>
      <p:bldP spid="41" grpId="0" animBg="1"/>
      <p:bldP spid="42" grpId="0" animBg="1"/>
      <p:bldP spid="54" grpId="0" animBg="1"/>
      <p:bldP spid="54" grpId="1" animBg="1"/>
      <p:bldP spid="8" grpId="0" animBg="1"/>
      <p:bldP spid="55" grpId="0" animBg="1"/>
      <p:bldP spid="56" grpId="0" animBg="1"/>
      <p:bldP spid="57" grpId="0" animBg="1"/>
      <p:bldP spid="58" grpId="0" animBg="1"/>
      <p:bldP spid="59" grpId="0" animBg="1"/>
      <p:bldP spid="60" grpId="0" animBg="1"/>
      <p:bldP spid="61" grpId="0" animBg="1"/>
      <p:bldP spid="11" grpId="0"/>
      <p:bldP spid="38" grpId="0"/>
      <p:bldP spid="37" grpId="0" animBg="1"/>
      <p:bldP spid="37" grpId="1" animBg="1"/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sz="5400" b="1" dirty="0"/>
              <a:t>STAJ NİÇİN ÖNEMLİ?</a:t>
            </a:r>
          </a:p>
        </p:txBody>
      </p:sp>
      <p:sp>
        <p:nvSpPr>
          <p:cNvPr id="20" name="İçerik Yer Tutucusu 2">
            <a:extLst>
              <a:ext uri="{FF2B5EF4-FFF2-40B4-BE49-F238E27FC236}">
                <a16:creationId xmlns:a16="http://schemas.microsoft.com/office/drawing/2014/main" id="{288FEA20-F24C-42F4-8C61-8850BEA47792}"/>
              </a:ext>
            </a:extLst>
          </p:cNvPr>
          <p:cNvSpPr txBox="1">
            <a:spLocks/>
          </p:cNvSpPr>
          <p:nvPr/>
        </p:nvSpPr>
        <p:spPr>
          <a:xfrm>
            <a:off x="5393802" y="1220312"/>
            <a:ext cx="5589081" cy="74078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dirty="0"/>
              <a:t>?</a:t>
            </a:r>
          </a:p>
          <a:p>
            <a:endParaRPr lang="tr-TR" dirty="0"/>
          </a:p>
        </p:txBody>
      </p:sp>
      <p:pic>
        <p:nvPicPr>
          <p:cNvPr id="1026" name="Picture 2" descr="2021 Stajyerlerin Sigorta Bildirimi Nasıl Yapılır ? | SGK Hocası">
            <a:extLst>
              <a:ext uri="{FF2B5EF4-FFF2-40B4-BE49-F238E27FC236}">
                <a16:creationId xmlns:a16="http://schemas.microsoft.com/office/drawing/2014/main" id="{2863CAEC-E786-CFC5-FA4F-08EF54622B2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1822821"/>
            <a:ext cx="5323925" cy="3547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İŞLETMELERİN STAJYER ÖĞRENCİ KABUL KRİTERLERİNE İLİŞKİN ÖNEM DÜZEYLERİNİN  SWARA YÖNTEMİ İLE BELİRLENMESİ: İNSAN KAYNAKLARI ÖNLİSANS ÖĞRENCİLERİ  ÜZERİNE BİR ARAŞTIRMA – Doç. Dr. Engin ÇAKIR">
            <a:extLst>
              <a:ext uri="{FF2B5EF4-FFF2-40B4-BE49-F238E27FC236}">
                <a16:creationId xmlns:a16="http://schemas.microsoft.com/office/drawing/2014/main" id="{6B3B87EA-637D-F25F-3788-04547C478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3225" y="3668983"/>
            <a:ext cx="4600575" cy="22288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813DA9BF-BB33-DFC7-7ED7-76CB9A9C55C2}"/>
              </a:ext>
            </a:extLst>
          </p:cNvPr>
          <p:cNvSpPr/>
          <p:nvPr/>
        </p:nvSpPr>
        <p:spPr>
          <a:xfrm>
            <a:off x="8893157" y="1589023"/>
            <a:ext cx="2460643" cy="9077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Mülakatta 5 dk</a:t>
            </a:r>
          </a:p>
          <a:p>
            <a:pPr algn="ctr"/>
            <a:r>
              <a:rPr lang="tr-TR" dirty="0"/>
              <a:t>Stajda 30 iş günü</a:t>
            </a:r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C2C184BB-B67F-4F78-C3AF-88BD5E6189C4}"/>
              </a:ext>
            </a:extLst>
          </p:cNvPr>
          <p:cNvSpPr/>
          <p:nvPr/>
        </p:nvSpPr>
        <p:spPr>
          <a:xfrm>
            <a:off x="6592869" y="1052011"/>
            <a:ext cx="2460643" cy="907755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Staj yerinin </a:t>
            </a:r>
            <a:r>
              <a:rPr lang="tr-TR" dirty="0" err="1"/>
              <a:t>network’ü</a:t>
            </a:r>
            <a:endParaRPr lang="tr-TR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CDC60D38-5AA1-B76D-EE30-AE7001A1E2CC}"/>
              </a:ext>
            </a:extLst>
          </p:cNvPr>
          <p:cNvSpPr/>
          <p:nvPr/>
        </p:nvSpPr>
        <p:spPr>
          <a:xfrm>
            <a:off x="6096000" y="2224216"/>
            <a:ext cx="2957512" cy="1073166"/>
          </a:xfrm>
          <a:prstGeom prst="ellipse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Kamu değil özelde staj yapmak iş bulma şansını artırır</a:t>
            </a:r>
          </a:p>
        </p:txBody>
      </p:sp>
    </p:spTree>
    <p:extLst>
      <p:ext uri="{BB962C8B-B14F-4D97-AF65-F5344CB8AC3E}">
        <p14:creationId xmlns:p14="http://schemas.microsoft.com/office/powerpoint/2010/main" val="9061131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/>
              <a:t>SDÜ İKY Lisans Öğrenim Süreci</a:t>
            </a:r>
            <a:endParaRPr lang="tr-TR" dirty="0"/>
          </a:p>
        </p:txBody>
      </p:sp>
      <p:sp>
        <p:nvSpPr>
          <p:cNvPr id="3" name="Dikdörtgen: Köşeleri Yuvarlatılmış 2">
            <a:extLst>
              <a:ext uri="{FF2B5EF4-FFF2-40B4-BE49-F238E27FC236}">
                <a16:creationId xmlns:a16="http://schemas.microsoft.com/office/drawing/2014/main" id="{A15A9E7C-C1C5-96E9-CBD6-F066A948091F}"/>
              </a:ext>
            </a:extLst>
          </p:cNvPr>
          <p:cNvSpPr/>
          <p:nvPr/>
        </p:nvSpPr>
        <p:spPr>
          <a:xfrm>
            <a:off x="2427471" y="875934"/>
            <a:ext cx="1534650" cy="218136"/>
          </a:xfrm>
          <a:prstGeom prst="roundRect">
            <a:avLst/>
          </a:prstGeom>
        </p:spPr>
        <p:style>
          <a:lnRef idx="0">
            <a:schemeClr val="dk1"/>
          </a:lnRef>
          <a:fillRef idx="3">
            <a:schemeClr val="dk1"/>
          </a:fillRef>
          <a:effectRef idx="3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GÜZ YARIYILI</a:t>
            </a:r>
          </a:p>
        </p:txBody>
      </p:sp>
      <p:sp>
        <p:nvSpPr>
          <p:cNvPr id="12" name="Dikdörtgen: Köşeleri Yuvarlatılmış 11">
            <a:extLst>
              <a:ext uri="{FF2B5EF4-FFF2-40B4-BE49-F238E27FC236}">
                <a16:creationId xmlns:a16="http://schemas.microsoft.com/office/drawing/2014/main" id="{B94895A2-0FA4-C503-38FD-90312B7453A6}"/>
              </a:ext>
            </a:extLst>
          </p:cNvPr>
          <p:cNvSpPr/>
          <p:nvPr/>
        </p:nvSpPr>
        <p:spPr>
          <a:xfrm>
            <a:off x="4706901" y="868027"/>
            <a:ext cx="1765994" cy="213316"/>
          </a:xfrm>
          <a:prstGeom prst="round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BAHAR YARIYILI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85072DA3-813F-1A24-779F-10F5CDD8D21F}"/>
              </a:ext>
            </a:extLst>
          </p:cNvPr>
          <p:cNvSpPr/>
          <p:nvPr/>
        </p:nvSpPr>
        <p:spPr>
          <a:xfrm>
            <a:off x="7566416" y="2282485"/>
            <a:ext cx="3539734" cy="2293030"/>
          </a:xfrm>
          <a:prstGeom prst="ellipse">
            <a:avLst/>
          </a:prstGeom>
        </p:spPr>
        <p:style>
          <a:lnRef idx="2">
            <a:schemeClr val="accent2">
              <a:shade val="15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4800" dirty="0"/>
              <a:t>GNO</a:t>
            </a:r>
          </a:p>
        </p:txBody>
      </p:sp>
      <p:grpSp>
        <p:nvGrpSpPr>
          <p:cNvPr id="40" name="Grup 39">
            <a:extLst>
              <a:ext uri="{FF2B5EF4-FFF2-40B4-BE49-F238E27FC236}">
                <a16:creationId xmlns:a16="http://schemas.microsoft.com/office/drawing/2014/main" id="{23699103-F5FB-9E93-995D-2687EFA3CEB7}"/>
              </a:ext>
            </a:extLst>
          </p:cNvPr>
          <p:cNvGrpSpPr/>
          <p:nvPr/>
        </p:nvGrpSpPr>
        <p:grpSpPr>
          <a:xfrm>
            <a:off x="633347" y="2378058"/>
            <a:ext cx="5811672" cy="1170620"/>
            <a:chOff x="633347" y="2378058"/>
            <a:chExt cx="5811672" cy="1170620"/>
          </a:xfrm>
        </p:grpSpPr>
        <p:sp>
          <p:nvSpPr>
            <p:cNvPr id="27" name="Dikdörtgen: Köşeleri Yuvarlatılmış 26">
              <a:extLst>
                <a:ext uri="{FF2B5EF4-FFF2-40B4-BE49-F238E27FC236}">
                  <a16:creationId xmlns:a16="http://schemas.microsoft.com/office/drawing/2014/main" id="{84A338A2-8FC7-4CF3-AF98-0890F27F5170}"/>
                </a:ext>
              </a:extLst>
            </p:cNvPr>
            <p:cNvSpPr/>
            <p:nvPr/>
          </p:nvSpPr>
          <p:spPr>
            <a:xfrm>
              <a:off x="2409946" y="2378058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dönem</a:t>
              </a:r>
            </a:p>
          </p:txBody>
        </p:sp>
        <p:sp>
          <p:nvSpPr>
            <p:cNvPr id="56" name="Dikdörtgen 55">
              <a:extLst>
                <a:ext uri="{FF2B5EF4-FFF2-40B4-BE49-F238E27FC236}">
                  <a16:creationId xmlns:a16="http://schemas.microsoft.com/office/drawing/2014/main" id="{D31521AC-7627-4DA8-9B80-489DE0E15147}"/>
                </a:ext>
              </a:extLst>
            </p:cNvPr>
            <p:cNvSpPr/>
            <p:nvPr/>
          </p:nvSpPr>
          <p:spPr>
            <a:xfrm>
              <a:off x="2318605" y="2680737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57" name="Dikdörtgen 56">
              <a:extLst>
                <a:ext uri="{FF2B5EF4-FFF2-40B4-BE49-F238E27FC236}">
                  <a16:creationId xmlns:a16="http://schemas.microsoft.com/office/drawing/2014/main" id="{E648656E-2AE9-4809-BCBB-8BB883B15FFC}"/>
                </a:ext>
              </a:extLst>
            </p:cNvPr>
            <p:cNvSpPr/>
            <p:nvPr/>
          </p:nvSpPr>
          <p:spPr>
            <a:xfrm>
              <a:off x="4693565" y="2686591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13" name="Dikdörtgen: Köşeleri Yuvarlatılmış 12">
              <a:extLst>
                <a:ext uri="{FF2B5EF4-FFF2-40B4-BE49-F238E27FC236}">
                  <a16:creationId xmlns:a16="http://schemas.microsoft.com/office/drawing/2014/main" id="{919530F5-9B4D-FA39-799E-F2B1F3D10AED}"/>
                </a:ext>
              </a:extLst>
            </p:cNvPr>
            <p:cNvSpPr/>
            <p:nvPr/>
          </p:nvSpPr>
          <p:spPr>
            <a:xfrm>
              <a:off x="4868921" y="2399349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dönem</a:t>
              </a:r>
            </a:p>
          </p:txBody>
        </p:sp>
        <p:sp>
          <p:nvSpPr>
            <p:cNvPr id="15" name="Oval 14">
              <a:extLst>
                <a:ext uri="{FF2B5EF4-FFF2-40B4-BE49-F238E27FC236}">
                  <a16:creationId xmlns:a16="http://schemas.microsoft.com/office/drawing/2014/main" id="{32ACC24C-21DD-6EEB-2542-73E508CD2BD8}"/>
                </a:ext>
              </a:extLst>
            </p:cNvPr>
            <p:cNvSpPr/>
            <p:nvPr/>
          </p:nvSpPr>
          <p:spPr>
            <a:xfrm>
              <a:off x="2744899" y="2986518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1" name="Oval 20">
              <a:extLst>
                <a:ext uri="{FF2B5EF4-FFF2-40B4-BE49-F238E27FC236}">
                  <a16:creationId xmlns:a16="http://schemas.microsoft.com/office/drawing/2014/main" id="{112339A7-3024-49C3-774B-8BD6A5E7BE70}"/>
                </a:ext>
              </a:extLst>
            </p:cNvPr>
            <p:cNvSpPr/>
            <p:nvPr/>
          </p:nvSpPr>
          <p:spPr>
            <a:xfrm>
              <a:off x="5135560" y="2989721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2" name="Ok: Sağ 31">
              <a:extLst>
                <a:ext uri="{FF2B5EF4-FFF2-40B4-BE49-F238E27FC236}">
                  <a16:creationId xmlns:a16="http://schemas.microsoft.com/office/drawing/2014/main" id="{0A2AE935-6F36-8D3D-6FEC-55163558FA79}"/>
                </a:ext>
              </a:extLst>
            </p:cNvPr>
            <p:cNvSpPr/>
            <p:nvPr/>
          </p:nvSpPr>
          <p:spPr>
            <a:xfrm>
              <a:off x="633347" y="2433530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SINIF</a:t>
              </a:r>
            </a:p>
          </p:txBody>
        </p:sp>
      </p:grpSp>
      <p:grpSp>
        <p:nvGrpSpPr>
          <p:cNvPr id="43" name="Grup 42">
            <a:extLst>
              <a:ext uri="{FF2B5EF4-FFF2-40B4-BE49-F238E27FC236}">
                <a16:creationId xmlns:a16="http://schemas.microsoft.com/office/drawing/2014/main" id="{BA0F24A0-1875-F941-E319-B00FF25E0FC4}"/>
              </a:ext>
            </a:extLst>
          </p:cNvPr>
          <p:cNvGrpSpPr/>
          <p:nvPr/>
        </p:nvGrpSpPr>
        <p:grpSpPr>
          <a:xfrm>
            <a:off x="595159" y="3770104"/>
            <a:ext cx="5884601" cy="1224216"/>
            <a:chOff x="595159" y="3770104"/>
            <a:chExt cx="5884601" cy="1224216"/>
          </a:xfrm>
        </p:grpSpPr>
        <p:sp>
          <p:nvSpPr>
            <p:cNvPr id="34" name="Dikdörtgen: Köşeleri Yuvarlatılmış 33">
              <a:extLst>
                <a:ext uri="{FF2B5EF4-FFF2-40B4-BE49-F238E27FC236}">
                  <a16:creationId xmlns:a16="http://schemas.microsoft.com/office/drawing/2014/main" id="{AFBCF1EB-2C30-41F1-ADD8-C4C4F116F22A}"/>
                </a:ext>
              </a:extLst>
            </p:cNvPr>
            <p:cNvSpPr/>
            <p:nvPr/>
          </p:nvSpPr>
          <p:spPr>
            <a:xfrm>
              <a:off x="2409946" y="3770104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5. dönem</a:t>
              </a:r>
            </a:p>
          </p:txBody>
        </p:sp>
        <p:sp>
          <p:nvSpPr>
            <p:cNvPr id="35" name="Dikdörtgen: Köşeleri Yuvarlatılmış 34">
              <a:extLst>
                <a:ext uri="{FF2B5EF4-FFF2-40B4-BE49-F238E27FC236}">
                  <a16:creationId xmlns:a16="http://schemas.microsoft.com/office/drawing/2014/main" id="{44277054-68A4-4881-B05C-EB764047D198}"/>
                </a:ext>
              </a:extLst>
            </p:cNvPr>
            <p:cNvSpPr/>
            <p:nvPr/>
          </p:nvSpPr>
          <p:spPr>
            <a:xfrm>
              <a:off x="4847891" y="3813833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6. dönem</a:t>
              </a:r>
            </a:p>
          </p:txBody>
        </p:sp>
        <p:sp>
          <p:nvSpPr>
            <p:cNvPr id="58" name="Dikdörtgen 57">
              <a:extLst>
                <a:ext uri="{FF2B5EF4-FFF2-40B4-BE49-F238E27FC236}">
                  <a16:creationId xmlns:a16="http://schemas.microsoft.com/office/drawing/2014/main" id="{DFE718C7-3665-49C8-A43E-A2A6E98AB1B4}"/>
                </a:ext>
              </a:extLst>
            </p:cNvPr>
            <p:cNvSpPr/>
            <p:nvPr/>
          </p:nvSpPr>
          <p:spPr>
            <a:xfrm>
              <a:off x="2301544" y="4109451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59" name="Dikdörtgen 58">
              <a:extLst>
                <a:ext uri="{FF2B5EF4-FFF2-40B4-BE49-F238E27FC236}">
                  <a16:creationId xmlns:a16="http://schemas.microsoft.com/office/drawing/2014/main" id="{78ADAE6F-72C0-4DE4-A64E-13BC719AD5B0}"/>
                </a:ext>
              </a:extLst>
            </p:cNvPr>
            <p:cNvSpPr/>
            <p:nvPr/>
          </p:nvSpPr>
          <p:spPr>
            <a:xfrm>
              <a:off x="4728306" y="4141795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16" name="Oval 15">
              <a:extLst>
                <a:ext uri="{FF2B5EF4-FFF2-40B4-BE49-F238E27FC236}">
                  <a16:creationId xmlns:a16="http://schemas.microsoft.com/office/drawing/2014/main" id="{A17576ED-6CD8-9656-0C0E-80DB13FB8B0F}"/>
                </a:ext>
              </a:extLst>
            </p:cNvPr>
            <p:cNvSpPr/>
            <p:nvPr/>
          </p:nvSpPr>
          <p:spPr>
            <a:xfrm>
              <a:off x="2709387" y="4407278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2" name="Oval 21">
              <a:extLst>
                <a:ext uri="{FF2B5EF4-FFF2-40B4-BE49-F238E27FC236}">
                  <a16:creationId xmlns:a16="http://schemas.microsoft.com/office/drawing/2014/main" id="{72F1C0D1-A7CD-4F6B-398E-51CABBE5962D}"/>
                </a:ext>
              </a:extLst>
            </p:cNvPr>
            <p:cNvSpPr/>
            <p:nvPr/>
          </p:nvSpPr>
          <p:spPr>
            <a:xfrm>
              <a:off x="5163085" y="438934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3" name="Ok: Sağ 32">
              <a:extLst>
                <a:ext uri="{FF2B5EF4-FFF2-40B4-BE49-F238E27FC236}">
                  <a16:creationId xmlns:a16="http://schemas.microsoft.com/office/drawing/2014/main" id="{36A2A6BF-C881-D06B-7157-C36FD528C7D0}"/>
                </a:ext>
              </a:extLst>
            </p:cNvPr>
            <p:cNvSpPr/>
            <p:nvPr/>
          </p:nvSpPr>
          <p:spPr>
            <a:xfrm>
              <a:off x="595159" y="3879172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3. SINIF</a:t>
              </a:r>
            </a:p>
          </p:txBody>
        </p:sp>
      </p:grpSp>
      <p:grpSp>
        <p:nvGrpSpPr>
          <p:cNvPr id="44" name="Grup 43">
            <a:extLst>
              <a:ext uri="{FF2B5EF4-FFF2-40B4-BE49-F238E27FC236}">
                <a16:creationId xmlns:a16="http://schemas.microsoft.com/office/drawing/2014/main" id="{77A3E983-1E7A-5898-F512-8C7898F4BBBB}"/>
              </a:ext>
            </a:extLst>
          </p:cNvPr>
          <p:cNvGrpSpPr/>
          <p:nvPr/>
        </p:nvGrpSpPr>
        <p:grpSpPr>
          <a:xfrm>
            <a:off x="633346" y="5098498"/>
            <a:ext cx="5846414" cy="1279051"/>
            <a:chOff x="633346" y="5098498"/>
            <a:chExt cx="5846414" cy="1279051"/>
          </a:xfrm>
        </p:grpSpPr>
        <p:sp>
          <p:nvSpPr>
            <p:cNvPr id="41" name="Dikdörtgen: Köşeleri Yuvarlatılmış 40">
              <a:extLst>
                <a:ext uri="{FF2B5EF4-FFF2-40B4-BE49-F238E27FC236}">
                  <a16:creationId xmlns:a16="http://schemas.microsoft.com/office/drawing/2014/main" id="{69151B99-9247-425C-AA31-7B66E277AF7A}"/>
                </a:ext>
              </a:extLst>
            </p:cNvPr>
            <p:cNvSpPr/>
            <p:nvPr/>
          </p:nvSpPr>
          <p:spPr>
            <a:xfrm>
              <a:off x="2427471" y="5153333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7. dönem</a:t>
              </a:r>
            </a:p>
          </p:txBody>
        </p:sp>
        <p:sp>
          <p:nvSpPr>
            <p:cNvPr id="42" name="Dikdörtgen: Köşeleri Yuvarlatılmış 41">
              <a:extLst>
                <a:ext uri="{FF2B5EF4-FFF2-40B4-BE49-F238E27FC236}">
                  <a16:creationId xmlns:a16="http://schemas.microsoft.com/office/drawing/2014/main" id="{FCF0CCE3-8EC4-4CC8-A61C-02182345EFFF}"/>
                </a:ext>
              </a:extLst>
            </p:cNvPr>
            <p:cNvSpPr/>
            <p:nvPr/>
          </p:nvSpPr>
          <p:spPr>
            <a:xfrm>
              <a:off x="4945110" y="5098498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8. dönem</a:t>
              </a:r>
            </a:p>
          </p:txBody>
        </p:sp>
        <p:sp>
          <p:nvSpPr>
            <p:cNvPr id="60" name="Dikdörtgen 59">
              <a:extLst>
                <a:ext uri="{FF2B5EF4-FFF2-40B4-BE49-F238E27FC236}">
                  <a16:creationId xmlns:a16="http://schemas.microsoft.com/office/drawing/2014/main" id="{23C2476B-7811-4CE0-B8FE-1AC2CE36DB0A}"/>
                </a:ext>
              </a:extLst>
            </p:cNvPr>
            <p:cNvSpPr/>
            <p:nvPr/>
          </p:nvSpPr>
          <p:spPr>
            <a:xfrm>
              <a:off x="2369858" y="5511189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61" name="Dikdörtgen 60">
              <a:extLst>
                <a:ext uri="{FF2B5EF4-FFF2-40B4-BE49-F238E27FC236}">
                  <a16:creationId xmlns:a16="http://schemas.microsoft.com/office/drawing/2014/main" id="{E4C0DE15-B484-4C1D-BBA5-FA440AA63C1D}"/>
                </a:ext>
              </a:extLst>
            </p:cNvPr>
            <p:cNvSpPr/>
            <p:nvPr/>
          </p:nvSpPr>
          <p:spPr>
            <a:xfrm>
              <a:off x="4728306" y="5435150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17" name="Oval 16">
              <a:extLst>
                <a:ext uri="{FF2B5EF4-FFF2-40B4-BE49-F238E27FC236}">
                  <a16:creationId xmlns:a16="http://schemas.microsoft.com/office/drawing/2014/main" id="{96920B19-B327-E464-E816-B0A0DBA6F196}"/>
                </a:ext>
              </a:extLst>
            </p:cNvPr>
            <p:cNvSpPr/>
            <p:nvPr/>
          </p:nvSpPr>
          <p:spPr>
            <a:xfrm>
              <a:off x="2744899" y="582560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23" name="Oval 22">
              <a:extLst>
                <a:ext uri="{FF2B5EF4-FFF2-40B4-BE49-F238E27FC236}">
                  <a16:creationId xmlns:a16="http://schemas.microsoft.com/office/drawing/2014/main" id="{21B64BEF-9433-70AF-5BB8-0ADA858B661B}"/>
                </a:ext>
              </a:extLst>
            </p:cNvPr>
            <p:cNvSpPr/>
            <p:nvPr/>
          </p:nvSpPr>
          <p:spPr>
            <a:xfrm>
              <a:off x="5103347" y="5758512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36" name="Ok: Sağ 35">
              <a:extLst>
                <a:ext uri="{FF2B5EF4-FFF2-40B4-BE49-F238E27FC236}">
                  <a16:creationId xmlns:a16="http://schemas.microsoft.com/office/drawing/2014/main" id="{BEC8B020-6F6F-2B50-48A6-777BD3956465}"/>
                </a:ext>
              </a:extLst>
            </p:cNvPr>
            <p:cNvSpPr/>
            <p:nvPr/>
          </p:nvSpPr>
          <p:spPr>
            <a:xfrm>
              <a:off x="633346" y="5262401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4. SINIF</a:t>
              </a:r>
            </a:p>
          </p:txBody>
        </p:sp>
      </p:grpSp>
      <p:grpSp>
        <p:nvGrpSpPr>
          <p:cNvPr id="47" name="Grup 46">
            <a:extLst>
              <a:ext uri="{FF2B5EF4-FFF2-40B4-BE49-F238E27FC236}">
                <a16:creationId xmlns:a16="http://schemas.microsoft.com/office/drawing/2014/main" id="{A3826407-56C2-B771-8D10-E431A7C05B28}"/>
              </a:ext>
            </a:extLst>
          </p:cNvPr>
          <p:cNvGrpSpPr/>
          <p:nvPr/>
        </p:nvGrpSpPr>
        <p:grpSpPr>
          <a:xfrm>
            <a:off x="661445" y="1147657"/>
            <a:ext cx="5796910" cy="1219348"/>
            <a:chOff x="661445" y="1147657"/>
            <a:chExt cx="5796910" cy="1219348"/>
          </a:xfrm>
        </p:grpSpPr>
        <p:sp>
          <p:nvSpPr>
            <p:cNvPr id="19" name="Dikdörtgen: Köşeleri Yuvarlatılmış 18">
              <a:extLst>
                <a:ext uri="{FF2B5EF4-FFF2-40B4-BE49-F238E27FC236}">
                  <a16:creationId xmlns:a16="http://schemas.microsoft.com/office/drawing/2014/main" id="{F5C070A5-7949-4815-A980-EA920932362A}"/>
                </a:ext>
              </a:extLst>
            </p:cNvPr>
            <p:cNvSpPr/>
            <p:nvPr/>
          </p:nvSpPr>
          <p:spPr>
            <a:xfrm>
              <a:off x="2528139" y="1160705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dönem</a:t>
              </a:r>
            </a:p>
          </p:txBody>
        </p:sp>
        <p:sp>
          <p:nvSpPr>
            <p:cNvPr id="20" name="Dikdörtgen: Köşeleri Yuvarlatılmış 19">
              <a:extLst>
                <a:ext uri="{FF2B5EF4-FFF2-40B4-BE49-F238E27FC236}">
                  <a16:creationId xmlns:a16="http://schemas.microsoft.com/office/drawing/2014/main" id="{78AFF2D3-D1AA-46D5-9120-5B2C534A101B}"/>
                </a:ext>
              </a:extLst>
            </p:cNvPr>
            <p:cNvSpPr/>
            <p:nvPr/>
          </p:nvSpPr>
          <p:spPr>
            <a:xfrm>
              <a:off x="4840621" y="1147657"/>
              <a:ext cx="1534650" cy="218136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2. dönem</a:t>
              </a:r>
            </a:p>
          </p:txBody>
        </p:sp>
        <p:sp>
          <p:nvSpPr>
            <p:cNvPr id="8" name="Dikdörtgen 7">
              <a:extLst>
                <a:ext uri="{FF2B5EF4-FFF2-40B4-BE49-F238E27FC236}">
                  <a16:creationId xmlns:a16="http://schemas.microsoft.com/office/drawing/2014/main" id="{95E11AB7-547E-4B66-A6DD-D9DDB1430D06}"/>
                </a:ext>
              </a:extLst>
            </p:cNvPr>
            <p:cNvSpPr/>
            <p:nvPr/>
          </p:nvSpPr>
          <p:spPr>
            <a:xfrm>
              <a:off x="2402676" y="1490888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/>
            </a:p>
          </p:txBody>
        </p:sp>
        <p:sp>
          <p:nvSpPr>
            <p:cNvPr id="55" name="Dikdörtgen 54">
              <a:extLst>
                <a:ext uri="{FF2B5EF4-FFF2-40B4-BE49-F238E27FC236}">
                  <a16:creationId xmlns:a16="http://schemas.microsoft.com/office/drawing/2014/main" id="{2DF1BAB5-49FA-4EEE-9C05-A05C77D388AF}"/>
                </a:ext>
              </a:extLst>
            </p:cNvPr>
            <p:cNvSpPr/>
            <p:nvPr/>
          </p:nvSpPr>
          <p:spPr>
            <a:xfrm>
              <a:off x="4706901" y="1490888"/>
              <a:ext cx="1751454" cy="628831"/>
            </a:xfrm>
            <a:prstGeom prst="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30 AKTS</a:t>
              </a:r>
            </a:p>
            <a:p>
              <a:pPr algn="ctr"/>
              <a:endParaRPr lang="tr-TR" dirty="0">
                <a:highlight>
                  <a:srgbClr val="FFFF00"/>
                </a:highlight>
              </a:endParaRPr>
            </a:p>
          </p:txBody>
        </p:sp>
        <p:sp>
          <p:nvSpPr>
            <p:cNvPr id="29" name="Ok: Sağ 28">
              <a:extLst>
                <a:ext uri="{FF2B5EF4-FFF2-40B4-BE49-F238E27FC236}">
                  <a16:creationId xmlns:a16="http://schemas.microsoft.com/office/drawing/2014/main" id="{D3C76368-4AE6-992B-2179-84FD80EFE975}"/>
                </a:ext>
              </a:extLst>
            </p:cNvPr>
            <p:cNvSpPr/>
            <p:nvPr/>
          </p:nvSpPr>
          <p:spPr>
            <a:xfrm>
              <a:off x="661445" y="1251857"/>
              <a:ext cx="1527257" cy="1115148"/>
            </a:xfrm>
            <a:prstGeom prst="rightArrow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1. SINIF</a:t>
              </a:r>
            </a:p>
          </p:txBody>
        </p:sp>
        <p:sp>
          <p:nvSpPr>
            <p:cNvPr id="45" name="Oval 44">
              <a:extLst>
                <a:ext uri="{FF2B5EF4-FFF2-40B4-BE49-F238E27FC236}">
                  <a16:creationId xmlns:a16="http://schemas.microsoft.com/office/drawing/2014/main" id="{2FFECBBE-F804-CE96-2F57-7B23974778B4}"/>
                </a:ext>
              </a:extLst>
            </p:cNvPr>
            <p:cNvSpPr/>
            <p:nvPr/>
          </p:nvSpPr>
          <p:spPr>
            <a:xfrm>
              <a:off x="2777717" y="1807004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  <p:sp>
          <p:nvSpPr>
            <p:cNvPr id="46" name="Oval 45">
              <a:extLst>
                <a:ext uri="{FF2B5EF4-FFF2-40B4-BE49-F238E27FC236}">
                  <a16:creationId xmlns:a16="http://schemas.microsoft.com/office/drawing/2014/main" id="{B3D16F2B-7BF3-D5D6-B159-F2C28FC42131}"/>
                </a:ext>
              </a:extLst>
            </p:cNvPr>
            <p:cNvSpPr/>
            <p:nvPr/>
          </p:nvSpPr>
          <p:spPr>
            <a:xfrm>
              <a:off x="5135559" y="1766680"/>
              <a:ext cx="1001371" cy="282072"/>
            </a:xfrm>
            <a:prstGeom prst="ellipse">
              <a:avLst/>
            </a:prstGeom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tr-TR" dirty="0"/>
                <a:t>DNO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873838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2" fill="hold" grpId="0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9" name="İçerik Yer Tutucusu 2">
            <a:extLst>
              <a:ext uri="{FF2B5EF4-FFF2-40B4-BE49-F238E27FC236}">
                <a16:creationId xmlns:a16="http://schemas.microsoft.com/office/drawing/2014/main" id="{BDC951B7-F317-4E0F-805F-822BC7122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18762" y="2205842"/>
            <a:ext cx="10515600" cy="2266145"/>
          </a:xfrm>
        </p:spPr>
        <p:txBody>
          <a:bodyPr/>
          <a:lstStyle/>
          <a:p>
            <a:r>
              <a:rPr lang="tr-TR" sz="3200" dirty="0"/>
              <a:t>Ara sınav (VİZE) 			</a:t>
            </a:r>
            <a:r>
              <a:rPr lang="tr-TR" sz="3200" dirty="0">
                <a:sym typeface="Wingdings" panose="05000000000000000000" pitchFamily="2" charset="2"/>
              </a:rPr>
              <a:t> %40</a:t>
            </a:r>
          </a:p>
          <a:p>
            <a:r>
              <a:rPr lang="tr-TR" sz="3200" dirty="0">
                <a:sym typeface="Wingdings" panose="05000000000000000000" pitchFamily="2" charset="2"/>
              </a:rPr>
              <a:t>Dönem sonu sınavı (FİNAL) 	 %60</a:t>
            </a:r>
          </a:p>
          <a:p>
            <a:r>
              <a:rPr lang="tr-TR" sz="3200" dirty="0">
                <a:sym typeface="Wingdings" panose="05000000000000000000" pitchFamily="2" charset="2"/>
              </a:rPr>
              <a:t>Bütünleme 				 </a:t>
            </a:r>
            <a:r>
              <a:rPr lang="tr-TR" sz="3200" dirty="0" err="1">
                <a:sym typeface="Wingdings" panose="05000000000000000000" pitchFamily="2" charset="2"/>
              </a:rPr>
              <a:t>Final’in</a:t>
            </a:r>
            <a:r>
              <a:rPr lang="tr-TR" sz="3200" dirty="0">
                <a:sym typeface="Wingdings" panose="05000000000000000000" pitchFamily="2" charset="2"/>
              </a:rPr>
              <a:t> yerine geçer</a:t>
            </a:r>
          </a:p>
          <a:p>
            <a:pPr algn="ctr"/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244738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8762" y="1362046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AA, AB, BB, BC, CC, DC, DD, DF FF nasıl hesaplanır?</a:t>
            </a:r>
          </a:p>
        </p:txBody>
      </p:sp>
      <p:sp>
        <p:nvSpPr>
          <p:cNvPr id="5" name="Başlık 1">
            <a:extLst>
              <a:ext uri="{FF2B5EF4-FFF2-40B4-BE49-F238E27FC236}">
                <a16:creationId xmlns:a16="http://schemas.microsoft.com/office/drawing/2014/main" id="{8FD5AB73-1095-2ED3-26B6-F6565B3EC368}"/>
              </a:ext>
            </a:extLst>
          </p:cNvPr>
          <p:cNvSpPr txBox="1">
            <a:spLocks/>
          </p:cNvSpPr>
          <p:nvPr/>
        </p:nvSpPr>
        <p:spPr>
          <a:xfrm>
            <a:off x="467284" y="3362296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rgbClr val="FF0000"/>
                </a:solidFill>
              </a:rPr>
              <a:t>Vize: 30</a:t>
            </a:r>
          </a:p>
          <a:p>
            <a:pPr algn="ctr"/>
            <a:r>
              <a:rPr lang="tr-TR" b="1" dirty="0">
                <a:solidFill>
                  <a:srgbClr val="FF0000"/>
                </a:solidFill>
              </a:rPr>
              <a:t>Final: 40</a:t>
            </a:r>
          </a:p>
        </p:txBody>
      </p:sp>
      <p:sp>
        <p:nvSpPr>
          <p:cNvPr id="6" name="Başlık 1">
            <a:extLst>
              <a:ext uri="{FF2B5EF4-FFF2-40B4-BE49-F238E27FC236}">
                <a16:creationId xmlns:a16="http://schemas.microsoft.com/office/drawing/2014/main" id="{87A81589-A946-C1E9-F2A6-547B32CEDF0C}"/>
              </a:ext>
            </a:extLst>
          </p:cNvPr>
          <p:cNvSpPr txBox="1">
            <a:spLocks/>
          </p:cNvSpPr>
          <p:nvPr/>
        </p:nvSpPr>
        <p:spPr>
          <a:xfrm>
            <a:off x="4190224" y="3362296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Vize: 50</a:t>
            </a:r>
          </a:p>
          <a:p>
            <a:pPr algn="ctr"/>
            <a:r>
              <a:rPr lang="tr-TR" b="1" dirty="0">
                <a:solidFill>
                  <a:schemeClr val="accent4">
                    <a:lumMod val="50000"/>
                  </a:schemeClr>
                </a:solidFill>
              </a:rPr>
              <a:t>Final: 60</a:t>
            </a:r>
          </a:p>
        </p:txBody>
      </p:sp>
      <p:sp>
        <p:nvSpPr>
          <p:cNvPr id="7" name="Başlık 1">
            <a:extLst>
              <a:ext uri="{FF2B5EF4-FFF2-40B4-BE49-F238E27FC236}">
                <a16:creationId xmlns:a16="http://schemas.microsoft.com/office/drawing/2014/main" id="{EA266D65-B2C1-99B2-710D-51C5D32D24F6}"/>
              </a:ext>
            </a:extLst>
          </p:cNvPr>
          <p:cNvSpPr txBox="1">
            <a:spLocks/>
          </p:cNvSpPr>
          <p:nvPr/>
        </p:nvSpPr>
        <p:spPr>
          <a:xfrm>
            <a:off x="8152042" y="3487709"/>
            <a:ext cx="3572676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tr-TR" b="1" dirty="0">
                <a:solidFill>
                  <a:srgbClr val="00B050"/>
                </a:solidFill>
              </a:rPr>
              <a:t>Vize: 70</a:t>
            </a:r>
          </a:p>
          <a:p>
            <a:pPr algn="ctr"/>
            <a:r>
              <a:rPr lang="tr-TR" b="1" dirty="0">
                <a:solidFill>
                  <a:srgbClr val="00B050"/>
                </a:solidFill>
              </a:rPr>
              <a:t>Final: 80</a:t>
            </a:r>
          </a:p>
        </p:txBody>
      </p:sp>
      <p:pic>
        <p:nvPicPr>
          <p:cNvPr id="2050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B0761E20-449F-363B-0054-44DBB6B2E7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25726" y="4635563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B821A1EA-E131-C051-4560-599A258834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8666" y="4635562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Yeşil Onay Işareti Simgesi Yeşil Renkte Tick Sembolü Vektör Illustration  İmzanızı Onayla Stok Vektör Sanatı &amp; Alış'nin Daha Fazla Görseli - iStock">
            <a:extLst>
              <a:ext uri="{FF2B5EF4-FFF2-40B4-BE49-F238E27FC236}">
                <a16:creationId xmlns:a16="http://schemas.microsoft.com/office/drawing/2014/main" id="{36867A50-0560-A54F-A467-0545BBC969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6574" y="4635562"/>
            <a:ext cx="1655791" cy="16557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8000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47048" y="2405261"/>
            <a:ext cx="11944952" cy="1325563"/>
          </a:xfrm>
        </p:spPr>
        <p:txBody>
          <a:bodyPr>
            <a:normAutofit/>
          </a:bodyPr>
          <a:lstStyle/>
          <a:p>
            <a:pPr algn="ctr"/>
            <a:r>
              <a:rPr lang="tr-TR" sz="4000" b="1" dirty="0"/>
              <a:t>HRM-163 </a:t>
            </a:r>
            <a:r>
              <a:rPr lang="tr-TR" sz="4000" dirty="0"/>
              <a:t>Bilim Felsefesi ve Bilimsel Araştırma Yöntemleri</a:t>
            </a:r>
          </a:p>
        </p:txBody>
      </p:sp>
    </p:spTree>
    <p:extLst>
      <p:ext uri="{BB962C8B-B14F-4D97-AF65-F5344CB8AC3E}">
        <p14:creationId xmlns:p14="http://schemas.microsoft.com/office/powerpoint/2010/main" val="35930439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Dikdörtgen 13">
            <a:extLst>
              <a:ext uri="{FF2B5EF4-FFF2-40B4-BE49-F238E27FC236}">
                <a16:creationId xmlns:a16="http://schemas.microsoft.com/office/drawing/2014/main" id="{FDE8C61B-4B1F-3D3E-1E3A-8D088D7D9E5D}"/>
              </a:ext>
            </a:extLst>
          </p:cNvPr>
          <p:cNvSpPr/>
          <p:nvPr/>
        </p:nvSpPr>
        <p:spPr>
          <a:xfrm>
            <a:off x="6499403" y="1712597"/>
            <a:ext cx="346472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Dikdörtgen 9">
            <a:extLst>
              <a:ext uri="{FF2B5EF4-FFF2-40B4-BE49-F238E27FC236}">
                <a16:creationId xmlns:a16="http://schemas.microsoft.com/office/drawing/2014/main" id="{ED1805E1-6625-795B-476F-3C55B8A229A3}"/>
              </a:ext>
            </a:extLst>
          </p:cNvPr>
          <p:cNvSpPr/>
          <p:nvPr/>
        </p:nvSpPr>
        <p:spPr>
          <a:xfrm>
            <a:off x="6108096" y="1703025"/>
            <a:ext cx="321643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7A0696E-BBFE-377C-5663-560DB48F1C1C}"/>
              </a:ext>
            </a:extLst>
          </p:cNvPr>
          <p:cNvSpPr/>
          <p:nvPr/>
        </p:nvSpPr>
        <p:spPr>
          <a:xfrm>
            <a:off x="6874865" y="1712597"/>
            <a:ext cx="346472" cy="675168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" name="Dikdörtgen 1">
            <a:extLst>
              <a:ext uri="{FF2B5EF4-FFF2-40B4-BE49-F238E27FC236}">
                <a16:creationId xmlns:a16="http://schemas.microsoft.com/office/drawing/2014/main" id="{AAC6635C-4710-A688-7C68-34568D85AC40}"/>
              </a:ext>
            </a:extLst>
          </p:cNvPr>
          <p:cNvSpPr/>
          <p:nvPr/>
        </p:nvSpPr>
        <p:spPr>
          <a:xfrm>
            <a:off x="4698374" y="1782278"/>
            <a:ext cx="1292994" cy="500514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50296" y="-59585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B73231B8-F9CA-3B91-35C6-861DD243D587}"/>
              </a:ext>
            </a:extLst>
          </p:cNvPr>
          <p:cNvSpPr txBox="1"/>
          <p:nvPr/>
        </p:nvSpPr>
        <p:spPr>
          <a:xfrm>
            <a:off x="606392" y="2040556"/>
            <a:ext cx="3131456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/>
              <a:t>BAŞTAKİ HARFLER</a:t>
            </a:r>
          </a:p>
          <a:p>
            <a:r>
              <a:rPr lang="tr-TR" dirty="0"/>
              <a:t>Bölümü ifade eder;</a:t>
            </a:r>
          </a:p>
          <a:p>
            <a:r>
              <a:rPr lang="tr-TR" dirty="0"/>
              <a:t>HRM: İKY</a:t>
            </a:r>
          </a:p>
          <a:p>
            <a:r>
              <a:rPr lang="tr-TR" dirty="0"/>
              <a:t>SHB: Sosyal Hizmet Bölümü</a:t>
            </a:r>
          </a:p>
          <a:p>
            <a:r>
              <a:rPr lang="tr-TR" dirty="0"/>
              <a:t>IKT: İktisat</a:t>
            </a:r>
          </a:p>
          <a:p>
            <a:r>
              <a:rPr lang="tr-TR" dirty="0"/>
              <a:t>ISL: İşletme</a:t>
            </a:r>
            <a:br>
              <a:rPr lang="tr-TR" dirty="0"/>
            </a:br>
            <a:r>
              <a:rPr lang="tr-TR" dirty="0"/>
              <a:t>RTS: Radyo televizyon sinema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…</a:t>
            </a:r>
          </a:p>
          <a:p>
            <a:endParaRPr lang="tr-TR" dirty="0"/>
          </a:p>
        </p:txBody>
      </p:sp>
      <p:sp>
        <p:nvSpPr>
          <p:cNvPr id="7" name="Ok: Sol 6">
            <a:extLst>
              <a:ext uri="{FF2B5EF4-FFF2-40B4-BE49-F238E27FC236}">
                <a16:creationId xmlns:a16="http://schemas.microsoft.com/office/drawing/2014/main" id="{485C44EA-4999-396B-5E93-993AB5E1CEC8}"/>
              </a:ext>
            </a:extLst>
          </p:cNvPr>
          <p:cNvSpPr/>
          <p:nvPr/>
        </p:nvSpPr>
        <p:spPr>
          <a:xfrm rot="20437870">
            <a:off x="3705044" y="2274697"/>
            <a:ext cx="1020278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FD99D0A2-2509-A2B5-DD41-C88A8C0014A6}"/>
              </a:ext>
            </a:extLst>
          </p:cNvPr>
          <p:cNvSpPr txBox="1"/>
          <p:nvPr/>
        </p:nvSpPr>
        <p:spPr>
          <a:xfrm>
            <a:off x="8095559" y="2313530"/>
            <a:ext cx="355648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1’ler basamağı</a:t>
            </a:r>
          </a:p>
          <a:p>
            <a:r>
              <a:rPr lang="tr-TR" dirty="0"/>
              <a:t>TEK sayılar: GÜZ Dönemi Dersleri</a:t>
            </a:r>
          </a:p>
          <a:p>
            <a:r>
              <a:rPr lang="tr-TR" dirty="0"/>
              <a:t>ÇİFT sayılar: BAHAR Dönemi Dersleri</a:t>
            </a:r>
          </a:p>
        </p:txBody>
      </p:sp>
      <p:sp>
        <p:nvSpPr>
          <p:cNvPr id="11" name="Ok: Sol 10">
            <a:extLst>
              <a:ext uri="{FF2B5EF4-FFF2-40B4-BE49-F238E27FC236}">
                <a16:creationId xmlns:a16="http://schemas.microsoft.com/office/drawing/2014/main" id="{9E6FE124-DABC-C03C-5D47-07E2E22BB22F}"/>
              </a:ext>
            </a:extLst>
          </p:cNvPr>
          <p:cNvSpPr/>
          <p:nvPr/>
        </p:nvSpPr>
        <p:spPr>
          <a:xfrm rot="16582224">
            <a:off x="5436417" y="3004529"/>
            <a:ext cx="1450422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2" name="Metin kutusu 11">
            <a:extLst>
              <a:ext uri="{FF2B5EF4-FFF2-40B4-BE49-F238E27FC236}">
                <a16:creationId xmlns:a16="http://schemas.microsoft.com/office/drawing/2014/main" id="{9E4DCFB8-D2EE-16BC-A354-6E8515599CCA}"/>
              </a:ext>
            </a:extLst>
          </p:cNvPr>
          <p:cNvSpPr txBox="1"/>
          <p:nvPr/>
        </p:nvSpPr>
        <p:spPr>
          <a:xfrm>
            <a:off x="4407249" y="4145895"/>
            <a:ext cx="3650230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100’ler basmağı</a:t>
            </a:r>
          </a:p>
          <a:p>
            <a:r>
              <a:rPr lang="tr-TR" dirty="0"/>
              <a:t>Kaçıncı sınıf dersi olduğunu gösterir.</a:t>
            </a:r>
          </a:p>
          <a:p>
            <a:r>
              <a:rPr lang="tr-TR" dirty="0"/>
              <a:t>1: birinci sınıf</a:t>
            </a:r>
          </a:p>
          <a:p>
            <a:r>
              <a:rPr lang="tr-TR" dirty="0"/>
              <a:t>2: ikinci sınıf</a:t>
            </a:r>
          </a:p>
          <a:p>
            <a:r>
              <a:rPr lang="tr-TR" dirty="0"/>
              <a:t>3: üçüncü sınıf</a:t>
            </a:r>
          </a:p>
          <a:p>
            <a:r>
              <a:rPr lang="tr-TR" dirty="0"/>
              <a:t>4: dördüncü sınıf</a:t>
            </a:r>
          </a:p>
          <a:p>
            <a:r>
              <a:rPr lang="tr-TR" dirty="0"/>
              <a:t>…</a:t>
            </a:r>
          </a:p>
          <a:p>
            <a:r>
              <a:rPr lang="tr-TR" dirty="0"/>
              <a:t>8: ÜNİVERSİTE ORTAK SEÇMELİ DERSİ</a:t>
            </a:r>
          </a:p>
        </p:txBody>
      </p:sp>
      <p:sp>
        <p:nvSpPr>
          <p:cNvPr id="13" name="Ok: Sol 12">
            <a:extLst>
              <a:ext uri="{FF2B5EF4-FFF2-40B4-BE49-F238E27FC236}">
                <a16:creationId xmlns:a16="http://schemas.microsoft.com/office/drawing/2014/main" id="{3DF1CE55-0DF2-33E3-EDA4-49E1C23D3454}"/>
              </a:ext>
            </a:extLst>
          </p:cNvPr>
          <p:cNvSpPr/>
          <p:nvPr/>
        </p:nvSpPr>
        <p:spPr>
          <a:xfrm rot="1162130" flipH="1">
            <a:off x="7164900" y="2354254"/>
            <a:ext cx="1020278" cy="419629"/>
          </a:xfrm>
          <a:prstGeom prst="leftArrow">
            <a:avLst>
              <a:gd name="adj1" fmla="val 22511"/>
              <a:gd name="adj2" fmla="val 84268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92969" y="1433938"/>
            <a:ext cx="4575133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HRM- 1 6 3</a:t>
            </a:r>
          </a:p>
        </p:txBody>
      </p:sp>
      <p:sp>
        <p:nvSpPr>
          <p:cNvPr id="15" name="Ok: Sol 14">
            <a:extLst>
              <a:ext uri="{FF2B5EF4-FFF2-40B4-BE49-F238E27FC236}">
                <a16:creationId xmlns:a16="http://schemas.microsoft.com/office/drawing/2014/main" id="{4235DE53-B3F1-F954-E502-F8A691EADA8E}"/>
              </a:ext>
            </a:extLst>
          </p:cNvPr>
          <p:cNvSpPr/>
          <p:nvPr/>
        </p:nvSpPr>
        <p:spPr>
          <a:xfrm rot="5400000">
            <a:off x="6427003" y="1342432"/>
            <a:ext cx="460062" cy="419629"/>
          </a:xfrm>
          <a:prstGeom prst="leftArrow">
            <a:avLst>
              <a:gd name="adj1" fmla="val 22511"/>
              <a:gd name="adj2" fmla="val 4807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6" name="Metin kutusu 15">
            <a:extLst>
              <a:ext uri="{FF2B5EF4-FFF2-40B4-BE49-F238E27FC236}">
                <a16:creationId xmlns:a16="http://schemas.microsoft.com/office/drawing/2014/main" id="{03054631-792C-0350-F9DC-17708F1CDFF6}"/>
              </a:ext>
            </a:extLst>
          </p:cNvPr>
          <p:cNvSpPr txBox="1"/>
          <p:nvPr/>
        </p:nvSpPr>
        <p:spPr>
          <a:xfrm>
            <a:off x="5727960" y="720977"/>
            <a:ext cx="344876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/>
              <a:t>10’lar basamağı:</a:t>
            </a:r>
          </a:p>
          <a:p>
            <a:r>
              <a:rPr lang="tr-TR" dirty="0"/>
              <a:t>1’ler basamağı yetmez ise kullanılır</a:t>
            </a:r>
          </a:p>
        </p:txBody>
      </p:sp>
    </p:spTree>
    <p:extLst>
      <p:ext uri="{BB962C8B-B14F-4D97-AF65-F5344CB8AC3E}">
        <p14:creationId xmlns:p14="http://schemas.microsoft.com/office/powerpoint/2010/main" val="1569536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500"/>
                            </p:stCondLst>
                            <p:childTnLst>
                              <p:par>
                                <p:cTn id="31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3000"/>
                            </p:stCondLst>
                            <p:childTnLst>
                              <p:par>
                                <p:cTn id="3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3500"/>
                            </p:stCondLst>
                            <p:childTnLst>
                              <p:par>
                                <p:cTn id="4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4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4000"/>
                            </p:stCondLst>
                            <p:childTnLst>
                              <p:par>
                                <p:cTn id="4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0" grpId="0" animBg="1"/>
      <p:bldP spid="5" grpId="0" animBg="1"/>
      <p:bldP spid="2" grpId="0" animBg="1"/>
      <p:bldP spid="3" grpId="0"/>
      <p:bldP spid="7" grpId="0" animBg="1"/>
      <p:bldP spid="9" grpId="0"/>
      <p:bldP spid="11" grpId="0" animBg="1"/>
      <p:bldP spid="12" grpId="0"/>
      <p:bldP spid="13" grpId="0" animBg="1"/>
      <p:bldP spid="15" grpId="0" animBg="1"/>
      <p:bldP spid="1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Ders kodları neyi ifade eder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92049" y="1611084"/>
            <a:ext cx="11921028" cy="3252746"/>
          </a:xfrm>
        </p:spPr>
        <p:txBody>
          <a:bodyPr>
            <a:noAutofit/>
          </a:bodyPr>
          <a:lstStyle/>
          <a:p>
            <a:r>
              <a:rPr lang="tr-TR" sz="3200" b="1" dirty="0"/>
              <a:t>HRM-163</a:t>
            </a:r>
            <a:r>
              <a:rPr lang="tr-TR" sz="3200" dirty="0"/>
              <a:t>: </a:t>
            </a:r>
            <a:r>
              <a:rPr lang="tr-TR" sz="2800" dirty="0"/>
              <a:t>İKY bölümü, 1. sınıf, güz dönemi dersi</a:t>
            </a:r>
            <a:br>
              <a:rPr lang="tr-TR" sz="3200" dirty="0"/>
            </a:br>
            <a:r>
              <a:rPr lang="tr-TR" sz="3200" b="1" dirty="0"/>
              <a:t>HRM-266</a:t>
            </a:r>
            <a:r>
              <a:rPr lang="tr-TR" sz="3200" dirty="0"/>
              <a:t>: </a:t>
            </a:r>
            <a:r>
              <a:rPr lang="tr-TR" sz="2800" dirty="0"/>
              <a:t>İKY bölümü, 2. sınıf, bahar dönemi dersi</a:t>
            </a:r>
            <a:br>
              <a:rPr lang="tr-TR" sz="3200" dirty="0"/>
            </a:br>
            <a:r>
              <a:rPr lang="tr-TR" sz="3200" b="1" dirty="0"/>
              <a:t>UAI-366</a:t>
            </a:r>
            <a:r>
              <a:rPr lang="tr-TR" sz="3200" dirty="0"/>
              <a:t>: </a:t>
            </a:r>
            <a:r>
              <a:rPr lang="tr-TR" sz="2800" dirty="0"/>
              <a:t>Uluslararası ilişkiler bölümü, 3. sınıf bahar dersi</a:t>
            </a:r>
            <a:br>
              <a:rPr lang="tr-TR" sz="3200" dirty="0"/>
            </a:br>
            <a:r>
              <a:rPr lang="tr-TR" sz="3200" b="1" dirty="0"/>
              <a:t>ISL-803</a:t>
            </a:r>
            <a:r>
              <a:rPr lang="tr-TR" sz="3200" dirty="0"/>
              <a:t>: </a:t>
            </a:r>
            <a:r>
              <a:rPr lang="tr-TR" sz="2800" dirty="0"/>
              <a:t>İşletme bölümü, güz dönemi, </a:t>
            </a:r>
            <a:r>
              <a:rPr lang="tr-TR" sz="2800" dirty="0" err="1"/>
              <a:t>üni</a:t>
            </a:r>
            <a:r>
              <a:rPr lang="tr-TR" sz="2800" dirty="0"/>
              <a:t>. ortak seçmeli dersi</a:t>
            </a:r>
            <a:br>
              <a:rPr lang="tr-TR" sz="2800" dirty="0"/>
            </a:br>
            <a:r>
              <a:rPr lang="tr-TR" sz="3600" b="1" dirty="0"/>
              <a:t>RTS-802: </a:t>
            </a:r>
            <a:r>
              <a:rPr lang="tr-TR" sz="2800" dirty="0"/>
              <a:t>Radyo Televizyon Sinema bölümü, bahar dönemi, </a:t>
            </a:r>
            <a:r>
              <a:rPr lang="tr-TR" sz="2800" dirty="0" err="1"/>
              <a:t>üni</a:t>
            </a:r>
            <a:r>
              <a:rPr lang="tr-TR" sz="2800" dirty="0"/>
              <a:t>. Ortak seçmeli dersi</a:t>
            </a:r>
            <a:endParaRPr lang="tr-TR" sz="3200" dirty="0"/>
          </a:p>
        </p:txBody>
      </p:sp>
    </p:spTree>
    <p:extLst>
      <p:ext uri="{BB962C8B-B14F-4D97-AF65-F5344CB8AC3E}">
        <p14:creationId xmlns:p14="http://schemas.microsoft.com/office/powerpoint/2010/main" val="3261011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24A0BF3-03C8-4EF7-A1CD-1A84CD6C86F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0" y="1274165"/>
            <a:ext cx="12192000" cy="3342806"/>
          </a:xfrm>
        </p:spPr>
        <p:txBody>
          <a:bodyPr>
            <a:normAutofit/>
          </a:bodyPr>
          <a:lstStyle/>
          <a:p>
            <a:r>
              <a:rPr lang="tr-TR" sz="4900" b="1" dirty="0"/>
              <a:t>Süleyman Demirel Üniversitesi</a:t>
            </a:r>
            <a:br>
              <a:rPr lang="tr-TR" sz="4900" b="1" dirty="0"/>
            </a:br>
            <a:r>
              <a:rPr lang="tr-TR" sz="4400" b="1" dirty="0"/>
              <a:t>İktisadi ve İdari Bilimler Fakültesi</a:t>
            </a:r>
            <a:br>
              <a:rPr lang="tr-TR" dirty="0"/>
            </a:br>
            <a:r>
              <a:rPr lang="tr-TR" b="1" dirty="0"/>
              <a:t>İNSAN KAYNAKLARI YÖNETİMİ</a:t>
            </a:r>
            <a:br>
              <a:rPr lang="tr-TR" b="1" dirty="0"/>
            </a:br>
            <a:r>
              <a:rPr lang="tr-TR" b="1" dirty="0"/>
              <a:t>Uyumlanma Sunumu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928A21C3-6919-450B-B142-D8CACDC64E4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5202238"/>
            <a:ext cx="12191999" cy="1655762"/>
          </a:xfrm>
        </p:spPr>
        <p:txBody>
          <a:bodyPr/>
          <a:lstStyle/>
          <a:p>
            <a:r>
              <a:rPr lang="tr-TR" b="1" dirty="0"/>
              <a:t>2025-2026 Güz Dönemi</a:t>
            </a:r>
          </a:p>
          <a:p>
            <a:r>
              <a:rPr lang="tr-TR" b="1" dirty="0"/>
              <a:t>Isparta</a:t>
            </a:r>
          </a:p>
        </p:txBody>
      </p:sp>
      <p:pic>
        <p:nvPicPr>
          <p:cNvPr id="5" name="Resim 4" descr="metin, işaret, küçük resim içeren bir resim&#10;&#10;Açıklama otomatik olarak oluşturuldu">
            <a:extLst>
              <a:ext uri="{FF2B5EF4-FFF2-40B4-BE49-F238E27FC236}">
                <a16:creationId xmlns:a16="http://schemas.microsoft.com/office/drawing/2014/main" id="{D3302D45-A4BF-45EE-9902-44A841DD13D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00000" cy="1800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E5EAFEBD-0CBF-461E-88C9-B8F18D01C1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67389" y="0"/>
            <a:ext cx="2274710" cy="180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3189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75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1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0" dur="125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1" fill="hold" grpId="0" nodeType="withEffect">
                                  <p:stCondLst>
                                    <p:cond delay="7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3" dur="175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2500"/>
                            </p:stCondLst>
                            <p:childTnLst>
                              <p:par>
                                <p:cTn id="1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2" presetClass="entr" presetSubtype="1" fill="hold" grpId="0" nodeType="withEffect">
                                  <p:stCondLst>
                                    <p:cond delay="25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uiExpand="1" build="p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İçerik Yer Tutucusu 3">
            <a:extLst>
              <a:ext uri="{FF2B5EF4-FFF2-40B4-BE49-F238E27FC236}">
                <a16:creationId xmlns:a16="http://schemas.microsoft.com/office/drawing/2014/main" id="{DFB77933-F795-4CF4-B169-B7CE2BFACD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01233" y="1370076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9146557" y="2188727"/>
            <a:ext cx="996500" cy="1986456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9146557" y="4358562"/>
            <a:ext cx="996500" cy="65397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9146557" y="5231654"/>
            <a:ext cx="996500" cy="604455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10143057" y="2941873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10143056" y="400700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352603" y="5133212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  <p:pic>
        <p:nvPicPr>
          <p:cNvPr id="10" name="Resim 9" descr="tablo içeren bir resim&#10;&#10;Açıklama otomatik olarak oluşturuldu">
            <a:extLst>
              <a:ext uri="{FF2B5EF4-FFF2-40B4-BE49-F238E27FC236}">
                <a16:creationId xmlns:a16="http://schemas.microsoft.com/office/drawing/2014/main" id="{0EF75B49-F7DF-41F5-A3D2-825C2F939D85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88"/>
          <a:stretch/>
        </p:blipFill>
        <p:spPr>
          <a:xfrm>
            <a:off x="403619" y="2453896"/>
            <a:ext cx="6638152" cy="3694979"/>
          </a:xfrm>
          <a:prstGeom prst="rect">
            <a:avLst/>
          </a:prstGeom>
        </p:spPr>
      </p:pic>
      <p:sp>
        <p:nvSpPr>
          <p:cNvPr id="13" name="Metin kutusu 12">
            <a:extLst>
              <a:ext uri="{FF2B5EF4-FFF2-40B4-BE49-F238E27FC236}">
                <a16:creationId xmlns:a16="http://schemas.microsoft.com/office/drawing/2014/main" id="{C9BA4270-68CC-4280-8348-72FBC6274EF7}"/>
              </a:ext>
            </a:extLst>
          </p:cNvPr>
          <p:cNvSpPr txBox="1"/>
          <p:nvPr/>
        </p:nvSpPr>
        <p:spPr>
          <a:xfrm>
            <a:off x="1378260" y="1276631"/>
            <a:ext cx="4352217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2400" b="1" dirty="0"/>
              <a:t>GNO: GENEL NOT ORTALAMAS</a:t>
            </a:r>
          </a:p>
          <a:p>
            <a:r>
              <a:rPr lang="tr-TR" sz="2400" b="1" dirty="0"/>
              <a:t>DNO: DÖNEM NOT ORTALAMASI</a:t>
            </a:r>
          </a:p>
        </p:txBody>
      </p:sp>
    </p:spTree>
    <p:extLst>
      <p:ext uri="{BB962C8B-B14F-4D97-AF65-F5344CB8AC3E}">
        <p14:creationId xmlns:p14="http://schemas.microsoft.com/office/powerpoint/2010/main" val="2893142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5" name="İçerik Yer Tutucusu 3">
            <a:extLst>
              <a:ext uri="{FF2B5EF4-FFF2-40B4-BE49-F238E27FC236}">
                <a16:creationId xmlns:a16="http://schemas.microsoft.com/office/drawing/2014/main" id="{DFB77933-F795-4CF4-B169-B7CE2BFACD5E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501233" y="1370076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9146557" y="2188727"/>
            <a:ext cx="996500" cy="1986456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9146557" y="4358562"/>
            <a:ext cx="996500" cy="65397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9146557" y="5231654"/>
            <a:ext cx="996500" cy="604455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10143057" y="2941873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10143056" y="4007008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352603" y="5133212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  <p:sp>
        <p:nvSpPr>
          <p:cNvPr id="2" name="Ok: Sol 1">
            <a:extLst>
              <a:ext uri="{FF2B5EF4-FFF2-40B4-BE49-F238E27FC236}">
                <a16:creationId xmlns:a16="http://schemas.microsoft.com/office/drawing/2014/main" id="{8C972A91-904E-B7EE-FFA9-7FE3CBCB6C89}"/>
              </a:ext>
            </a:extLst>
          </p:cNvPr>
          <p:cNvSpPr/>
          <p:nvPr/>
        </p:nvSpPr>
        <p:spPr>
          <a:xfrm>
            <a:off x="5630779" y="4254366"/>
            <a:ext cx="1694046" cy="758168"/>
          </a:xfrm>
          <a:prstGeom prst="lef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5" name="Dikdörtgen 4">
            <a:extLst>
              <a:ext uri="{FF2B5EF4-FFF2-40B4-BE49-F238E27FC236}">
                <a16:creationId xmlns:a16="http://schemas.microsoft.com/office/drawing/2014/main" id="{F26D4CA3-3AD1-D855-2AF0-D41D14B650CF}"/>
              </a:ext>
            </a:extLst>
          </p:cNvPr>
          <p:cNvSpPr/>
          <p:nvPr/>
        </p:nvSpPr>
        <p:spPr>
          <a:xfrm>
            <a:off x="264978" y="3579047"/>
            <a:ext cx="5365800" cy="2061996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sz="3200" dirty="0"/>
              <a:t>Tüm dersleri DC, DD ile geçmek RİSKLİDİR!</a:t>
            </a:r>
          </a:p>
          <a:p>
            <a:pPr algn="ctr"/>
            <a:r>
              <a:rPr lang="tr-TR" sz="3200" dirty="0"/>
              <a:t>DC ve DD ile vermek son çareniz olmalıdır.</a:t>
            </a:r>
          </a:p>
        </p:txBody>
      </p:sp>
    </p:spTree>
    <p:extLst>
      <p:ext uri="{BB962C8B-B14F-4D97-AF65-F5344CB8AC3E}">
        <p14:creationId xmlns:p14="http://schemas.microsoft.com/office/powerpoint/2010/main" val="9578275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graphicFrame>
        <p:nvGraphicFramePr>
          <p:cNvPr id="20" name="İçerik Yer Tutucusu 3">
            <a:extLst>
              <a:ext uri="{FF2B5EF4-FFF2-40B4-BE49-F238E27FC236}">
                <a16:creationId xmlns:a16="http://schemas.microsoft.com/office/drawing/2014/main" id="{63BBAE3F-AB44-4495-A966-EF9FCAE34B7B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403619757"/>
              </p:ext>
            </p:extLst>
          </p:nvPr>
        </p:nvGraphicFramePr>
        <p:xfrm>
          <a:off x="10059794" y="2014653"/>
          <a:ext cx="2051438" cy="4572000"/>
        </p:xfrm>
        <a:graphic>
          <a:graphicData uri="http://schemas.openxmlformats.org/drawingml/2006/table">
            <a:tbl>
              <a:tblPr/>
              <a:tblGrid>
                <a:gridCol w="989901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  <a:gridCol w="1061537">
                  <a:extLst>
                    <a:ext uri="{9D8B030D-6E8A-4147-A177-3AD203B41FA5}">
                      <a16:colId xmlns:a16="http://schemas.microsoft.com/office/drawing/2014/main" val="2921463089"/>
                    </a:ext>
                  </a:extLst>
                </a:gridCol>
              </a:tblGrid>
              <a:tr h="376218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400" b="1" u="sng" dirty="0">
                          <a:effectLst/>
                          <a:latin typeface="Calibri" panose="020F0502020204030204" pitchFamily="34" charset="0"/>
                        </a:rPr>
                        <a:t>Katsayı</a:t>
                      </a:r>
                      <a:endParaRPr lang="tr-TR" sz="2400" b="1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4.00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3.00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2.00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1.00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0.50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24964"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tr-TR" sz="2800" b="1" dirty="0">
                          <a:effectLst/>
                          <a:latin typeface="Calibri" panose="020F0502020204030204" pitchFamily="34" charset="0"/>
                        </a:rPr>
                        <a:t>0.00</a:t>
                      </a: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pic>
        <p:nvPicPr>
          <p:cNvPr id="3" name="Resim 2" descr="metin, ekran görüntüsü, ekran içeren bir resim&#10;&#10;Açıklama otomatik olarak oluşturuldu">
            <a:extLst>
              <a:ext uri="{FF2B5EF4-FFF2-40B4-BE49-F238E27FC236}">
                <a16:creationId xmlns:a16="http://schemas.microsoft.com/office/drawing/2014/main" id="{D89E4724-E020-49F3-B0EF-573C2652C07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831" y="-2572"/>
            <a:ext cx="11086407" cy="6858000"/>
          </a:xfrm>
          <a:prstGeom prst="rect">
            <a:avLst/>
          </a:prstGeom>
        </p:spPr>
      </p:pic>
      <p:sp>
        <p:nvSpPr>
          <p:cNvPr id="2" name="Dikdörtgen 1">
            <a:extLst>
              <a:ext uri="{FF2B5EF4-FFF2-40B4-BE49-F238E27FC236}">
                <a16:creationId xmlns:a16="http://schemas.microsoft.com/office/drawing/2014/main" id="{ADF07F7B-83F0-2953-47A5-5202C672BE34}"/>
              </a:ext>
            </a:extLst>
          </p:cNvPr>
          <p:cNvSpPr/>
          <p:nvPr/>
        </p:nvSpPr>
        <p:spPr>
          <a:xfrm>
            <a:off x="4331855" y="3833091"/>
            <a:ext cx="5310909" cy="2595418"/>
          </a:xfrm>
          <a:prstGeom prst="rect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BİRİNCİ SINIF ORTALAMANIZ KAÇ OLURSA</a:t>
            </a:r>
          </a:p>
          <a:p>
            <a:pPr algn="ctr"/>
            <a:r>
              <a:rPr lang="tr-TR" sz="2400" dirty="0"/>
              <a:t>MUHTEMELEN MEZUNİYETE KADAR YAKIN ORTALAMAYA SAHİP OLURSUNUZ</a:t>
            </a:r>
          </a:p>
          <a:p>
            <a:pPr algn="ctr"/>
            <a:endParaRPr lang="tr-TR" sz="2400" dirty="0"/>
          </a:p>
          <a:p>
            <a:pPr algn="ctr"/>
            <a:r>
              <a:rPr lang="tr-TR" sz="2400" dirty="0"/>
              <a:t>İŞİ BAŞTAN SIKI TUTUN !</a:t>
            </a:r>
          </a:p>
        </p:txBody>
      </p:sp>
    </p:spTree>
    <p:extLst>
      <p:ext uri="{BB962C8B-B14F-4D97-AF65-F5344CB8AC3E}">
        <p14:creationId xmlns:p14="http://schemas.microsoft.com/office/powerpoint/2010/main" val="533033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9" name="Dikdörtgen 8">
            <a:extLst>
              <a:ext uri="{FF2B5EF4-FFF2-40B4-BE49-F238E27FC236}">
                <a16:creationId xmlns:a16="http://schemas.microsoft.com/office/drawing/2014/main" id="{8E5A97CD-C14D-4BDF-8E39-0304AE06316E}"/>
              </a:ext>
            </a:extLst>
          </p:cNvPr>
          <p:cNvSpPr/>
          <p:nvPr/>
        </p:nvSpPr>
        <p:spPr>
          <a:xfrm>
            <a:off x="2400777" y="1188955"/>
            <a:ext cx="7390445" cy="51347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ASGARİ MEZUNİYET ŞARTLARI</a:t>
            </a:r>
          </a:p>
          <a:p>
            <a:pPr algn="ctr"/>
            <a:endParaRPr lang="tr-TR" sz="2400" b="1" dirty="0"/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HER DÖNEM EN AZ 30 AKTS alınmış olmalı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TOPLAM 240 AKTS tamamlanmış olmalı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BAŞARILAMAYAN BİR DERS,</a:t>
            </a:r>
          </a:p>
          <a:p>
            <a:pPr lvl="1"/>
            <a:r>
              <a:rPr lang="tr-TR" sz="2400" b="1" dirty="0"/>
              <a:t>	yani FF ve/veya FD OLMAMALI</a:t>
            </a:r>
          </a:p>
          <a:p>
            <a:pPr marL="457200" indent="-457200">
              <a:buFont typeface="+mj-lt"/>
              <a:buAutoNum type="arabicPeriod"/>
            </a:pPr>
            <a:r>
              <a:rPr lang="tr-TR" sz="2400" b="1" dirty="0"/>
              <a:t>Bitirme projesi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Zorunlu staj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2.00 GENEL NOT ORTALAMASI (GNO)</a:t>
            </a:r>
          </a:p>
          <a:p>
            <a:pPr marL="457200" indent="-457200">
              <a:buFont typeface="+mj-lt"/>
              <a:buAutoNum type="arabicPeriod" startAt="5"/>
            </a:pPr>
            <a:r>
              <a:rPr lang="tr-TR" sz="2400" b="1" dirty="0"/>
              <a:t> Mezuniyet </a:t>
            </a:r>
            <a:r>
              <a:rPr lang="tr-TR" sz="2400" b="1" dirty="0" err="1"/>
              <a:t>AKTS’sinin</a:t>
            </a:r>
            <a:r>
              <a:rPr lang="tr-TR" sz="2400" b="1" dirty="0"/>
              <a:t> </a:t>
            </a:r>
            <a:r>
              <a:rPr lang="tr-TR" sz="2400" b="1" dirty="0" err="1"/>
              <a:t>enaz</a:t>
            </a:r>
            <a:r>
              <a:rPr lang="tr-TR" sz="2400" b="1" dirty="0"/>
              <a:t> %25’i SEÇMELİ DERS olmalı (180 AKTS zorunlu, 60 AKTS seçmeli gibi)</a:t>
            </a:r>
          </a:p>
          <a:p>
            <a:pPr marL="457200" indent="-457200">
              <a:buFont typeface="+mj-lt"/>
              <a:buAutoNum type="arabicPeriod" startAt="5"/>
            </a:pPr>
            <a:endParaRPr lang="tr-TR" sz="2400" b="1" dirty="0"/>
          </a:p>
        </p:txBody>
      </p:sp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Mezuniyet Şartları</a:t>
            </a:r>
          </a:p>
        </p:txBody>
      </p:sp>
    </p:spTree>
    <p:extLst>
      <p:ext uri="{BB962C8B-B14F-4D97-AF65-F5344CB8AC3E}">
        <p14:creationId xmlns:p14="http://schemas.microsoft.com/office/powerpoint/2010/main" val="3693005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GNO, DNO Nedir?</a:t>
            </a:r>
          </a:p>
          <a:p>
            <a:r>
              <a:rPr lang="tr-TR" dirty="0"/>
              <a:t>Nasıl Hesaplanır?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D902846D-8F85-4745-BFF5-D29092413B7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56300"/>
            <a:ext cx="10515600" cy="1325563"/>
          </a:xfrm>
        </p:spPr>
        <p:txBody>
          <a:bodyPr>
            <a:normAutofit/>
          </a:bodyPr>
          <a:lstStyle/>
          <a:p>
            <a:pPr algn="ctr"/>
            <a:r>
              <a:rPr lang="tr-TR" dirty="0"/>
              <a:t>AA, AB, BB, BC, CC, DC, DD, DF FF nasıl hesaplanır?</a:t>
            </a:r>
          </a:p>
        </p:txBody>
      </p:sp>
      <p:sp>
        <p:nvSpPr>
          <p:cNvPr id="19" name="İçerik Yer Tutucusu 2">
            <a:extLst>
              <a:ext uri="{FF2B5EF4-FFF2-40B4-BE49-F238E27FC236}">
                <a16:creationId xmlns:a16="http://schemas.microsoft.com/office/drawing/2014/main" id="{BDC951B7-F317-4E0F-805F-822BC712283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3910817"/>
            <a:ext cx="10515600" cy="2266145"/>
          </a:xfrm>
        </p:spPr>
        <p:txBody>
          <a:bodyPr/>
          <a:lstStyle/>
          <a:p>
            <a:pPr algn="ctr"/>
            <a:r>
              <a:rPr lang="tr-TR" sz="3600" dirty="0"/>
              <a:t>Google’a</a:t>
            </a:r>
          </a:p>
          <a:p>
            <a:pPr marL="0" indent="0" algn="ctr">
              <a:buNone/>
            </a:pPr>
            <a:r>
              <a:rPr lang="tr-TR" sz="6000" b="1" dirty="0"/>
              <a:t>Bağıl değerlendirme </a:t>
            </a:r>
            <a:r>
              <a:rPr lang="tr-TR" sz="6000" b="1" dirty="0" err="1"/>
              <a:t>sdü</a:t>
            </a:r>
            <a:endParaRPr lang="tr-TR" sz="6000" b="1" dirty="0"/>
          </a:p>
          <a:p>
            <a:pPr marL="0" indent="0" algn="ctr">
              <a:buNone/>
            </a:pPr>
            <a:r>
              <a:rPr lang="tr-TR" sz="3200" dirty="0"/>
              <a:t>Yazınca çıkan sunu incelenebilir…</a:t>
            </a:r>
          </a:p>
        </p:txBody>
      </p:sp>
    </p:spTree>
    <p:extLst>
      <p:ext uri="{BB962C8B-B14F-4D97-AF65-F5344CB8AC3E}">
        <p14:creationId xmlns:p14="http://schemas.microsoft.com/office/powerpoint/2010/main" val="2062967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1. SINIF ÖNERİLERİ (dönem 1 ve 2)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685264" y="1964353"/>
            <a:ext cx="6649716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Basit dersleri, en yüksek notla vermek</a:t>
            </a:r>
            <a:br>
              <a:rPr lang="tr-TR" sz="2400" dirty="0"/>
            </a:br>
            <a:r>
              <a:rPr lang="tr-TR" sz="2400" dirty="0"/>
              <a:t>Çünkü ilerleyen dönemlerde GNO artırmak kolay olmayacak</a:t>
            </a:r>
          </a:p>
          <a:p>
            <a:pPr marL="457200" indent="-457200">
              <a:buAutoNum type="arabicPeriod"/>
            </a:pPr>
            <a:r>
              <a:rPr lang="tr-TR" sz="2400" dirty="0"/>
              <a:t> Rehavet 1. sınıfta başlarsa toparlaması zor olur</a:t>
            </a:r>
          </a:p>
          <a:p>
            <a:pPr marL="457200" indent="-457200">
              <a:buAutoNum type="arabicPeriod"/>
            </a:pPr>
            <a:r>
              <a:rPr lang="tr-TR" sz="2400" dirty="0"/>
              <a:t>Yüksek ortalama ile üstten ders alınarak erken mezun olunabilir (2.50 GNO)</a:t>
            </a:r>
          </a:p>
          <a:p>
            <a:pPr marL="457200" indent="-457200">
              <a:buAutoNum type="arabicPeriod"/>
            </a:pPr>
            <a:r>
              <a:rPr lang="tr-TR" sz="2400" dirty="0"/>
              <a:t>Bir çalışma düzeni mutlaka oturtulmalı</a:t>
            </a:r>
          </a:p>
          <a:p>
            <a:pPr marL="457200" indent="-457200">
              <a:buFontTx/>
              <a:buAutoNum type="arabicPeriod"/>
            </a:pPr>
            <a:r>
              <a:rPr lang="tr-TR" sz="2400" dirty="0"/>
              <a:t>Hedef koyarak ilerlenebilir unutmayın 4 yıl çabuk geçer, </a:t>
            </a:r>
          </a:p>
          <a:p>
            <a:pPr marL="457200" indent="-457200">
              <a:buAutoNum type="arabicPeriod"/>
            </a:pPr>
            <a:r>
              <a:rPr lang="tr-TR" sz="2400" dirty="0"/>
              <a:t>Üniversite topluluklarına üye olunmalı </a:t>
            </a:r>
          </a:p>
          <a:p>
            <a:pPr marL="457200" indent="-457200">
              <a:buAutoNum type="arabicPeriod"/>
            </a:pPr>
            <a:r>
              <a:rPr lang="tr-TR" sz="2400" dirty="0"/>
              <a:t>Üniversite ve şehir imkânları mutlaka öğrenilmeli</a:t>
            </a:r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183582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2. SINIF ÖNERİLERİ (dönem 3 ve 4)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894586" y="2041291"/>
            <a:ext cx="6649716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İlk iş geçen senenin değerlendirmesi olmalı</a:t>
            </a:r>
          </a:p>
          <a:p>
            <a:pPr marL="457200" indent="-457200">
              <a:buAutoNum type="arabicPeriod"/>
            </a:pPr>
            <a:r>
              <a:rPr lang="tr-TR" sz="2400" dirty="0"/>
              <a:t>İmkân varsa önceki sene düşük başarı notlu dersler YENİDEN alınarak GNO yükseltilebilir</a:t>
            </a:r>
          </a:p>
          <a:p>
            <a:pPr marL="457200" indent="-457200">
              <a:buAutoNum type="arabicPeriod"/>
            </a:pPr>
            <a:r>
              <a:rPr lang="tr-TR" sz="2400" b="1" dirty="0"/>
              <a:t>Topluluklarda ve etkinliklerinde </a:t>
            </a:r>
            <a:r>
              <a:rPr lang="tr-TR" sz="2400" dirty="0"/>
              <a:t>yer alınmalı</a:t>
            </a:r>
          </a:p>
          <a:p>
            <a:pPr marL="457200" indent="-457200">
              <a:buAutoNum type="arabicPeriod"/>
            </a:pPr>
            <a:r>
              <a:rPr lang="tr-TR" sz="2400" dirty="0"/>
              <a:t>Kayak veya </a:t>
            </a:r>
            <a:r>
              <a:rPr lang="tr-TR" sz="2400" dirty="0" err="1"/>
              <a:t>snowboard</a:t>
            </a:r>
            <a:r>
              <a:rPr lang="tr-TR" sz="2400" dirty="0"/>
              <a:t>, dalış, yüzme, paraşüt vb. faaliyetlerden en az 1 tanesi ile artık ilgilenmeye başlamış olun</a:t>
            </a:r>
          </a:p>
          <a:p>
            <a:pPr marL="457200" indent="-457200">
              <a:buAutoNum type="arabicPeriod"/>
            </a:pPr>
            <a:r>
              <a:rPr lang="tr-TR" sz="2400" dirty="0"/>
              <a:t>SDÜ topluluk etkinliklerine mutlaka gidilmeli, sosyal olmaktan korkmamalı!</a:t>
            </a:r>
          </a:p>
          <a:p>
            <a:pPr marL="457200" indent="-457200">
              <a:buAutoNum type="arabicPeriod"/>
            </a:pPr>
            <a:r>
              <a:rPr lang="tr-TR" sz="2400" dirty="0"/>
              <a:t>Çalışma düzeni ve hedefler korunmalı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2185655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3. SINIF ÖNERİLERİ (dönem 5 ve 6)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685264" y="1832719"/>
            <a:ext cx="6649716" cy="63709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Öncesinde gönüllü olarak yapılmadı ise artık </a:t>
            </a:r>
            <a:r>
              <a:rPr lang="tr-TR" sz="2400" b="1" dirty="0"/>
              <a:t>ZORUNLU STAJ için bir planlama yapılmalı</a:t>
            </a:r>
          </a:p>
          <a:p>
            <a:pPr marL="457200" indent="-457200">
              <a:buAutoNum type="arabicPeriod"/>
            </a:pPr>
            <a:r>
              <a:rPr lang="tr-TR" sz="2400" dirty="0"/>
              <a:t>4. sınıf sonuna bırakılan staj, mezuniyet birkaç ay geciktirebilir, çok da değil yani</a:t>
            </a:r>
          </a:p>
          <a:p>
            <a:pPr marL="457200" indent="-457200">
              <a:buAutoNum type="arabicPeriod"/>
            </a:pPr>
            <a:r>
              <a:rPr lang="tr-TR" sz="2400" dirty="0"/>
              <a:t>Ders çalışma düzeni korunmalı</a:t>
            </a:r>
          </a:p>
          <a:p>
            <a:pPr marL="457200" indent="-457200">
              <a:buAutoNum type="arabicPeriod"/>
            </a:pPr>
            <a:r>
              <a:rPr lang="tr-TR" sz="2400" dirty="0"/>
              <a:t>SDÜ topluluk faaliyetlerinde bulunmaya özen gösterilmeli, gerekirse </a:t>
            </a:r>
            <a:r>
              <a:rPr lang="tr-TR" sz="2400" b="1" dirty="0"/>
              <a:t>organize edilmeli</a:t>
            </a:r>
          </a:p>
          <a:p>
            <a:pPr marL="457200" indent="-457200">
              <a:buAutoNum type="arabicPeriod"/>
            </a:pPr>
            <a:r>
              <a:rPr lang="tr-TR" sz="2400" dirty="0"/>
              <a:t>SDÜ KİMER, GEZİLERİ takip edilmeli, gerekirse organize olup gezi düzenlenmeli, şehir ve etrafı tanınmalı, Üniversite imkânları hâlâ öğrenilmedi ise mutlaka öğrenilmeli, kullanılmalı!</a:t>
            </a:r>
          </a:p>
          <a:p>
            <a:pPr marL="457200" indent="-457200">
              <a:buAutoNum type="arabicPeriod"/>
            </a:pPr>
            <a:r>
              <a:rPr lang="tr-TR" sz="2400" b="1" dirty="0"/>
              <a:t>Mezuniyet sonrası </a:t>
            </a:r>
            <a:r>
              <a:rPr lang="tr-TR" sz="2400" dirty="0"/>
              <a:t>çalışılabilecek potansiyel şirketler / kurumlar takip edilmeye başlanmalı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4006141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 Tavsiyeleri</a:t>
            </a:r>
          </a:p>
        </p:txBody>
      </p:sp>
      <p:sp>
        <p:nvSpPr>
          <p:cNvPr id="2" name="Metin kutusu 1">
            <a:extLst>
              <a:ext uri="{FF2B5EF4-FFF2-40B4-BE49-F238E27FC236}">
                <a16:creationId xmlns:a16="http://schemas.microsoft.com/office/drawing/2014/main" id="{8FB940F1-8DED-413B-9602-F968CA95C4E2}"/>
              </a:ext>
            </a:extLst>
          </p:cNvPr>
          <p:cNvSpPr txBox="1"/>
          <p:nvPr/>
        </p:nvSpPr>
        <p:spPr>
          <a:xfrm>
            <a:off x="576141" y="1230210"/>
            <a:ext cx="600459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200" b="1" dirty="0"/>
              <a:t>4. SINIF ÖNERİLERİ (dönem 7 ve 8)</a:t>
            </a:r>
          </a:p>
        </p:txBody>
      </p:sp>
      <p:sp>
        <p:nvSpPr>
          <p:cNvPr id="3" name="Metin kutusu 2">
            <a:extLst>
              <a:ext uri="{FF2B5EF4-FFF2-40B4-BE49-F238E27FC236}">
                <a16:creationId xmlns:a16="http://schemas.microsoft.com/office/drawing/2014/main" id="{958551FF-F0A6-40A8-87C1-E7F7873DEDF6}"/>
              </a:ext>
            </a:extLst>
          </p:cNvPr>
          <p:cNvSpPr txBox="1"/>
          <p:nvPr/>
        </p:nvSpPr>
        <p:spPr>
          <a:xfrm>
            <a:off x="815386" y="2274082"/>
            <a:ext cx="6649716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AutoNum type="arabicPeriod"/>
            </a:pPr>
            <a:r>
              <a:rPr lang="tr-TR" sz="2400" dirty="0"/>
              <a:t>4. sınıfa başlandığında hâlâ staj yapmadı iseniz, geçmiş olsun. Mezuniyetiniz haziranda değil, artık biraz daha geç olacak.</a:t>
            </a:r>
          </a:p>
          <a:p>
            <a:pPr marL="457200" indent="-457200">
              <a:buAutoNum type="arabicPeriod"/>
            </a:pPr>
            <a:r>
              <a:rPr lang="tr-TR" sz="2400" dirty="0"/>
              <a:t>Bitirme projenize özen göstermeyi unutmayın, meslek hayatınızda önemini göreceğinize emin olabilirsiniz</a:t>
            </a:r>
          </a:p>
          <a:p>
            <a:pPr marL="457200" indent="-457200">
              <a:buAutoNum type="arabicPeriod"/>
            </a:pPr>
            <a:r>
              <a:rPr lang="tr-TR" sz="2400" dirty="0"/>
              <a:t>Sizi özleyeceğiz…</a:t>
            </a:r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  <a:p>
            <a:pPr marL="457200" indent="-457200">
              <a:buAutoNum type="arabicPeriod"/>
            </a:pPr>
            <a:endParaRPr lang="tr-TR" sz="2400" dirty="0"/>
          </a:p>
        </p:txBody>
      </p:sp>
      <p:graphicFrame>
        <p:nvGraphicFramePr>
          <p:cNvPr id="39" name="İçerik Yer Tutucusu 3">
            <a:extLst>
              <a:ext uri="{FF2B5EF4-FFF2-40B4-BE49-F238E27FC236}">
                <a16:creationId xmlns:a16="http://schemas.microsoft.com/office/drawing/2014/main" id="{2013E129-8F52-41C9-B199-C395AA6E79B3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7465102" y="1725893"/>
          <a:ext cx="1753849" cy="4824962"/>
        </p:xfrm>
        <a:graphic>
          <a:graphicData uri="http://schemas.openxmlformats.org/drawingml/2006/table">
            <a:tbl>
              <a:tblPr/>
              <a:tblGrid>
                <a:gridCol w="1753849">
                  <a:extLst>
                    <a:ext uri="{9D8B030D-6E8A-4147-A177-3AD203B41FA5}">
                      <a16:colId xmlns:a16="http://schemas.microsoft.com/office/drawing/2014/main" val="2132255675"/>
                    </a:ext>
                  </a:extLst>
                </a:gridCol>
              </a:tblGrid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2500" u="sng" dirty="0">
                          <a:effectLst/>
                          <a:latin typeface="Calibri" panose="020F0502020204030204" pitchFamily="34" charset="0"/>
                        </a:rPr>
                        <a:t>Başarı Notu</a:t>
                      </a:r>
                      <a:endParaRPr lang="tr-TR" sz="2500" dirty="0">
                        <a:effectLst/>
                        <a:latin typeface="Calibri" panose="020F0502020204030204" pitchFamily="34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96717137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AA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4927850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BA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878428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BB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13129442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CB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75853244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CC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9415936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DC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8400301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DD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73307870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FD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70488975"/>
                  </a:ext>
                </a:extLst>
              </a:tr>
              <a:tr h="435842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tr-TR" sz="3200" dirty="0">
                          <a:effectLst/>
                          <a:latin typeface="Calibri" panose="020F0502020204030204" pitchFamily="34" charset="0"/>
                        </a:rPr>
                        <a:t>FF</a:t>
                      </a: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66137708"/>
                  </a:ext>
                </a:extLst>
              </a:tr>
            </a:tbl>
          </a:graphicData>
        </a:graphic>
      </p:graphicFrame>
      <p:sp>
        <p:nvSpPr>
          <p:cNvPr id="40" name="Sağ Ayraç 39">
            <a:extLst>
              <a:ext uri="{FF2B5EF4-FFF2-40B4-BE49-F238E27FC236}">
                <a16:creationId xmlns:a16="http://schemas.microsoft.com/office/drawing/2014/main" id="{B2B47EC8-1D04-47C9-9468-322A841EDBF9}"/>
              </a:ext>
            </a:extLst>
          </p:cNvPr>
          <p:cNvSpPr/>
          <p:nvPr/>
        </p:nvSpPr>
        <p:spPr>
          <a:xfrm>
            <a:off x="8899312" y="2303584"/>
            <a:ext cx="996500" cy="2250831"/>
          </a:xfrm>
          <a:prstGeom prst="rightBrace">
            <a:avLst/>
          </a:prstGeom>
          <a:ln w="127000">
            <a:solidFill>
              <a:schemeClr val="accent6">
                <a:lumMod val="50000"/>
              </a:schemeClr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43" name="Sağ Ayraç 42">
            <a:extLst>
              <a:ext uri="{FF2B5EF4-FFF2-40B4-BE49-F238E27FC236}">
                <a16:creationId xmlns:a16="http://schemas.microsoft.com/office/drawing/2014/main" id="{D1B7F45E-99A3-4CC4-BA20-672658328EF5}"/>
              </a:ext>
            </a:extLst>
          </p:cNvPr>
          <p:cNvSpPr/>
          <p:nvPr/>
        </p:nvSpPr>
        <p:spPr>
          <a:xfrm>
            <a:off x="8841655" y="4718015"/>
            <a:ext cx="996500" cy="710422"/>
          </a:xfrm>
          <a:prstGeom prst="rightBrace">
            <a:avLst/>
          </a:prstGeom>
          <a:ln w="127000">
            <a:solidFill>
              <a:srgbClr val="FFFF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4" name="Sağ Ayraç 43">
            <a:extLst>
              <a:ext uri="{FF2B5EF4-FFF2-40B4-BE49-F238E27FC236}">
                <a16:creationId xmlns:a16="http://schemas.microsoft.com/office/drawing/2014/main" id="{6D4F17D1-ED9D-4E71-98FD-C503D7253731}"/>
              </a:ext>
            </a:extLst>
          </p:cNvPr>
          <p:cNvSpPr/>
          <p:nvPr/>
        </p:nvSpPr>
        <p:spPr>
          <a:xfrm>
            <a:off x="8886575" y="5669044"/>
            <a:ext cx="996500" cy="710422"/>
          </a:xfrm>
          <a:prstGeom prst="rightBrace">
            <a:avLst/>
          </a:prstGeom>
          <a:ln w="127000"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tr-TR" dirty="0">
              <a:highlight>
                <a:srgbClr val="FFFF00"/>
              </a:highlight>
            </a:endParaRPr>
          </a:p>
        </p:txBody>
      </p:sp>
      <p:sp>
        <p:nvSpPr>
          <p:cNvPr id="45" name="Metin kutusu 44">
            <a:extLst>
              <a:ext uri="{FF2B5EF4-FFF2-40B4-BE49-F238E27FC236}">
                <a16:creationId xmlns:a16="http://schemas.microsoft.com/office/drawing/2014/main" id="{B43F9D2E-2671-4F0A-AFC9-6B1DEF395808}"/>
              </a:ext>
            </a:extLst>
          </p:cNvPr>
          <p:cNvSpPr txBox="1"/>
          <p:nvPr/>
        </p:nvSpPr>
        <p:spPr>
          <a:xfrm>
            <a:off x="9895812" y="3152000"/>
            <a:ext cx="2001189" cy="5539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3000" b="1" dirty="0">
                <a:solidFill>
                  <a:schemeClr val="accent6">
                    <a:lumMod val="50000"/>
                  </a:schemeClr>
                </a:solidFill>
              </a:rPr>
              <a:t>GEÇER NOT</a:t>
            </a:r>
          </a:p>
        </p:txBody>
      </p:sp>
      <p:sp>
        <p:nvSpPr>
          <p:cNvPr id="46" name="Metin kutusu 45">
            <a:extLst>
              <a:ext uri="{FF2B5EF4-FFF2-40B4-BE49-F238E27FC236}">
                <a16:creationId xmlns:a16="http://schemas.microsoft.com/office/drawing/2014/main" id="{A86613B9-6955-4576-BB6F-74CA983A71A1}"/>
              </a:ext>
            </a:extLst>
          </p:cNvPr>
          <p:cNvSpPr txBox="1"/>
          <p:nvPr/>
        </p:nvSpPr>
        <p:spPr>
          <a:xfrm>
            <a:off x="9838155" y="4529573"/>
            <a:ext cx="200118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highlight>
                  <a:srgbClr val="FFFF00"/>
                </a:highlight>
              </a:rPr>
              <a:t>KOŞULLU</a:t>
            </a:r>
          </a:p>
          <a:p>
            <a:pPr algn="ctr"/>
            <a:r>
              <a:rPr lang="tr-TR" sz="3000" b="1" dirty="0">
                <a:highlight>
                  <a:srgbClr val="FFFF00"/>
                </a:highlight>
              </a:rPr>
              <a:t>GEÇER NOT</a:t>
            </a:r>
          </a:p>
        </p:txBody>
      </p:sp>
      <p:sp>
        <p:nvSpPr>
          <p:cNvPr id="47" name="Metin kutusu 46">
            <a:extLst>
              <a:ext uri="{FF2B5EF4-FFF2-40B4-BE49-F238E27FC236}">
                <a16:creationId xmlns:a16="http://schemas.microsoft.com/office/drawing/2014/main" id="{2E87B458-0151-45F9-B366-6508A6EA1343}"/>
              </a:ext>
            </a:extLst>
          </p:cNvPr>
          <p:cNvSpPr txBox="1"/>
          <p:nvPr/>
        </p:nvSpPr>
        <p:spPr>
          <a:xfrm>
            <a:off x="10143320" y="5669167"/>
            <a:ext cx="143577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GEÇMİŞ</a:t>
            </a:r>
          </a:p>
          <a:p>
            <a:pPr algn="ctr"/>
            <a:r>
              <a:rPr lang="tr-TR" sz="3000" b="1" dirty="0">
                <a:solidFill>
                  <a:schemeClr val="bg1"/>
                </a:solidFill>
                <a:highlight>
                  <a:srgbClr val="FF0000"/>
                </a:highlight>
              </a:rPr>
              <a:t>OLSUN</a:t>
            </a:r>
          </a:p>
        </p:txBody>
      </p:sp>
    </p:spTree>
    <p:extLst>
      <p:ext uri="{BB962C8B-B14F-4D97-AF65-F5344CB8AC3E}">
        <p14:creationId xmlns:p14="http://schemas.microsoft.com/office/powerpoint/2010/main" val="2278216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SDÜ İKY Lisans</a:t>
            </a:r>
          </a:p>
        </p:txBody>
      </p:sp>
      <p:sp>
        <p:nvSpPr>
          <p:cNvPr id="18" name="Başlık 1">
            <a:extLst>
              <a:ext uri="{FF2B5EF4-FFF2-40B4-BE49-F238E27FC236}">
                <a16:creationId xmlns:a16="http://schemas.microsoft.com/office/drawing/2014/main" id="{8E9DCD67-FD25-4C0D-9D2C-CB266DF1E9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141" y="1230210"/>
            <a:ext cx="10515600" cy="760538"/>
          </a:xfrm>
        </p:spPr>
        <p:txBody>
          <a:bodyPr/>
          <a:lstStyle/>
          <a:p>
            <a:r>
              <a:rPr lang="tr-TR" dirty="0"/>
              <a:t>Yetmez, ben iyice bir okuyayım derseniz;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5496201"/>
              </p:ext>
            </p:extLst>
          </p:nvPr>
        </p:nvGraphicFramePr>
        <p:xfrm>
          <a:off x="576141" y="2278799"/>
          <a:ext cx="10515600" cy="2286000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311586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</a:rPr>
                        <a:t>Resmî Gazete Tarihi: 31.05.2012 </a:t>
                      </a:r>
                    </a:p>
                    <a:p>
                      <a:r>
                        <a:rPr lang="tr-TR" sz="2400" b="1" dirty="0">
                          <a:effectLst/>
                        </a:rPr>
                        <a:t>Resmî Gazete Sayısı: 28309</a:t>
                      </a:r>
                    </a:p>
                    <a:p>
                      <a:endParaRPr lang="tr-TR" sz="2400" b="1" dirty="0">
                        <a:effectLst/>
                      </a:endParaRPr>
                    </a:p>
                    <a:p>
                      <a:r>
                        <a:rPr lang="tr-TR" sz="2400" b="0" dirty="0">
                          <a:effectLst/>
                        </a:rPr>
                        <a:t>Ya da Google’a </a:t>
                      </a:r>
                    </a:p>
                    <a:p>
                      <a:r>
                        <a:rPr lang="tr-TR" sz="2400" b="1" dirty="0">
                          <a:effectLst/>
                        </a:rPr>
                        <a:t>« </a:t>
                      </a:r>
                      <a:r>
                        <a:rPr lang="tr-TR" sz="2400" b="1" dirty="0" err="1">
                          <a:effectLst/>
                        </a:rPr>
                        <a:t>sdü</a:t>
                      </a:r>
                      <a:r>
                        <a:rPr lang="tr-TR" sz="2400" b="1" dirty="0">
                          <a:effectLst/>
                        </a:rPr>
                        <a:t> lisans yönetmelik »</a:t>
                      </a:r>
                    </a:p>
                    <a:p>
                      <a:r>
                        <a:rPr lang="tr-TR" sz="2400" b="0" dirty="0">
                          <a:effectLst/>
                        </a:rPr>
                        <a:t>yazabilirsiniz.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20" name="İçerik Yer Tutucusu 2">
            <a:extLst>
              <a:ext uri="{FF2B5EF4-FFF2-40B4-BE49-F238E27FC236}">
                <a16:creationId xmlns:a16="http://schemas.microsoft.com/office/drawing/2014/main" id="{288FEA20-F24C-42F4-8C61-8850BEA47792}"/>
              </a:ext>
            </a:extLst>
          </p:cNvPr>
          <p:cNvSpPr txBox="1">
            <a:spLocks/>
          </p:cNvSpPr>
          <p:nvPr/>
        </p:nvSpPr>
        <p:spPr>
          <a:xfrm>
            <a:off x="576141" y="4933052"/>
            <a:ext cx="10515600" cy="102241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tr-TR" b="1" dirty="0"/>
              <a:t>SÜLEYMAN DEMİREL ÜNİVERSİTESİ ÖNLİSANS VE LİSANS EĞİTİM-ÖĞRETİM VE SINAV YÖNETMELİĞİ</a:t>
            </a:r>
          </a:p>
          <a:p>
            <a:endParaRPr lang="tr-TR" dirty="0"/>
          </a:p>
        </p:txBody>
      </p:sp>
    </p:spTree>
    <p:extLst>
      <p:ext uri="{BB962C8B-B14F-4D97-AF65-F5344CB8AC3E}">
        <p14:creationId xmlns:p14="http://schemas.microsoft.com/office/powerpoint/2010/main" val="5467405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Metin kutusu 20">
            <a:extLst>
              <a:ext uri="{FF2B5EF4-FFF2-40B4-BE49-F238E27FC236}">
                <a16:creationId xmlns:a16="http://schemas.microsoft.com/office/drawing/2014/main" id="{00473BD9-9179-4B6A-B8B5-298A631ED57F}"/>
              </a:ext>
            </a:extLst>
          </p:cNvPr>
          <p:cNvSpPr txBox="1"/>
          <p:nvPr/>
        </p:nvSpPr>
        <p:spPr>
          <a:xfrm>
            <a:off x="4271620" y="5657548"/>
            <a:ext cx="36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0070C0"/>
                </a:solidFill>
              </a:rPr>
              <a:t>HOŞGELDİNİZ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5B9705C6-C447-4B18-9E0B-F8E16677F77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79" y="1458464"/>
            <a:ext cx="4980442" cy="3941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549444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spd="slow">
        <p15:prstTrans prst="fallOve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ÇAP - YANDAL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0145969"/>
              </p:ext>
            </p:extLst>
          </p:nvPr>
        </p:nvGraphicFramePr>
        <p:xfrm>
          <a:off x="467284" y="1513806"/>
          <a:ext cx="10980077" cy="5083763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r>
                        <a:rPr lang="tr-TR" sz="2400" b="1" dirty="0">
                          <a:effectLst/>
                        </a:rPr>
                        <a:t>ÇAP: ÇİFT ANA DAL PROGRAMI </a:t>
                      </a:r>
                      <a:r>
                        <a:rPr lang="tr-TR" sz="2400" b="0" dirty="0">
                          <a:effectLst/>
                        </a:rPr>
                        <a:t>– İKİNCİ DİPLOMA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En erken 3. yarıyıl (2. sınıf) başı, en geç 5. yarıyıl (3. sınıf) başında başvuru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En az 2,70 GNO (kalan ders olmayacak)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Bir defalığa mahsus en az 2,35 GNO. İkinci kez 2,70 GNO altı kaydı silinir.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dirty="0">
                          <a:effectLst/>
                        </a:rPr>
                        <a:t>Anadal mezun olmadan ÇAP diploması alınmaz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dirty="0">
                        <a:effectLst/>
                      </a:endParaRP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dirty="0">
                          <a:effectLst/>
                        </a:rPr>
                        <a:t>YANDAL: YAN DAL PROGRAMI </a:t>
                      </a:r>
                      <a:r>
                        <a:rPr lang="tr-TR" sz="2400" b="0" dirty="0">
                          <a:effectLst/>
                        </a:rPr>
                        <a:t>– BİLGİLENME SAĞLAR, </a:t>
                      </a:r>
                      <a:r>
                        <a:rPr lang="tr-TR" sz="2400" b="0" u="sng" dirty="0">
                          <a:effectLst/>
                        </a:rPr>
                        <a:t>Diploma DEĞİL Sertifika VERİR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erken 3. yarıyıl (2. sınıf) başı, en geç 6. yarıyıl (3. sınıf sonu) başında başvuru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az 2,35 GNO (kalan ders olmayacak)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En az 2,00 GNO ile ‘YANDAL SERTİFİKASI’ alınır.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73045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1435260" y="73807"/>
            <a:ext cx="9918539" cy="94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r>
              <a:rPr lang="tr-TR" b="1" dirty="0"/>
              <a:t>, OBS, ÖYS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0074027"/>
              </p:ext>
            </p:extLst>
          </p:nvPr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6773282" y="293111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4128CB51-FBE0-2108-CB8C-358C710905F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" y="818360"/>
            <a:ext cx="12096492" cy="5825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26519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9116433" y="5553880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72B8CB8C-D126-2709-D249-66B8154D3A4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42325" y="-50298"/>
            <a:ext cx="8649148" cy="6858000"/>
          </a:xfrm>
          <a:prstGeom prst="rect">
            <a:avLst/>
          </a:prstGeom>
        </p:spPr>
      </p:pic>
      <p:sp>
        <p:nvSpPr>
          <p:cNvPr id="7" name="Başlık 1">
            <a:extLst>
              <a:ext uri="{FF2B5EF4-FFF2-40B4-BE49-F238E27FC236}">
                <a16:creationId xmlns:a16="http://schemas.microsoft.com/office/drawing/2014/main" id="{C0A9481C-DAA8-45C9-2128-168D97B9DFBF}"/>
              </a:ext>
            </a:extLst>
          </p:cNvPr>
          <p:cNvSpPr txBox="1">
            <a:spLocks/>
          </p:cNvSpPr>
          <p:nvPr/>
        </p:nvSpPr>
        <p:spPr>
          <a:xfrm>
            <a:off x="9398644" y="2560567"/>
            <a:ext cx="2418143" cy="9447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endParaRPr lang="tr-TR" b="1" dirty="0"/>
          </a:p>
        </p:txBody>
      </p:sp>
    </p:spTree>
    <p:extLst>
      <p:ext uri="{BB962C8B-B14F-4D97-AF65-F5344CB8AC3E}">
        <p14:creationId xmlns:p14="http://schemas.microsoft.com/office/powerpoint/2010/main" val="17453996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3" name="Metin kutusu 2">
            <a:extLst>
              <a:ext uri="{FF2B5EF4-FFF2-40B4-BE49-F238E27FC236}">
                <a16:creationId xmlns:a16="http://schemas.microsoft.com/office/drawing/2014/main" id="{720B4736-5AF6-103A-C91A-1AD5322FCEA0}"/>
              </a:ext>
            </a:extLst>
          </p:cNvPr>
          <p:cNvSpPr txBox="1"/>
          <p:nvPr/>
        </p:nvSpPr>
        <p:spPr>
          <a:xfrm>
            <a:off x="6286480" y="377874"/>
            <a:ext cx="36670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tr-TR" sz="2800" dirty="0"/>
              <a:t>sdunet.sdu.edu.tr</a:t>
            </a:r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>
                <a:highlight>
                  <a:srgbClr val="FFFF00"/>
                </a:highlight>
              </a:rPr>
              <a:t>SDÜnet</a:t>
            </a:r>
            <a:r>
              <a:rPr lang="tr-TR" b="1" dirty="0"/>
              <a:t>, OBS, ÖYS</a:t>
            </a:r>
          </a:p>
        </p:txBody>
      </p:sp>
      <p:pic>
        <p:nvPicPr>
          <p:cNvPr id="6" name="Resim 5" descr="metin, ekran görüntüsü, yazı tipi, logo içeren bir resim&#10;&#10;Açıklama otomatik olarak oluşturuldu">
            <a:extLst>
              <a:ext uri="{FF2B5EF4-FFF2-40B4-BE49-F238E27FC236}">
                <a16:creationId xmlns:a16="http://schemas.microsoft.com/office/drawing/2014/main" id="{3675159C-2A69-C3E2-34EB-46DECFDEF85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112" y="1410268"/>
            <a:ext cx="9197776" cy="4613185"/>
          </a:xfrm>
          <a:prstGeom prst="rect">
            <a:avLst/>
          </a:prstGeom>
        </p:spPr>
      </p:pic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8" name="Mürekkep 7">
                <a:extLst>
                  <a:ext uri="{FF2B5EF4-FFF2-40B4-BE49-F238E27FC236}">
                    <a16:creationId xmlns:a16="http://schemas.microsoft.com/office/drawing/2014/main" id="{375C402B-7150-37B6-BE26-3AFF3FEA9D92}"/>
                  </a:ext>
                </a:extLst>
              </p14:cNvPr>
              <p14:cNvContentPartPr/>
              <p14:nvPr/>
            </p14:nvContentPartPr>
            <p14:xfrm>
              <a:off x="1581385" y="1744193"/>
              <a:ext cx="1653840" cy="1842840"/>
            </p14:xfrm>
          </p:contentPart>
        </mc:Choice>
        <mc:Fallback>
          <p:pic>
            <p:nvPicPr>
              <p:cNvPr id="8" name="Mürekkep 7">
                <a:extLst>
                  <a:ext uri="{FF2B5EF4-FFF2-40B4-BE49-F238E27FC236}">
                    <a16:creationId xmlns:a16="http://schemas.microsoft.com/office/drawing/2014/main" id="{375C402B-7150-37B6-BE26-3AFF3FEA9D92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527385" y="1636193"/>
                <a:ext cx="1761480" cy="2058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31431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8C6F6F15-0DFF-D7BE-1010-CBF7BC695CD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076" y="1305234"/>
            <a:ext cx="11353800" cy="4455965"/>
          </a:xfrm>
          <a:prstGeom prst="rect">
            <a:avLst/>
          </a:prstGeom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848076FD-533F-0300-F66B-BF33BE701490}"/>
              </a:ext>
            </a:extLst>
          </p:cNvPr>
          <p:cNvSpPr txBox="1"/>
          <p:nvPr/>
        </p:nvSpPr>
        <p:spPr>
          <a:xfrm>
            <a:off x="5335489" y="3501728"/>
            <a:ext cx="638922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>
                <a:highlight>
                  <a:srgbClr val="FFFF00"/>
                </a:highlight>
              </a:rPr>
              <a:t>DERS KAYDI, (2. SINIF BAŞINDA)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NOT BİLGİSİ,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TRANSKRİPT BİLGİLERİ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HARÇ BİLGİLERİ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MÜFREDAT DURUMU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dirty="0"/>
              <a:t>BİLGİ ALMAK İÇİN</a:t>
            </a:r>
          </a:p>
        </p:txBody>
      </p:sp>
    </p:spTree>
    <p:extLst>
      <p:ext uri="{BB962C8B-B14F-4D97-AF65-F5344CB8AC3E}">
        <p14:creationId xmlns:p14="http://schemas.microsoft.com/office/powerpoint/2010/main" val="11733178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8" name="Resim 7">
            <a:extLst>
              <a:ext uri="{FF2B5EF4-FFF2-40B4-BE49-F238E27FC236}">
                <a16:creationId xmlns:a16="http://schemas.microsoft.com/office/drawing/2014/main" id="{8F58C995-6C61-A997-D67C-41A73BD6B428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b="13811"/>
          <a:stretch>
            <a:fillRect/>
          </a:stretch>
        </p:blipFill>
        <p:spPr>
          <a:xfrm>
            <a:off x="223218" y="1741231"/>
            <a:ext cx="11334750" cy="4777923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3610E2FD-B121-8DA5-64E5-303695E81EA9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1445" t="4723" r="45000" b="82849"/>
          <a:stretch>
            <a:fillRect/>
          </a:stretch>
        </p:blipFill>
        <p:spPr>
          <a:xfrm>
            <a:off x="1778851" y="976662"/>
            <a:ext cx="5310190" cy="764569"/>
          </a:xfrm>
          <a:prstGeom prst="rect">
            <a:avLst/>
          </a:prstGeom>
        </p:spPr>
      </p:pic>
      <p:cxnSp>
        <p:nvCxnSpPr>
          <p:cNvPr id="3" name="Düz Bağlayıcı 2">
            <a:extLst>
              <a:ext uri="{FF2B5EF4-FFF2-40B4-BE49-F238E27FC236}">
                <a16:creationId xmlns:a16="http://schemas.microsoft.com/office/drawing/2014/main" id="{CB2ECE7F-BE14-A514-4150-31E4BE5BDB3E}"/>
              </a:ext>
            </a:extLst>
          </p:cNvPr>
          <p:cNvCxnSpPr>
            <a:endCxn id="12" idx="0"/>
          </p:cNvCxnSpPr>
          <p:nvPr/>
        </p:nvCxnSpPr>
        <p:spPr>
          <a:xfrm>
            <a:off x="3426691" y="976662"/>
            <a:ext cx="100725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96621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366365EE-D778-2E54-3BD0-9E1CD1B2AF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2076" y="1273559"/>
            <a:ext cx="11172825" cy="5048250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575A2B60-6646-4317-EB8D-EB1DD7F0C8EC}"/>
              </a:ext>
            </a:extLst>
          </p:cNvPr>
          <p:cNvCxnSpPr/>
          <p:nvPr/>
        </p:nvCxnSpPr>
        <p:spPr>
          <a:xfrm flipH="1">
            <a:off x="4313382" y="5246255"/>
            <a:ext cx="581891" cy="45258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6" name="Düz Ok Bağlayıcısı 5">
            <a:extLst>
              <a:ext uri="{FF2B5EF4-FFF2-40B4-BE49-F238E27FC236}">
                <a16:creationId xmlns:a16="http://schemas.microsoft.com/office/drawing/2014/main" id="{C1A650B3-E035-ECC5-E6CD-489A65A8D571}"/>
              </a:ext>
            </a:extLst>
          </p:cNvPr>
          <p:cNvCxnSpPr/>
          <p:nvPr/>
        </p:nvCxnSpPr>
        <p:spPr>
          <a:xfrm flipH="1">
            <a:off x="4447309" y="2683164"/>
            <a:ext cx="581891" cy="452581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7" name="Mürekkep 6">
                <a:extLst>
                  <a:ext uri="{FF2B5EF4-FFF2-40B4-BE49-F238E27FC236}">
                    <a16:creationId xmlns:a16="http://schemas.microsoft.com/office/drawing/2014/main" id="{11144118-9028-65FB-6FFF-6E1FD0FE6688}"/>
                  </a:ext>
                </a:extLst>
              </p14:cNvPr>
              <p14:cNvContentPartPr/>
              <p14:nvPr/>
            </p14:nvContentPartPr>
            <p14:xfrm>
              <a:off x="2392105" y="2706113"/>
              <a:ext cx="360" cy="360"/>
            </p14:xfrm>
          </p:contentPart>
        </mc:Choice>
        <mc:Fallback>
          <p:pic>
            <p:nvPicPr>
              <p:cNvPr id="7" name="Mürekkep 6">
                <a:extLst>
                  <a:ext uri="{FF2B5EF4-FFF2-40B4-BE49-F238E27FC236}">
                    <a16:creationId xmlns:a16="http://schemas.microsoft.com/office/drawing/2014/main" id="{11144118-9028-65FB-6FFF-6E1FD0FE668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38105" y="2598113"/>
                <a:ext cx="108000" cy="216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64151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</a:t>
            </a:r>
            <a:r>
              <a:rPr lang="tr-TR" b="1" dirty="0">
                <a:highlight>
                  <a:srgbClr val="FFFF00"/>
                </a:highlight>
              </a:rPr>
              <a:t>OBS</a:t>
            </a:r>
            <a:r>
              <a:rPr lang="tr-TR" b="1" dirty="0"/>
              <a:t>, ÖYS</a:t>
            </a:r>
          </a:p>
        </p:txBody>
      </p:sp>
      <p:pic>
        <p:nvPicPr>
          <p:cNvPr id="6" name="Resim 5" descr="metin, ekran görüntüsü, sayı, numara, yazı tipi içeren bir resim&#10;&#10;Açıklama otomatik olarak oluşturuldu">
            <a:extLst>
              <a:ext uri="{FF2B5EF4-FFF2-40B4-BE49-F238E27FC236}">
                <a16:creationId xmlns:a16="http://schemas.microsoft.com/office/drawing/2014/main" id="{D518631C-A4CD-3A84-330D-D4ED488AA51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83503" y="1383590"/>
            <a:ext cx="4858358" cy="5344194"/>
          </a:xfrm>
          <a:prstGeom prst="rect">
            <a:avLst/>
          </a:prstGeom>
        </p:spPr>
      </p:pic>
      <p:cxnSp>
        <p:nvCxnSpPr>
          <p:cNvPr id="3" name="Düz Ok Bağlayıcısı 2">
            <a:extLst>
              <a:ext uri="{FF2B5EF4-FFF2-40B4-BE49-F238E27FC236}">
                <a16:creationId xmlns:a16="http://schemas.microsoft.com/office/drawing/2014/main" id="{DF320B50-B7A8-1664-53EF-F503B9C3288F}"/>
              </a:ext>
            </a:extLst>
          </p:cNvPr>
          <p:cNvCxnSpPr/>
          <p:nvPr/>
        </p:nvCxnSpPr>
        <p:spPr>
          <a:xfrm>
            <a:off x="3639127" y="3934691"/>
            <a:ext cx="1117600" cy="62807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5" name="Düz Ok Bağlayıcısı 4">
            <a:extLst>
              <a:ext uri="{FF2B5EF4-FFF2-40B4-BE49-F238E27FC236}">
                <a16:creationId xmlns:a16="http://schemas.microsoft.com/office/drawing/2014/main" id="{C5727AB2-484A-60F6-E5E7-21151D0EAFD9}"/>
              </a:ext>
            </a:extLst>
          </p:cNvPr>
          <p:cNvCxnSpPr/>
          <p:nvPr/>
        </p:nvCxnSpPr>
        <p:spPr>
          <a:xfrm>
            <a:off x="6255345" y="3934690"/>
            <a:ext cx="1117600" cy="628073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8" name="Resim 7">
            <a:extLst>
              <a:ext uri="{FF2B5EF4-FFF2-40B4-BE49-F238E27FC236}">
                <a16:creationId xmlns:a16="http://schemas.microsoft.com/office/drawing/2014/main" id="{B0126CFA-6B08-2404-1673-2491ABBE6CD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5597" y="1456786"/>
            <a:ext cx="1571625" cy="4676775"/>
          </a:xfrm>
          <a:prstGeom prst="rect">
            <a:avLst/>
          </a:prstGeom>
        </p:spPr>
      </p:pic>
      <p:cxnSp>
        <p:nvCxnSpPr>
          <p:cNvPr id="11" name="Düz Ok Bağlayıcısı 10">
            <a:extLst>
              <a:ext uri="{FF2B5EF4-FFF2-40B4-BE49-F238E27FC236}">
                <a16:creationId xmlns:a16="http://schemas.microsoft.com/office/drawing/2014/main" id="{0F87FF54-0EBA-E7EC-00A6-EDC6B206CF41}"/>
              </a:ext>
            </a:extLst>
          </p:cNvPr>
          <p:cNvCxnSpPr>
            <a:cxnSpLocks/>
          </p:cNvCxnSpPr>
          <p:nvPr/>
        </p:nvCxnSpPr>
        <p:spPr>
          <a:xfrm flipH="1">
            <a:off x="1782618" y="2216727"/>
            <a:ext cx="942109" cy="387928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pic>
        <p:nvPicPr>
          <p:cNvPr id="15" name="Resim 14">
            <a:extLst>
              <a:ext uri="{FF2B5EF4-FFF2-40B4-BE49-F238E27FC236}">
                <a16:creationId xmlns:a16="http://schemas.microsoft.com/office/drawing/2014/main" id="{F0103926-9A73-09DC-6CBB-37EC8B85953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97" y="3418982"/>
            <a:ext cx="1500103" cy="45719"/>
          </a:xfrm>
          <a:prstGeom prst="rect">
            <a:avLst/>
          </a:prstGeom>
        </p:spPr>
      </p:pic>
      <p:pic>
        <p:nvPicPr>
          <p:cNvPr id="17" name="Resim 16">
            <a:extLst>
              <a:ext uri="{FF2B5EF4-FFF2-40B4-BE49-F238E27FC236}">
                <a16:creationId xmlns:a16="http://schemas.microsoft.com/office/drawing/2014/main" id="{A1BD29DC-179A-128B-D2C8-E20462A51C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5597" y="3686813"/>
            <a:ext cx="1500103" cy="45719"/>
          </a:xfrm>
          <a:prstGeom prst="rect">
            <a:avLst/>
          </a:prstGeom>
        </p:spPr>
      </p:pic>
      <p:pic>
        <p:nvPicPr>
          <p:cNvPr id="18" name="Resim 17">
            <a:extLst>
              <a:ext uri="{FF2B5EF4-FFF2-40B4-BE49-F238E27FC236}">
                <a16:creationId xmlns:a16="http://schemas.microsoft.com/office/drawing/2014/main" id="{D9B2CD29-6F2D-ED02-E13B-4408E66D50F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2125706" y="3458034"/>
            <a:ext cx="468000" cy="80996"/>
          </a:xfrm>
          <a:prstGeom prst="rect">
            <a:avLst/>
          </a:prstGeom>
        </p:spPr>
      </p:pic>
      <p:pic>
        <p:nvPicPr>
          <p:cNvPr id="20" name="Resim 19">
            <a:extLst>
              <a:ext uri="{FF2B5EF4-FFF2-40B4-BE49-F238E27FC236}">
                <a16:creationId xmlns:a16="http://schemas.microsoft.com/office/drawing/2014/main" id="{104DD2ED-4A03-0CD8-0217-4894630B7A9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 rot="5400000">
            <a:off x="753555" y="3612484"/>
            <a:ext cx="468000" cy="80996"/>
          </a:xfrm>
          <a:prstGeom prst="rect">
            <a:avLst/>
          </a:prstGeom>
        </p:spPr>
      </p:pic>
      <p:cxnSp>
        <p:nvCxnSpPr>
          <p:cNvPr id="22" name="Düz Bağlayıcı 21">
            <a:extLst>
              <a:ext uri="{FF2B5EF4-FFF2-40B4-BE49-F238E27FC236}">
                <a16:creationId xmlns:a16="http://schemas.microsoft.com/office/drawing/2014/main" id="{6D70FB33-3875-A12C-3C7A-7A032C0D6964}"/>
              </a:ext>
            </a:extLst>
          </p:cNvPr>
          <p:cNvCxnSpPr/>
          <p:nvPr/>
        </p:nvCxnSpPr>
        <p:spPr>
          <a:xfrm>
            <a:off x="987555" y="2514600"/>
            <a:ext cx="7238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3" name="Düz Bağlayıcı 22">
            <a:extLst>
              <a:ext uri="{FF2B5EF4-FFF2-40B4-BE49-F238E27FC236}">
                <a16:creationId xmlns:a16="http://schemas.microsoft.com/office/drawing/2014/main" id="{750B59C7-E384-5448-BBA7-598C2348A2B5}"/>
              </a:ext>
            </a:extLst>
          </p:cNvPr>
          <p:cNvCxnSpPr/>
          <p:nvPr/>
        </p:nvCxnSpPr>
        <p:spPr>
          <a:xfrm>
            <a:off x="987555" y="2730500"/>
            <a:ext cx="72385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4" name="Düz Bağlayıcı 23">
            <a:extLst>
              <a:ext uri="{FF2B5EF4-FFF2-40B4-BE49-F238E27FC236}">
                <a16:creationId xmlns:a16="http://schemas.microsoft.com/office/drawing/2014/main" id="{D58EA3AD-35DD-A79D-9970-D1EDA732AEDE}"/>
              </a:ext>
            </a:extLst>
          </p:cNvPr>
          <p:cNvCxnSpPr>
            <a:cxnSpLocks/>
          </p:cNvCxnSpPr>
          <p:nvPr/>
        </p:nvCxnSpPr>
        <p:spPr>
          <a:xfrm>
            <a:off x="987555" y="2515755"/>
            <a:ext cx="0" cy="182995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6" name="Düz Bağlayıcı 25">
            <a:extLst>
              <a:ext uri="{FF2B5EF4-FFF2-40B4-BE49-F238E27FC236}">
                <a16:creationId xmlns:a16="http://schemas.microsoft.com/office/drawing/2014/main" id="{9BA550AD-ADB6-AEDC-D1A2-5354802A8505}"/>
              </a:ext>
            </a:extLst>
          </p:cNvPr>
          <p:cNvCxnSpPr>
            <a:cxnSpLocks/>
          </p:cNvCxnSpPr>
          <p:nvPr/>
        </p:nvCxnSpPr>
        <p:spPr>
          <a:xfrm>
            <a:off x="1711409" y="2547505"/>
            <a:ext cx="0" cy="11430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3410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5" y="1513806"/>
          <a:ext cx="3630154" cy="5083763"/>
        </p:xfrm>
        <a:graphic>
          <a:graphicData uri="http://schemas.openxmlformats.org/drawingml/2006/table">
            <a:tbl>
              <a:tblPr/>
              <a:tblGrid>
                <a:gridCol w="3630154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sp>
        <p:nvSpPr>
          <p:cNvPr id="10" name="Başlık 1">
            <a:extLst>
              <a:ext uri="{FF2B5EF4-FFF2-40B4-BE49-F238E27FC236}">
                <a16:creationId xmlns:a16="http://schemas.microsoft.com/office/drawing/2014/main" id="{AEA15E73-E0E5-20C1-2B52-CB02F8C72C83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SDÜnet</a:t>
            </a:r>
            <a:r>
              <a:rPr lang="tr-TR" b="1" dirty="0"/>
              <a:t>, OBS, </a:t>
            </a:r>
            <a:r>
              <a:rPr lang="tr-TR" b="1" dirty="0">
                <a:highlight>
                  <a:srgbClr val="FFFF00"/>
                </a:highlight>
              </a:rPr>
              <a:t>ÖYS</a:t>
            </a:r>
          </a:p>
        </p:txBody>
      </p:sp>
      <p:pic>
        <p:nvPicPr>
          <p:cNvPr id="7" name="Resim 6">
            <a:extLst>
              <a:ext uri="{FF2B5EF4-FFF2-40B4-BE49-F238E27FC236}">
                <a16:creationId xmlns:a16="http://schemas.microsoft.com/office/drawing/2014/main" id="{A4A9EBCE-BD84-DFEB-84AF-010308776C5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754" y="939927"/>
            <a:ext cx="9586637" cy="4650645"/>
          </a:xfrm>
          <a:prstGeom prst="rect">
            <a:avLst/>
          </a:prstGeom>
        </p:spPr>
      </p:pic>
      <p:sp>
        <p:nvSpPr>
          <p:cNvPr id="8" name="Metin kutusu 7">
            <a:extLst>
              <a:ext uri="{FF2B5EF4-FFF2-40B4-BE49-F238E27FC236}">
                <a16:creationId xmlns:a16="http://schemas.microsoft.com/office/drawing/2014/main" id="{39E0DD53-06DC-28F5-2822-DBCA93973CC9}"/>
              </a:ext>
            </a:extLst>
          </p:cNvPr>
          <p:cNvSpPr txBox="1"/>
          <p:nvPr/>
        </p:nvSpPr>
        <p:spPr>
          <a:xfrm>
            <a:off x="3392810" y="4594791"/>
            <a:ext cx="579749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Pandemide uzaktan dersler yapıldı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Sınavlar yapıldı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Normal dönemde yardımcı bir sistem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Ödevler, dosyalar vb. için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YÖK ve dersleri,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sz="2400" dirty="0"/>
              <a:t>Türk dili, AİİT, Yabancı dil…</a:t>
            </a:r>
          </a:p>
        </p:txBody>
      </p:sp>
    </p:spTree>
    <p:extLst>
      <p:ext uri="{BB962C8B-B14F-4D97-AF65-F5344CB8AC3E}">
        <p14:creationId xmlns:p14="http://schemas.microsoft.com/office/powerpoint/2010/main" val="1653723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856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MOBİL UYGULAMASI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10566256"/>
              </p:ext>
            </p:extLst>
          </p:nvPr>
        </p:nvGraphicFramePr>
        <p:xfrm>
          <a:off x="7137423" y="1188955"/>
          <a:ext cx="4537275" cy="5516880"/>
        </p:xfrm>
        <a:graphic>
          <a:graphicData uri="http://schemas.openxmlformats.org/drawingml/2006/table">
            <a:tbl>
              <a:tblPr/>
              <a:tblGrid>
                <a:gridCol w="4537275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0837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  <a:highlight>
                            <a:srgbClr val="FFFF00"/>
                          </a:highlight>
                        </a:rPr>
                        <a:t>YOKLAMA SİSTEMİ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Etkinlik listesi,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Öğrenci bilgi sistemi,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Personel araması,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Haber ve duyurular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Yemekhane işlemleri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000" b="0" dirty="0">
                          <a:effectLst/>
                        </a:rPr>
                        <a:t>(sabah / akşam yemek ve haftalık fiş)</a:t>
                      </a:r>
                      <a:endParaRPr lang="tr-TR" sz="3200" b="0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Günlük yemek listesi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Online ödeme sistemi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Kütüphane işlemleri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Çalışma odası rezervasyon işleri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Turnike karekod okutma işlemleri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SDU radyo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3" name="Resim 2">
            <a:extLst>
              <a:ext uri="{FF2B5EF4-FFF2-40B4-BE49-F238E27FC236}">
                <a16:creationId xmlns:a16="http://schemas.microsoft.com/office/drawing/2014/main" id="{95933528-33FF-CBB0-65C7-9FBE65195A5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79350" y="736786"/>
            <a:ext cx="3300852" cy="5871036"/>
          </a:xfrm>
          <a:prstGeom prst="rect">
            <a:avLst/>
          </a:prstGeom>
        </p:spPr>
      </p:pic>
      <p:pic>
        <p:nvPicPr>
          <p:cNvPr id="6" name="Resim 5">
            <a:extLst>
              <a:ext uri="{FF2B5EF4-FFF2-40B4-BE49-F238E27FC236}">
                <a16:creationId xmlns:a16="http://schemas.microsoft.com/office/drawing/2014/main" id="{F07A46CA-6DA9-00E3-18C0-F004DE09559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930150"/>
            <a:ext cx="3435927" cy="3403715"/>
          </a:xfrm>
          <a:prstGeom prst="rect">
            <a:avLst/>
          </a:prstGeom>
        </p:spPr>
      </p:pic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9701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DA07F1-221D-4B2B-8098-BCFB548B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10515600" cy="749508"/>
          </a:xfrm>
        </p:spPr>
        <p:txBody>
          <a:bodyPr/>
          <a:lstStyle/>
          <a:p>
            <a:pPr algn="ctr"/>
            <a:r>
              <a:rPr lang="tr-TR" dirty="0"/>
              <a:t>Biz kimiz?</a:t>
            </a:r>
          </a:p>
        </p:txBody>
      </p:sp>
      <p:pic>
        <p:nvPicPr>
          <p:cNvPr id="5" name="Resim 4" descr="kişi, adam, takım, dik içeren bir resim&#10;&#10;Açıklama otomatik olarak oluşturuldu">
            <a:extLst>
              <a:ext uri="{FF2B5EF4-FFF2-40B4-BE49-F238E27FC236}">
                <a16:creationId xmlns:a16="http://schemas.microsoft.com/office/drawing/2014/main" id="{A2137C14-508D-44A9-8921-D755635C884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1" t="10069" r="15881" b="16473"/>
          <a:stretch/>
        </p:blipFill>
        <p:spPr>
          <a:xfrm>
            <a:off x="684999" y="3988147"/>
            <a:ext cx="2299742" cy="1686260"/>
          </a:xfrm>
          <a:prstGeom prst="rect">
            <a:avLst/>
          </a:prstGeom>
        </p:spPr>
      </p:pic>
      <p:pic>
        <p:nvPicPr>
          <p:cNvPr id="11" name="Resim 10" descr="iç mekan, tablo, kişi, adam içeren bir resim&#10;&#10;Açıklama otomatik olarak oluşturuldu">
            <a:extLst>
              <a:ext uri="{FF2B5EF4-FFF2-40B4-BE49-F238E27FC236}">
                <a16:creationId xmlns:a16="http://schemas.microsoft.com/office/drawing/2014/main" id="{6C1F4C2E-FC2C-49F1-96BE-9622E3E03290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176" t="10711" r="10316" b="8634"/>
          <a:stretch/>
        </p:blipFill>
        <p:spPr>
          <a:xfrm>
            <a:off x="3606277" y="3984196"/>
            <a:ext cx="2184903" cy="1690211"/>
          </a:xfrm>
          <a:prstGeom prst="rect">
            <a:avLst/>
          </a:prstGeom>
        </p:spPr>
      </p:pic>
      <p:pic>
        <p:nvPicPr>
          <p:cNvPr id="14" name="Resim 13" descr="metin, iç mekan, raf, kitap içeren bir resim&#10;&#10;Açıklama otomatik olarak oluşturuldu">
            <a:extLst>
              <a:ext uri="{FF2B5EF4-FFF2-40B4-BE49-F238E27FC236}">
                <a16:creationId xmlns:a16="http://schemas.microsoft.com/office/drawing/2014/main" id="{1491B5AF-5F5B-4341-8D2D-B1770AE8D78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25" t="3060" r="6089" b="9509"/>
          <a:stretch/>
        </p:blipFill>
        <p:spPr>
          <a:xfrm>
            <a:off x="6096000" y="692988"/>
            <a:ext cx="2439440" cy="1975255"/>
          </a:xfrm>
          <a:prstGeom prst="rect">
            <a:avLst/>
          </a:prstGeom>
        </p:spPr>
      </p:pic>
      <p:pic>
        <p:nvPicPr>
          <p:cNvPr id="24" name="Resim 23" descr="metin, iç mekan, raf, kişi içeren bir resim&#10;&#10;Açıklama otomatik olarak oluşturuldu">
            <a:extLst>
              <a:ext uri="{FF2B5EF4-FFF2-40B4-BE49-F238E27FC236}">
                <a16:creationId xmlns:a16="http://schemas.microsoft.com/office/drawing/2014/main" id="{BAD699DB-6B21-405F-827F-B4757D3D9ED8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21" t="10928" r="12939" b="12704"/>
          <a:stretch/>
        </p:blipFill>
        <p:spPr>
          <a:xfrm>
            <a:off x="840564" y="692988"/>
            <a:ext cx="2200275" cy="1678478"/>
          </a:xfrm>
          <a:prstGeom prst="rect">
            <a:avLst/>
          </a:prstGeom>
        </p:spPr>
      </p:pic>
      <p:pic>
        <p:nvPicPr>
          <p:cNvPr id="27" name="Resim 26" descr="kişi, duvar içeren bir resim&#10;&#10;Açıklama otomatik olarak oluşturuldu">
            <a:extLst>
              <a:ext uri="{FF2B5EF4-FFF2-40B4-BE49-F238E27FC236}">
                <a16:creationId xmlns:a16="http://schemas.microsoft.com/office/drawing/2014/main" id="{D8C023C1-36DC-4F6B-9E55-7B162B1B31B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59" t="10517" r="21537" b="8853"/>
          <a:stretch/>
        </p:blipFill>
        <p:spPr>
          <a:xfrm>
            <a:off x="3434606" y="721283"/>
            <a:ext cx="2258264" cy="1662744"/>
          </a:xfrm>
          <a:prstGeom prst="rect">
            <a:avLst/>
          </a:prstGeom>
        </p:spPr>
      </p:pic>
      <p:pic>
        <p:nvPicPr>
          <p:cNvPr id="29" name="Resim 28" descr="adam, kişi, bakarken, poz içeren bir resim&#10;&#10;Açıklama otomatik olarak oluşturuldu">
            <a:extLst>
              <a:ext uri="{FF2B5EF4-FFF2-40B4-BE49-F238E27FC236}">
                <a16:creationId xmlns:a16="http://schemas.microsoft.com/office/drawing/2014/main" id="{96C36C2F-5468-4FBB-B964-0870BA3D792A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12" t="9374" b="27043"/>
          <a:stretch/>
        </p:blipFill>
        <p:spPr>
          <a:xfrm>
            <a:off x="6830865" y="3825326"/>
            <a:ext cx="1452016" cy="1780409"/>
          </a:xfrm>
          <a:prstGeom prst="rect">
            <a:avLst/>
          </a:prstGeom>
        </p:spPr>
      </p:pic>
      <p:sp>
        <p:nvSpPr>
          <p:cNvPr id="31" name="Metin kutusu 30">
            <a:extLst>
              <a:ext uri="{FF2B5EF4-FFF2-40B4-BE49-F238E27FC236}">
                <a16:creationId xmlns:a16="http://schemas.microsoft.com/office/drawing/2014/main" id="{C116AF29-1EF6-43D3-95F0-FD8D0FE1EAA7}"/>
              </a:ext>
            </a:extLst>
          </p:cNvPr>
          <p:cNvSpPr txBox="1"/>
          <p:nvPr/>
        </p:nvSpPr>
        <p:spPr>
          <a:xfrm>
            <a:off x="467284" y="5863111"/>
            <a:ext cx="248439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Osman Kürşat ACAR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37" name="Metin kutusu 36">
            <a:extLst>
              <a:ext uri="{FF2B5EF4-FFF2-40B4-BE49-F238E27FC236}">
                <a16:creationId xmlns:a16="http://schemas.microsoft.com/office/drawing/2014/main" id="{7EA69A95-4943-4FDE-A6FB-7BC2719F523C}"/>
              </a:ext>
            </a:extLst>
          </p:cNvPr>
          <p:cNvSpPr txBox="1"/>
          <p:nvPr/>
        </p:nvSpPr>
        <p:spPr>
          <a:xfrm>
            <a:off x="3650340" y="6007815"/>
            <a:ext cx="197586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Ahmet YILDIRIM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39" name="Metin kutusu 38">
            <a:extLst>
              <a:ext uri="{FF2B5EF4-FFF2-40B4-BE49-F238E27FC236}">
                <a16:creationId xmlns:a16="http://schemas.microsoft.com/office/drawing/2014/main" id="{F1E26724-E46E-4EA7-9CCE-C8EA218D0EF9}"/>
              </a:ext>
            </a:extLst>
          </p:cNvPr>
          <p:cNvSpPr txBox="1"/>
          <p:nvPr/>
        </p:nvSpPr>
        <p:spPr>
          <a:xfrm>
            <a:off x="6096000" y="2736948"/>
            <a:ext cx="246734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Halil İbrahim ÖZMEN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47C321D3-75EF-4E78-BFEA-83472921BCB3}"/>
              </a:ext>
            </a:extLst>
          </p:cNvPr>
          <p:cNvSpPr txBox="1"/>
          <p:nvPr/>
        </p:nvSpPr>
        <p:spPr>
          <a:xfrm>
            <a:off x="1055915" y="2506781"/>
            <a:ext cx="17961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Pınar GÖKTAŞ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Prof. Dr.</a:t>
            </a:r>
          </a:p>
        </p:txBody>
      </p:sp>
      <p:sp>
        <p:nvSpPr>
          <p:cNvPr id="41" name="Metin kutusu 40">
            <a:extLst>
              <a:ext uri="{FF2B5EF4-FFF2-40B4-BE49-F238E27FC236}">
                <a16:creationId xmlns:a16="http://schemas.microsoft.com/office/drawing/2014/main" id="{A688365C-42CF-4EAB-B8C0-3BBBC7DA1189}"/>
              </a:ext>
            </a:extLst>
          </p:cNvPr>
          <p:cNvSpPr txBox="1"/>
          <p:nvPr/>
        </p:nvSpPr>
        <p:spPr>
          <a:xfrm>
            <a:off x="3117989" y="2556091"/>
            <a:ext cx="274113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Devrim VURAL YILMAZ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Prof. Dr.</a:t>
            </a:r>
          </a:p>
        </p:txBody>
      </p:sp>
      <p:sp>
        <p:nvSpPr>
          <p:cNvPr id="42" name="Metin kutusu 41">
            <a:extLst>
              <a:ext uri="{FF2B5EF4-FFF2-40B4-BE49-F238E27FC236}">
                <a16:creationId xmlns:a16="http://schemas.microsoft.com/office/drawing/2014/main" id="{CAAAD1C8-212F-43F2-856E-282E57A45F19}"/>
              </a:ext>
            </a:extLst>
          </p:cNvPr>
          <p:cNvSpPr txBox="1"/>
          <p:nvPr/>
        </p:nvSpPr>
        <p:spPr>
          <a:xfrm>
            <a:off x="6551919" y="5813550"/>
            <a:ext cx="20099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Muharrem AKSU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Dr. Öğr. Üyesi</a:t>
            </a:r>
          </a:p>
        </p:txBody>
      </p:sp>
      <p:pic>
        <p:nvPicPr>
          <p:cNvPr id="59" name="Resim 58">
            <a:extLst>
              <a:ext uri="{FF2B5EF4-FFF2-40B4-BE49-F238E27FC236}">
                <a16:creationId xmlns:a16="http://schemas.microsoft.com/office/drawing/2014/main" id="{586C1F31-FAE0-4FD5-985C-2C0807A6FF9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2116" y="14755"/>
            <a:ext cx="909884" cy="720000"/>
          </a:xfrm>
          <a:prstGeom prst="rect">
            <a:avLst/>
          </a:prstGeom>
        </p:spPr>
      </p:pic>
      <p:sp>
        <p:nvSpPr>
          <p:cNvPr id="33" name="Dikdörtgen 32">
            <a:extLst>
              <a:ext uri="{FF2B5EF4-FFF2-40B4-BE49-F238E27FC236}">
                <a16:creationId xmlns:a16="http://schemas.microsoft.com/office/drawing/2014/main" id="{918247F2-049C-4790-82B4-58E4F2EB086F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AA37ECBD-8546-454F-A1BE-6163EB0A9D2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71C96E1E-46B7-4C5E-A240-B2E4D606AB94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026" name="Picture 2" descr="Seyhan ÖZDEMİR">
            <a:extLst>
              <a:ext uri="{FF2B5EF4-FFF2-40B4-BE49-F238E27FC236}">
                <a16:creationId xmlns:a16="http://schemas.microsoft.com/office/drawing/2014/main" id="{5DAEA1BB-9653-FD51-E7E5-A826FAC4CB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14165" y="790412"/>
            <a:ext cx="2670612" cy="17804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Metin kutusu 2">
            <a:extLst>
              <a:ext uri="{FF2B5EF4-FFF2-40B4-BE49-F238E27FC236}">
                <a16:creationId xmlns:a16="http://schemas.microsoft.com/office/drawing/2014/main" id="{7BF53EC6-A21C-F5C9-F215-1C4D759C4456}"/>
              </a:ext>
            </a:extLst>
          </p:cNvPr>
          <p:cNvSpPr txBox="1"/>
          <p:nvPr/>
        </p:nvSpPr>
        <p:spPr>
          <a:xfrm>
            <a:off x="8979637" y="2752160"/>
            <a:ext cx="213391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Seyhan ÖZDEMİR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Doç. Dr.</a:t>
            </a:r>
          </a:p>
        </p:txBody>
      </p:sp>
    </p:spTree>
    <p:extLst>
      <p:ext uri="{BB962C8B-B14F-4D97-AF65-F5344CB8AC3E}">
        <p14:creationId xmlns:p14="http://schemas.microsoft.com/office/powerpoint/2010/main" val="1581171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5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50"/>
                            </p:stCondLst>
                            <p:childTnLst>
                              <p:par>
                                <p:cTn id="10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5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5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50"/>
                            </p:stCondLst>
                            <p:childTnLst>
                              <p:par>
                                <p:cTn id="2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53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53" presetClass="entr" presetSubtype="16" fill="hold" nodeType="withEffect">
                                  <p:stCondLst>
                                    <p:cond delay="5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0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800"/>
                            </p:stCondLst>
                            <p:childTnLst>
                              <p:par>
                                <p:cTn id="56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4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  <p:bldP spid="37" grpId="0"/>
      <p:bldP spid="39" grpId="0"/>
      <p:bldP spid="40" grpId="0"/>
      <p:bldP spid="41" grpId="0"/>
      <p:bldP spid="42" grpId="0"/>
      <p:bldP spid="33" grpId="0" animBg="1"/>
      <p:bldP spid="61" grpId="0" animBg="1"/>
      <p:bldP spid="63" grpId="0" animBg="1"/>
      <p:bldP spid="3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6B16C8A-21D9-F8EE-6A73-1ECDCE4C5D6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86E7D562-6CDA-B4A3-9FAD-310C20EEA274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A597588-556B-9C10-41D7-A627DA56E8A4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C3095946-E1E0-97A5-718F-51E3AD2EFEFC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E0EBE98D-B74F-3930-E2A6-613E677A88C2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85634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MOBİL UYGULAMASI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2BD29856-F333-0152-91CB-DB23342865FA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9194"/>
              </p:ext>
            </p:extLst>
          </p:nvPr>
        </p:nvGraphicFramePr>
        <p:xfrm>
          <a:off x="9045040" y="1784055"/>
          <a:ext cx="3214189" cy="4114800"/>
        </p:xfrm>
        <a:graphic>
          <a:graphicData uri="http://schemas.openxmlformats.org/drawingml/2006/table">
            <a:tbl>
              <a:tblPr/>
              <a:tblGrid>
                <a:gridCol w="3214189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387126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YOKLAMA SİSTEMİ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Devamsızlıktan kalırsanız, seneye devam etmeniz gerekir.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Çakışma olursa, okul uzayabilir!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dirty="0">
                          <a:effectLst/>
                        </a:rPr>
                        <a:t>Devamsızlık yapmayın!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DE5B1EEA-641F-B1DA-DDC0-E1C182EA24C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2446728A-1DAB-810C-C8F3-1FD90F0623B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32381" y="972106"/>
            <a:ext cx="3099522" cy="5529738"/>
          </a:xfrm>
          <a:prstGeom prst="rect">
            <a:avLst/>
          </a:prstGeom>
        </p:spPr>
      </p:pic>
      <p:pic>
        <p:nvPicPr>
          <p:cNvPr id="8" name="Resim 7">
            <a:extLst>
              <a:ext uri="{FF2B5EF4-FFF2-40B4-BE49-F238E27FC236}">
                <a16:creationId xmlns:a16="http://schemas.microsoft.com/office/drawing/2014/main" id="{62847CEC-88EA-7C8E-947D-0799448AC0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4151" y="1193311"/>
            <a:ext cx="2366266" cy="2466582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8D145F61-A4D9-8A9B-32E8-EBA7AE4137E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67987" y="4148000"/>
            <a:ext cx="2357870" cy="2424545"/>
          </a:xfrm>
          <a:prstGeom prst="rect">
            <a:avLst/>
          </a:prstGeom>
        </p:spPr>
      </p:pic>
      <p:sp>
        <p:nvSpPr>
          <p:cNvPr id="13" name="Ok: Sağ 12">
            <a:extLst>
              <a:ext uri="{FF2B5EF4-FFF2-40B4-BE49-F238E27FC236}">
                <a16:creationId xmlns:a16="http://schemas.microsoft.com/office/drawing/2014/main" id="{CDB269D1-CC14-566F-D4DE-3B709499CD09}"/>
              </a:ext>
            </a:extLst>
          </p:cNvPr>
          <p:cNvSpPr/>
          <p:nvPr/>
        </p:nvSpPr>
        <p:spPr>
          <a:xfrm rot="5400000">
            <a:off x="4290312" y="3725283"/>
            <a:ext cx="333943" cy="357327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4" name="Ok: Sağ 13">
            <a:extLst>
              <a:ext uri="{FF2B5EF4-FFF2-40B4-BE49-F238E27FC236}">
                <a16:creationId xmlns:a16="http://schemas.microsoft.com/office/drawing/2014/main" id="{A5413894-B68B-DB97-E16E-C9BEE9105025}"/>
              </a:ext>
            </a:extLst>
          </p:cNvPr>
          <p:cNvSpPr/>
          <p:nvPr/>
        </p:nvSpPr>
        <p:spPr>
          <a:xfrm>
            <a:off x="5670919" y="5378886"/>
            <a:ext cx="329515" cy="404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16" name="Resim 15">
            <a:extLst>
              <a:ext uri="{FF2B5EF4-FFF2-40B4-BE49-F238E27FC236}">
                <a16:creationId xmlns:a16="http://schemas.microsoft.com/office/drawing/2014/main" id="{6ED620BA-B7AB-561E-D8BD-DD1613294EA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74" y="972106"/>
            <a:ext cx="2786035" cy="5375574"/>
          </a:xfrm>
          <a:prstGeom prst="rect">
            <a:avLst/>
          </a:prstGeom>
        </p:spPr>
      </p:pic>
      <p:sp>
        <p:nvSpPr>
          <p:cNvPr id="17" name="Ok: Sağ 16">
            <a:extLst>
              <a:ext uri="{FF2B5EF4-FFF2-40B4-BE49-F238E27FC236}">
                <a16:creationId xmlns:a16="http://schemas.microsoft.com/office/drawing/2014/main" id="{05CB4719-96B0-1073-57FE-A63D1D14F57A}"/>
              </a:ext>
            </a:extLst>
          </p:cNvPr>
          <p:cNvSpPr/>
          <p:nvPr/>
        </p:nvSpPr>
        <p:spPr>
          <a:xfrm>
            <a:off x="2857045" y="2224193"/>
            <a:ext cx="329515" cy="404818"/>
          </a:xfrm>
          <a:prstGeom prst="right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9504146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reveal/>
      </p:transition>
    </mc:Choice>
    <mc:Fallback>
      <p:transition>
        <p:fade/>
      </p:transition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İKY WEB SAYFASI</a:t>
            </a:r>
          </a:p>
        </p:txBody>
      </p:sp>
      <p:pic>
        <p:nvPicPr>
          <p:cNvPr id="6" name="Resim 5">
            <a:extLst>
              <a:ext uri="{FF2B5EF4-FFF2-40B4-BE49-F238E27FC236}">
                <a16:creationId xmlns:a16="http://schemas.microsoft.com/office/drawing/2014/main" id="{97CF7139-B374-BDA5-F1D5-E06327E5720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361" y="863775"/>
            <a:ext cx="7358391" cy="5853555"/>
          </a:xfrm>
          <a:prstGeom prst="rect">
            <a:avLst/>
          </a:prstGeom>
        </p:spPr>
      </p:pic>
      <p:sp>
        <p:nvSpPr>
          <p:cNvPr id="7" name="Metin kutusu 6">
            <a:extLst>
              <a:ext uri="{FF2B5EF4-FFF2-40B4-BE49-F238E27FC236}">
                <a16:creationId xmlns:a16="http://schemas.microsoft.com/office/drawing/2014/main" id="{0C8D1694-DCA0-258A-2AC5-F2B921467335}"/>
              </a:ext>
            </a:extLst>
          </p:cNvPr>
          <p:cNvSpPr txBox="1"/>
          <p:nvPr/>
        </p:nvSpPr>
        <p:spPr>
          <a:xfrm>
            <a:off x="8266545" y="1847273"/>
            <a:ext cx="3343416" cy="1477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dirty="0"/>
              <a:t>-Üniversitelerin tüm web sayfaları</a:t>
            </a:r>
          </a:p>
          <a:p>
            <a:r>
              <a:rPr lang="tr-TR" dirty="0"/>
              <a:t>aynıdır, başlık nerenin olduğunu </a:t>
            </a:r>
          </a:p>
          <a:p>
            <a:r>
              <a:rPr lang="tr-TR" dirty="0"/>
              <a:t>gösterir.</a:t>
            </a:r>
          </a:p>
          <a:p>
            <a:endParaRPr lang="tr-TR" dirty="0"/>
          </a:p>
          <a:p>
            <a:endParaRPr lang="tr-TR" dirty="0"/>
          </a:p>
        </p:txBody>
      </p: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39A13549-258E-3470-C81F-DF3EA134187B}"/>
              </a:ext>
            </a:extLst>
          </p:cNvPr>
          <p:cNvCxnSpPr>
            <a:cxnSpLocks/>
          </p:cNvCxnSpPr>
          <p:nvPr/>
        </p:nvCxnSpPr>
        <p:spPr>
          <a:xfrm flipH="1">
            <a:off x="2743200" y="1006764"/>
            <a:ext cx="387927" cy="267854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2" name="Düz Ok Bağlayıcısı 11">
            <a:extLst>
              <a:ext uri="{FF2B5EF4-FFF2-40B4-BE49-F238E27FC236}">
                <a16:creationId xmlns:a16="http://schemas.microsoft.com/office/drawing/2014/main" id="{BEB6AAAB-50DF-F48E-96D7-297158F1C29A}"/>
              </a:ext>
            </a:extLst>
          </p:cNvPr>
          <p:cNvCxnSpPr/>
          <p:nvPr/>
        </p:nvCxnSpPr>
        <p:spPr>
          <a:xfrm flipV="1">
            <a:off x="5089236" y="5384800"/>
            <a:ext cx="406400" cy="489527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13" name="Düz Ok Bağlayıcısı 12">
            <a:extLst>
              <a:ext uri="{FF2B5EF4-FFF2-40B4-BE49-F238E27FC236}">
                <a16:creationId xmlns:a16="http://schemas.microsoft.com/office/drawing/2014/main" id="{C6011F6E-B6C6-8CB1-25CF-73A2F7A22EB4}"/>
              </a:ext>
            </a:extLst>
          </p:cNvPr>
          <p:cNvCxnSpPr/>
          <p:nvPr/>
        </p:nvCxnSpPr>
        <p:spPr>
          <a:xfrm flipV="1">
            <a:off x="1992199" y="5384799"/>
            <a:ext cx="406400" cy="489527"/>
          </a:xfrm>
          <a:prstGeom prst="straightConnector1">
            <a:avLst/>
          </a:prstGeom>
          <a:ln w="19050" cap="flat" cmpd="sng" algn="ctr">
            <a:solidFill>
              <a:srgbClr val="FF0000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p14="http://schemas.microsoft.com/office/powerpoint/2010/main" Requires="p14">
          <p:contentPart p14:bwMode="auto" r:id="rId5">
            <p14:nvContentPartPr>
              <p14:cNvPr id="15" name="Mürekkep 14">
                <a:extLst>
                  <a:ext uri="{FF2B5EF4-FFF2-40B4-BE49-F238E27FC236}">
                    <a16:creationId xmlns:a16="http://schemas.microsoft.com/office/drawing/2014/main" id="{3EAF478E-D1B6-B49A-6F5F-5A390790CBFF}"/>
                  </a:ext>
                </a:extLst>
              </p14:cNvPr>
              <p14:cNvContentPartPr/>
              <p14:nvPr/>
            </p14:nvContentPartPr>
            <p14:xfrm>
              <a:off x="2363305" y="4940131"/>
              <a:ext cx="769680" cy="482760"/>
            </p14:xfrm>
          </p:contentPart>
        </mc:Choice>
        <mc:Fallback>
          <p:pic>
            <p:nvPicPr>
              <p:cNvPr id="15" name="Mürekkep 14">
                <a:extLst>
                  <a:ext uri="{FF2B5EF4-FFF2-40B4-BE49-F238E27FC236}">
                    <a16:creationId xmlns:a16="http://schemas.microsoft.com/office/drawing/2014/main" id="{3EAF478E-D1B6-B49A-6F5F-5A390790CBFF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2357185" y="4934011"/>
                <a:ext cx="781920" cy="495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7">
            <p14:nvContentPartPr>
              <p14:cNvPr id="16" name="Mürekkep 15">
                <a:extLst>
                  <a:ext uri="{FF2B5EF4-FFF2-40B4-BE49-F238E27FC236}">
                    <a16:creationId xmlns:a16="http://schemas.microsoft.com/office/drawing/2014/main" id="{7C90B2FF-C116-6785-29B0-C0573CE23C25}"/>
                  </a:ext>
                </a:extLst>
              </p14:cNvPr>
              <p14:cNvContentPartPr/>
              <p14:nvPr/>
            </p14:nvContentPartPr>
            <p14:xfrm>
              <a:off x="5438785" y="5005651"/>
              <a:ext cx="834480" cy="464760"/>
            </p14:xfrm>
          </p:contentPart>
        </mc:Choice>
        <mc:Fallback>
          <p:pic>
            <p:nvPicPr>
              <p:cNvPr id="16" name="Mürekkep 15">
                <a:extLst>
                  <a:ext uri="{FF2B5EF4-FFF2-40B4-BE49-F238E27FC236}">
                    <a16:creationId xmlns:a16="http://schemas.microsoft.com/office/drawing/2014/main" id="{7C90B2FF-C116-6785-29B0-C0573CE23C25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5432665" y="4999531"/>
                <a:ext cx="846720" cy="4770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9526976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EB0A7F4-E997-E43C-00C5-A59ED8192D4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8DE8DCD3-8C44-0059-25EB-A94309C5ED5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4F6F8604-3B26-B123-6E4F-98847B9CB751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D9EED984-6C8F-4431-028A-DBEF91B9F3D8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DF127C34-CA04-1474-CEC5-EA635D32A15C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B3F9ACBF-E4EF-3661-F94C-F9530678BD05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İKY WEB SAYFASI</a:t>
            </a:r>
          </a:p>
        </p:txBody>
      </p:sp>
      <p:pic>
        <p:nvPicPr>
          <p:cNvPr id="3" name="Resim 2">
            <a:extLst>
              <a:ext uri="{FF2B5EF4-FFF2-40B4-BE49-F238E27FC236}">
                <a16:creationId xmlns:a16="http://schemas.microsoft.com/office/drawing/2014/main" id="{249AC1BF-4E63-F089-D79E-93AC311C652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3852" y="1741231"/>
            <a:ext cx="7562850" cy="3381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78077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reveal/>
      </p:transition>
    </mc:Choice>
    <mc:Fallback>
      <p:transition>
        <p:fade/>
      </p:transition>
    </mc:Fallback>
  </mc:AlternateContent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16085A1F-11ED-EA99-F1BB-160B45331B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BEACB948-9AFF-E427-73F2-FA4896270B9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65861BA8-21AA-288A-5254-05EFEA53A301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F32461B2-8648-E577-4D62-909BDE29F49E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39BFE654-129D-8DB3-BFB5-D03A5E84A201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F90207EC-799E-675A-7F43-904638B912BE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İKY WEB SAYFASI</a:t>
            </a:r>
          </a:p>
        </p:txBody>
      </p:sp>
      <p:pic>
        <p:nvPicPr>
          <p:cNvPr id="5" name="Resim 4">
            <a:extLst>
              <a:ext uri="{FF2B5EF4-FFF2-40B4-BE49-F238E27FC236}">
                <a16:creationId xmlns:a16="http://schemas.microsoft.com/office/drawing/2014/main" id="{FA2E4B72-68F3-E460-750B-A790699513D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" y="1106978"/>
            <a:ext cx="10063884" cy="5420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484199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reveal/>
      </p:transition>
    </mc:Choice>
    <mc:Fallback>
      <p:transition>
        <p:fade/>
      </p:transition>
    </mc:Fallback>
  </mc:AlternateContent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2771453-1A6A-D3BB-BE96-EFE8C74C8E0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47DB9ED1-A37E-EEF2-C2D9-07AEFA5C7C4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E8D1CB14-B2DE-57C4-0137-2F1FFBDC4C87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0A8041C9-FA9F-15A9-25A9-339C4E244746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EDB13DAB-AF80-8575-9E1A-0CD750A58CCA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02799A09-5036-6E8C-0B5A-DD5E6EC27E92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Microsoft Office Kullanımı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8767D591-4132-CB56-7794-7E76F7F7FC9F}"/>
              </a:ext>
            </a:extLst>
          </p:cNvPr>
          <p:cNvGraphicFramePr>
            <a:graphicFrameLocks noGrp="1"/>
          </p:cNvGraphicFramePr>
          <p:nvPr/>
        </p:nvGraphicFramePr>
        <p:xfrm>
          <a:off x="467284" y="1188956"/>
          <a:ext cx="10980077" cy="5408614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408614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Sdü</a:t>
                      </a:r>
                      <a:r>
                        <a:rPr lang="tr-TR" sz="2400" b="1" u="none" dirty="0">
                          <a:effectLst/>
                        </a:rPr>
                        <a:t> öğrenci ve personelleri </a:t>
                      </a:r>
                      <a:r>
                        <a:rPr lang="tr-TR" sz="2400" b="1" u="none" dirty="0" err="1">
                          <a:effectLst/>
                        </a:rPr>
                        <a:t>office</a:t>
                      </a:r>
                      <a:r>
                        <a:rPr lang="tr-TR" sz="2400" b="1" u="none" dirty="0">
                          <a:effectLst/>
                        </a:rPr>
                        <a:t> uygulamalarını ücretsiz kullanabilir.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e-posta hesabının aktif olması ile Office kullanıma açılır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SDÜ, ‘Microsoft </a:t>
                      </a:r>
                      <a:r>
                        <a:rPr lang="tr-TR" sz="2400" b="1" u="none" dirty="0" err="1">
                          <a:effectLst/>
                        </a:rPr>
                        <a:t>Teams</a:t>
                      </a:r>
                      <a:r>
                        <a:rPr lang="tr-TR" sz="2400" b="1" u="none" dirty="0">
                          <a:effectLst/>
                        </a:rPr>
                        <a:t>’ uzaktan görüşme uygulamasını kullanır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(</a:t>
                      </a:r>
                      <a:r>
                        <a:rPr lang="tr-TR" sz="2400" b="0" u="none" dirty="0" err="1">
                          <a:effectLst/>
                        </a:rPr>
                        <a:t>Teams</a:t>
                      </a:r>
                      <a:r>
                        <a:rPr lang="tr-TR" sz="2400" b="0" u="none" dirty="0">
                          <a:effectLst/>
                        </a:rPr>
                        <a:t> kullanabilmek için Office aktif edilmelidir)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1028" name="Picture 4" descr="Office 365 Nedir? - Beyaz Bulut Bilişim">
            <a:extLst>
              <a:ext uri="{FF2B5EF4-FFF2-40B4-BE49-F238E27FC236}">
                <a16:creationId xmlns:a16="http://schemas.microsoft.com/office/drawing/2014/main" id="{B7B85EB4-92F6-E4A8-E492-DE81460BF4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" y="3290710"/>
            <a:ext cx="5201414" cy="33068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Microsoft Teams Yönetim Merkezi">
            <a:extLst>
              <a:ext uri="{FF2B5EF4-FFF2-40B4-BE49-F238E27FC236}">
                <a16:creationId xmlns:a16="http://schemas.microsoft.com/office/drawing/2014/main" id="{4F7A5DD4-27AB-C220-131D-0853826496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1492" y="3317745"/>
            <a:ext cx="4876800" cy="32527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53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HAREKETLİLİK PROGRAMLARI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05238879"/>
              </p:ext>
            </p:extLst>
          </p:nvPr>
        </p:nvGraphicFramePr>
        <p:xfrm>
          <a:off x="1319725" y="1190086"/>
          <a:ext cx="1561541" cy="533400"/>
        </p:xfrm>
        <a:graphic>
          <a:graphicData uri="http://schemas.openxmlformats.org/drawingml/2006/table">
            <a:tbl>
              <a:tblPr/>
              <a:tblGrid>
                <a:gridCol w="156154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tr-TR" sz="2400" b="1" dirty="0">
                          <a:effectLst/>
                        </a:rPr>
                        <a:t>ERASMUS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graphicFrame>
        <p:nvGraphicFramePr>
          <p:cNvPr id="2" name="Tablo 1">
            <a:extLst>
              <a:ext uri="{FF2B5EF4-FFF2-40B4-BE49-F238E27FC236}">
                <a16:creationId xmlns:a16="http://schemas.microsoft.com/office/drawing/2014/main" id="{A9F3D885-DC17-C1E7-D76D-F8007E53D951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3725348"/>
              </p:ext>
            </p:extLst>
          </p:nvPr>
        </p:nvGraphicFramePr>
        <p:xfrm>
          <a:off x="5078896" y="3238499"/>
          <a:ext cx="1653207" cy="533400"/>
        </p:xfrm>
        <a:graphic>
          <a:graphicData uri="http://schemas.openxmlformats.org/drawingml/2006/table">
            <a:tbl>
              <a:tblPr/>
              <a:tblGrid>
                <a:gridCol w="165320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33400">
                <a:tc>
                  <a:txBody>
                    <a:bodyPr/>
                    <a:lstStyle/>
                    <a:p>
                      <a:pPr algn="ctr"/>
                      <a:r>
                        <a:rPr lang="tr-TR" sz="2400" b="1" u="none" dirty="0">
                          <a:effectLst/>
                        </a:rPr>
                        <a:t>MEVLANA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graphicFrame>
        <p:nvGraphicFramePr>
          <p:cNvPr id="3" name="Tablo 2">
            <a:extLst>
              <a:ext uri="{FF2B5EF4-FFF2-40B4-BE49-F238E27FC236}">
                <a16:creationId xmlns:a16="http://schemas.microsoft.com/office/drawing/2014/main" id="{4B3ECEED-8F9A-8084-7ECF-6D01528C23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1577211"/>
              </p:ext>
            </p:extLst>
          </p:nvPr>
        </p:nvGraphicFramePr>
        <p:xfrm>
          <a:off x="8695193" y="1372922"/>
          <a:ext cx="2034207" cy="654651"/>
        </p:xfrm>
        <a:graphic>
          <a:graphicData uri="http://schemas.openxmlformats.org/drawingml/2006/table">
            <a:tbl>
              <a:tblPr/>
              <a:tblGrid>
                <a:gridCol w="203420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654651">
                <a:tc>
                  <a:txBody>
                    <a:bodyPr/>
                    <a:lstStyle/>
                    <a:p>
                      <a:pPr algn="ctr"/>
                      <a:r>
                        <a:rPr lang="tr-TR" sz="2400" b="1" u="none" dirty="0">
                          <a:effectLst/>
                        </a:rPr>
                        <a:t>FARABİ</a:t>
                      </a:r>
                    </a:p>
                  </a:txBody>
                  <a:tcPr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1026" name="Picture 2" descr="Erasmus Programı | IEFT">
            <a:extLst>
              <a:ext uri="{FF2B5EF4-FFF2-40B4-BE49-F238E27FC236}">
                <a16:creationId xmlns:a16="http://schemas.microsoft.com/office/drawing/2014/main" id="{9D88DE01-CAAF-2A4D-FCF8-DC1BCE50436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8" y="1702661"/>
            <a:ext cx="3667612" cy="2037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YÖK Ana Sayfa">
            <a:extLst>
              <a:ext uri="{FF2B5EF4-FFF2-40B4-BE49-F238E27FC236}">
                <a16:creationId xmlns:a16="http://schemas.microsoft.com/office/drawing/2014/main" id="{636C8CB2-82D7-4D3D-D894-8274F3F5DD7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6725" y="3771899"/>
            <a:ext cx="3116332" cy="28670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Farabi Değişim Programı Koordinatörlüğü - Çankırı Karatekin Üniversitesi">
            <a:extLst>
              <a:ext uri="{FF2B5EF4-FFF2-40B4-BE49-F238E27FC236}">
                <a16:creationId xmlns:a16="http://schemas.microsoft.com/office/drawing/2014/main" id="{45D02371-4B53-7783-B371-9543D9CC40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01003" y="2009062"/>
            <a:ext cx="3222585" cy="22813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654832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PROJELER</a:t>
            </a:r>
          </a:p>
        </p:txBody>
      </p:sp>
      <p:pic>
        <p:nvPicPr>
          <p:cNvPr id="6" name="Picture 4" descr="TÜBİTAK - YouTube">
            <a:extLst>
              <a:ext uri="{FF2B5EF4-FFF2-40B4-BE49-F238E27FC236}">
                <a16:creationId xmlns:a16="http://schemas.microsoft.com/office/drawing/2014/main" id="{72AE3328-BFD2-043C-3450-018C14CD1E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14186" y="814694"/>
            <a:ext cx="3429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 descr="Proje Ekibinin Oluşturulması">
            <a:extLst>
              <a:ext uri="{FF2B5EF4-FFF2-40B4-BE49-F238E27FC236}">
                <a16:creationId xmlns:a16="http://schemas.microsoft.com/office/drawing/2014/main" id="{1512CD1C-23B7-D6E9-9B20-ACEB1A5CF54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9814" y="1643092"/>
            <a:ext cx="2428035" cy="19424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Proje Ekibi Rolleri ve Sorumlulukları - Kolay Dokuman">
            <a:extLst>
              <a:ext uri="{FF2B5EF4-FFF2-40B4-BE49-F238E27FC236}">
                <a16:creationId xmlns:a16="http://schemas.microsoft.com/office/drawing/2014/main" id="{5AB250C5-CBE5-7572-47B4-9EF610DD86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9750" y="4243694"/>
            <a:ext cx="3383681" cy="2255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Proje Yöneticisi Nedir? Proje Yöneticisi Görevleri ve Proje Yöneticisi  Nasıl Olunur? | WM Aracı">
            <a:extLst>
              <a:ext uri="{FF2B5EF4-FFF2-40B4-BE49-F238E27FC236}">
                <a16:creationId xmlns:a16="http://schemas.microsoft.com/office/drawing/2014/main" id="{DC51EC82-C19D-3405-1778-4CDD675989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60744" y="3745108"/>
            <a:ext cx="4212570" cy="2754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442504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Kariyer Planlama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17862269"/>
              </p:ext>
            </p:extLst>
          </p:nvPr>
        </p:nvGraphicFramePr>
        <p:xfrm>
          <a:off x="467284" y="1188956"/>
          <a:ext cx="10980077" cy="228600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KARİYER MERKEZİ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Öğrenciliğiniz boyunca iş,</a:t>
                      </a:r>
                      <a:br>
                        <a:rPr lang="tr-TR" sz="2400" b="1" u="none" dirty="0">
                          <a:effectLst/>
                        </a:rPr>
                      </a:br>
                      <a:r>
                        <a:rPr lang="tr-TR" sz="2400" b="1" u="none" dirty="0">
                          <a:effectLst/>
                        </a:rPr>
                        <a:t>staj ve kariyer danışmanlığı yapar.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YER:</a:t>
                      </a:r>
                      <a:br>
                        <a:rPr lang="tr-TR" sz="2400" b="1" u="none" dirty="0">
                          <a:effectLst/>
                        </a:rPr>
                      </a:br>
                      <a:r>
                        <a:rPr lang="tr-TR" sz="2400" b="1" u="none" dirty="0">
                          <a:effectLst/>
                        </a:rPr>
                        <a:t>SDÜ AVM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6146" name="Picture 2" descr="Kariyer Planlama ve Mezunlarla İletişim Merkezi - Süleyman Demirel  Üniversitesi">
            <a:extLst>
              <a:ext uri="{FF2B5EF4-FFF2-40B4-BE49-F238E27FC236}">
                <a16:creationId xmlns:a16="http://schemas.microsoft.com/office/drawing/2014/main" id="{E11ACD71-A111-E6FA-C430-8E7D4AA651F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34" t="14513" r="20137" b="17977"/>
          <a:stretch/>
        </p:blipFill>
        <p:spPr bwMode="auto">
          <a:xfrm>
            <a:off x="6137488" y="1456786"/>
            <a:ext cx="4186990" cy="4639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1247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 err="1"/>
              <a:t>İK’cı</a:t>
            </a:r>
            <a:r>
              <a:rPr lang="tr-TR" b="1" dirty="0"/>
              <a:t> SOSYAL OLUR!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3228488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8194" name="Picture 2" descr="Parlayan sosyal medya ile sönükleşen insan - İndigo Dergisi">
            <a:extLst>
              <a:ext uri="{FF2B5EF4-FFF2-40B4-BE49-F238E27FC236}">
                <a16:creationId xmlns:a16="http://schemas.microsoft.com/office/drawing/2014/main" id="{73E35F7A-923C-3F7E-E891-C996AA44CB4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6817" y="1499828"/>
            <a:ext cx="5715000" cy="3429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Grafik 1" descr="Kapat düz dolguyla">
            <a:extLst>
              <a:ext uri="{FF2B5EF4-FFF2-40B4-BE49-F238E27FC236}">
                <a16:creationId xmlns:a16="http://schemas.microsoft.com/office/drawing/2014/main" id="{02B4FCDA-6E74-68C6-0FB2-CFC22D7D41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449558" y="4132388"/>
            <a:ext cx="2214623" cy="2214623"/>
          </a:xfrm>
          <a:prstGeom prst="rect">
            <a:avLst/>
          </a:prstGeom>
        </p:spPr>
      </p:pic>
      <p:pic>
        <p:nvPicPr>
          <p:cNvPr id="5" name="Resim 4">
            <a:extLst>
              <a:ext uri="{FF2B5EF4-FFF2-40B4-BE49-F238E27FC236}">
                <a16:creationId xmlns:a16="http://schemas.microsoft.com/office/drawing/2014/main" id="{D3BCF493-6CB6-E6AC-17B2-DB07061B0688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9860"/>
          <a:stretch/>
        </p:blipFill>
        <p:spPr>
          <a:xfrm>
            <a:off x="5837666" y="1444539"/>
            <a:ext cx="6306580" cy="3687050"/>
          </a:xfrm>
          <a:prstGeom prst="rect">
            <a:avLst/>
          </a:prstGeom>
        </p:spPr>
      </p:pic>
      <p:pic>
        <p:nvPicPr>
          <p:cNvPr id="6" name="Grafik 5" descr="Onay işareti düz dolguyla">
            <a:extLst>
              <a:ext uri="{FF2B5EF4-FFF2-40B4-BE49-F238E27FC236}">
                <a16:creationId xmlns:a16="http://schemas.microsoft.com/office/drawing/2014/main" id="{B648156A-AD4A-295C-AFA9-94E6B04083D9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7724345" y="3620333"/>
            <a:ext cx="2793730" cy="2793730"/>
          </a:xfrm>
          <a:prstGeom prst="rect">
            <a:avLst/>
          </a:prstGeom>
        </p:spPr>
      </p:pic>
      <p:pic>
        <p:nvPicPr>
          <p:cNvPr id="7" name="Grafik 6" descr="Melek yüz ana hatları düz dolguyla">
            <a:extLst>
              <a:ext uri="{FF2B5EF4-FFF2-40B4-BE49-F238E27FC236}">
                <a16:creationId xmlns:a16="http://schemas.microsoft.com/office/drawing/2014/main" id="{AF861FE4-1BA2-7B1A-A7E6-B3C5A8C2384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4587540" y="4803411"/>
            <a:ext cx="2213446" cy="22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42787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7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750"/>
                            </p:stCondLst>
                            <p:childTnLst>
                              <p:par>
                                <p:cTn id="9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0" dur="1000" fill="hold"/>
                                        <p:tgtEl>
                                          <p:spTgt spid="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63333163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Yabancı dil öğrenin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098" name="Picture 2" descr="Tokat Gaziosmanpaşa Üniversitesi Eğitim Fakültesi">
            <a:extLst>
              <a:ext uri="{FF2B5EF4-FFF2-40B4-BE49-F238E27FC236}">
                <a16:creationId xmlns:a16="http://schemas.microsoft.com/office/drawing/2014/main" id="{3798B578-F9CF-3731-4E9A-A2E9554A610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1674" y="1642468"/>
            <a:ext cx="7858126" cy="4365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957265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6BDA07F1-221D-4B2B-8098-BCFB548B5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"/>
            <a:ext cx="9753600" cy="749508"/>
          </a:xfrm>
        </p:spPr>
        <p:txBody>
          <a:bodyPr/>
          <a:lstStyle/>
          <a:p>
            <a:pPr algn="ctr"/>
            <a:r>
              <a:rPr lang="tr-TR" dirty="0"/>
              <a:t>Biz kimiz?</a:t>
            </a:r>
          </a:p>
        </p:txBody>
      </p:sp>
      <p:pic>
        <p:nvPicPr>
          <p:cNvPr id="11" name="Resim 10">
            <a:extLst>
              <a:ext uri="{FF2B5EF4-FFF2-40B4-BE49-F238E27FC236}">
                <a16:creationId xmlns:a16="http://schemas.microsoft.com/office/drawing/2014/main" id="{6C1F4C2E-FC2C-49F1-96BE-9622E3E0329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059" b="23320"/>
          <a:stretch/>
        </p:blipFill>
        <p:spPr>
          <a:xfrm>
            <a:off x="1359254" y="3534324"/>
            <a:ext cx="2885263" cy="2232000"/>
          </a:xfrm>
          <a:prstGeom prst="rect">
            <a:avLst/>
          </a:prstGeom>
        </p:spPr>
      </p:pic>
      <p:sp>
        <p:nvSpPr>
          <p:cNvPr id="37" name="Metin kutusu 36">
            <a:extLst>
              <a:ext uri="{FF2B5EF4-FFF2-40B4-BE49-F238E27FC236}">
                <a16:creationId xmlns:a16="http://schemas.microsoft.com/office/drawing/2014/main" id="{7EA69A95-4943-4FDE-A6FB-7BC2719F523C}"/>
              </a:ext>
            </a:extLst>
          </p:cNvPr>
          <p:cNvSpPr txBox="1"/>
          <p:nvPr/>
        </p:nvSpPr>
        <p:spPr>
          <a:xfrm>
            <a:off x="1924650" y="5909915"/>
            <a:ext cx="192873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Nesrin KAPLAN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</a:t>
            </a:r>
          </a:p>
        </p:txBody>
      </p:sp>
      <p:pic>
        <p:nvPicPr>
          <p:cNvPr id="14" name="Resim 13">
            <a:extLst>
              <a:ext uri="{FF2B5EF4-FFF2-40B4-BE49-F238E27FC236}">
                <a16:creationId xmlns:a16="http://schemas.microsoft.com/office/drawing/2014/main" id="{1491B5AF-5F5B-4341-8D2D-B1770AE8D78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17" b="24409"/>
          <a:stretch/>
        </p:blipFill>
        <p:spPr>
          <a:xfrm>
            <a:off x="4368994" y="721283"/>
            <a:ext cx="2756520" cy="2232000"/>
          </a:xfrm>
          <a:prstGeom prst="rect">
            <a:avLst/>
          </a:prstGeom>
        </p:spPr>
      </p:pic>
      <p:sp>
        <p:nvSpPr>
          <p:cNvPr id="39" name="Metin kutusu 38">
            <a:extLst>
              <a:ext uri="{FF2B5EF4-FFF2-40B4-BE49-F238E27FC236}">
                <a16:creationId xmlns:a16="http://schemas.microsoft.com/office/drawing/2014/main" id="{F1E26724-E46E-4EA7-9CCE-C8EA218D0EF9}"/>
              </a:ext>
            </a:extLst>
          </p:cNvPr>
          <p:cNvSpPr txBox="1"/>
          <p:nvPr/>
        </p:nvSpPr>
        <p:spPr>
          <a:xfrm>
            <a:off x="4170859" y="3067567"/>
            <a:ext cx="29546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Ramazan Furkan ÖZKUL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 Dr.</a:t>
            </a:r>
          </a:p>
        </p:txBody>
      </p:sp>
      <p:sp>
        <p:nvSpPr>
          <p:cNvPr id="40" name="Metin kutusu 39">
            <a:extLst>
              <a:ext uri="{FF2B5EF4-FFF2-40B4-BE49-F238E27FC236}">
                <a16:creationId xmlns:a16="http://schemas.microsoft.com/office/drawing/2014/main" id="{47C321D3-75EF-4E78-BFEA-83472921BCB3}"/>
              </a:ext>
            </a:extLst>
          </p:cNvPr>
          <p:cNvSpPr txBox="1"/>
          <p:nvPr/>
        </p:nvSpPr>
        <p:spPr>
          <a:xfrm>
            <a:off x="6977732" y="6031956"/>
            <a:ext cx="300184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b="1" dirty="0">
                <a:latin typeface="Arial" panose="020B0604020202020204" pitchFamily="34" charset="0"/>
                <a:cs typeface="Arial" panose="020B0604020202020204" pitchFamily="34" charset="0"/>
              </a:rPr>
              <a:t>Muhammed Yusuf ERTEK</a:t>
            </a:r>
          </a:p>
          <a:p>
            <a:pPr algn="ctr"/>
            <a:r>
              <a:rPr lang="tr-TR" dirty="0">
                <a:latin typeface="Arial" panose="020B0604020202020204" pitchFamily="34" charset="0"/>
                <a:cs typeface="Arial" panose="020B0604020202020204" pitchFamily="34" charset="0"/>
              </a:rPr>
              <a:t>Arş. Gör.</a:t>
            </a:r>
          </a:p>
        </p:txBody>
      </p:sp>
      <p:pic>
        <p:nvPicPr>
          <p:cNvPr id="7" name="Resim 6" descr="kişi, kravat, adam, kıyafet içeren bir resim&#10;&#10;Açıklama otomatik olarak oluşturuldu">
            <a:extLst>
              <a:ext uri="{FF2B5EF4-FFF2-40B4-BE49-F238E27FC236}">
                <a16:creationId xmlns:a16="http://schemas.microsoft.com/office/drawing/2014/main" id="{52069D5A-ACB4-4354-A00F-710264A592D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11"/>
          <a:stretch/>
        </p:blipFill>
        <p:spPr>
          <a:xfrm>
            <a:off x="7125514" y="3289905"/>
            <a:ext cx="2571750" cy="2620010"/>
          </a:xfrm>
          <a:prstGeom prst="rect">
            <a:avLst/>
          </a:prstGeom>
        </p:spPr>
      </p:pic>
      <p:pic>
        <p:nvPicPr>
          <p:cNvPr id="21" name="Resim 20">
            <a:extLst>
              <a:ext uri="{FF2B5EF4-FFF2-40B4-BE49-F238E27FC236}">
                <a16:creationId xmlns:a16="http://schemas.microsoft.com/office/drawing/2014/main" id="{FB989197-FCCE-40CC-B9BF-0F740589131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22" name="Dikdörtgen 21">
            <a:extLst>
              <a:ext uri="{FF2B5EF4-FFF2-40B4-BE49-F238E27FC236}">
                <a16:creationId xmlns:a16="http://schemas.microsoft.com/office/drawing/2014/main" id="{72CCAE27-9C17-4316-B7D8-BE2D69E87D3D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3" name="Dikdörtgen 22">
            <a:extLst>
              <a:ext uri="{FF2B5EF4-FFF2-40B4-BE49-F238E27FC236}">
                <a16:creationId xmlns:a16="http://schemas.microsoft.com/office/drawing/2014/main" id="{A40A278F-B56B-44A6-94BA-569DCD5AE3BB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5" name="Dikdörtgen 24">
            <a:extLst>
              <a:ext uri="{FF2B5EF4-FFF2-40B4-BE49-F238E27FC236}">
                <a16:creationId xmlns:a16="http://schemas.microsoft.com/office/drawing/2014/main" id="{1FD1D3DC-AF73-4232-8454-56B37E48ADD8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0213455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6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7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/>
      <p:bldP spid="39" grpId="0"/>
      <p:bldP spid="40" grpId="0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21788549"/>
              </p:ext>
            </p:extLst>
          </p:nvPr>
        </p:nvGraphicFramePr>
        <p:xfrm>
          <a:off x="467284" y="1188956"/>
          <a:ext cx="4552391" cy="518160"/>
        </p:xfrm>
        <a:graphic>
          <a:graphicData uri="http://schemas.openxmlformats.org/drawingml/2006/table">
            <a:tbl>
              <a:tblPr/>
              <a:tblGrid>
                <a:gridCol w="455239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477919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none" dirty="0">
                          <a:effectLst/>
                        </a:rPr>
                        <a:t>İKY Dergilerini Takip edin!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5126" name="Picture 6" descr="Harvard Business Review Türkiye">
            <a:extLst>
              <a:ext uri="{FF2B5EF4-FFF2-40B4-BE49-F238E27FC236}">
                <a16:creationId xmlns:a16="http://schemas.microsoft.com/office/drawing/2014/main" id="{56FC4889-F88D-0372-0231-9834C33B5A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284" y="3953640"/>
            <a:ext cx="2867025" cy="1590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İnsan Kaynakları ve Yönetim Dergisi - HRdergi">
            <a:extLst>
              <a:ext uri="{FF2B5EF4-FFF2-40B4-BE49-F238E27FC236}">
                <a16:creationId xmlns:a16="http://schemas.microsoft.com/office/drawing/2014/main" id="{D2F1683B-4451-9F2A-B098-17FFA211F2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0" y="2000037"/>
            <a:ext cx="3238500" cy="2024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EABAB83B-6492-9F50-B920-7A435F4477E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488625" y="1000125"/>
            <a:ext cx="3874093" cy="5500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61871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BİLGİ MERKEZİ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18495666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Bilgi merkezinde sessiz olmalı, ses yapanlar uyarılmalı.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098" name="Picture 2" descr="Işıkları Hiç Sönmeyen Kütüphane - Süleyman Demirel Üniversitesi">
            <a:extLst>
              <a:ext uri="{FF2B5EF4-FFF2-40B4-BE49-F238E27FC236}">
                <a16:creationId xmlns:a16="http://schemas.microsoft.com/office/drawing/2014/main" id="{F4354338-E11C-3590-ADCF-2E44D5F1DC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9487" y="1660208"/>
            <a:ext cx="7531757" cy="5042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Sus işareti yapan yüz Emoji 🤫">
            <a:extLst>
              <a:ext uri="{FF2B5EF4-FFF2-40B4-BE49-F238E27FC236}">
                <a16:creationId xmlns:a16="http://schemas.microsoft.com/office/drawing/2014/main" id="{CC7433BC-249E-1D04-DC33-82E390C6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4" y="2294144"/>
            <a:ext cx="2915637" cy="29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31286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SDÜ BİLGİ MERKEZİ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17366733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Bilgi merkezi 24 saat açık olduğunda gece çorba-çay servisi yapılıyor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102" name="Picture 6" descr="Sus işareti yapan yüz Emoji 🤫">
            <a:extLst>
              <a:ext uri="{FF2B5EF4-FFF2-40B4-BE49-F238E27FC236}">
                <a16:creationId xmlns:a16="http://schemas.microsoft.com/office/drawing/2014/main" id="{CC7433BC-249E-1D04-DC33-82E390C658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75734" y="2294144"/>
            <a:ext cx="2915637" cy="29156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İftar İçin Yapılabilecek Çorba Tarifleri">
            <a:extLst>
              <a:ext uri="{FF2B5EF4-FFF2-40B4-BE49-F238E27FC236}">
                <a16:creationId xmlns:a16="http://schemas.microsoft.com/office/drawing/2014/main" id="{EDE9C238-F537-43BE-8724-D70709C9396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863" y="2037887"/>
            <a:ext cx="6300755" cy="43810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53434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SOSYAL SORUMLULUK PROJELERİ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0009730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Askıda yemek ve askıda kantin uygulamaları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6146" name="Picture 2" descr="Mutluluklar Paylaştıkça Artar: “Askıda Yemeğiniz Var” - Süleyman Demirel  Üniversitesi">
            <a:extLst>
              <a:ext uri="{FF2B5EF4-FFF2-40B4-BE49-F238E27FC236}">
                <a16:creationId xmlns:a16="http://schemas.microsoft.com/office/drawing/2014/main" id="{4ABA674B-9FC3-C5DF-C3B3-1E7C9498BF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1251" y="1741231"/>
            <a:ext cx="4949432" cy="4949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>
            <a:extLst>
              <a:ext uri="{FF2B5EF4-FFF2-40B4-BE49-F238E27FC236}">
                <a16:creationId xmlns:a16="http://schemas.microsoft.com/office/drawing/2014/main" id="{C260FD81-D70F-CCE4-D61E-04ACBEC77FE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71551" y="2476982"/>
            <a:ext cx="3748240" cy="3665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6834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SINAVLARA İLİŞKİN HATIRLATMALAR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82570095"/>
              </p:ext>
            </p:extLst>
          </p:nvPr>
        </p:nvGraphicFramePr>
        <p:xfrm>
          <a:off x="467284" y="1188956"/>
          <a:ext cx="10980077" cy="344424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u="none" dirty="0">
                          <a:effectLst/>
                        </a:rPr>
                        <a:t>SINAVLARA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4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4400" b="1" u="none" dirty="0">
                          <a:effectLst/>
                        </a:rPr>
                        <a:t>1) KİMLİK VEYA </a:t>
                      </a:r>
                      <a:r>
                        <a:rPr lang="tr-TR" sz="4400" b="1" u="none">
                          <a:effectLst/>
                        </a:rPr>
                        <a:t>ÖĞRENCİ BELGENİZ OLMADAN GİREMEZSİNİZ.</a:t>
                      </a:r>
                      <a:endParaRPr lang="tr-TR" sz="4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4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24194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SINAVLARA İLİŞKİN HATIRLATMALAR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/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Sınavdan çıkınca kapıda sohbet etmek zorunda değilsiniz.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3074" name="Picture 2" descr="YKS sınav giriş yerleri açıklandı mı? 2020 ÖSYM YKS ne zaman? Üniversite  sınavı sayaç">
            <a:extLst>
              <a:ext uri="{FF2B5EF4-FFF2-40B4-BE49-F238E27FC236}">
                <a16:creationId xmlns:a16="http://schemas.microsoft.com/office/drawing/2014/main" id="{D5D3DEEB-7DAA-B254-42B3-5E8A63A5CB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1741231"/>
            <a:ext cx="5134698" cy="2903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İnternette sohbet ederek iyi vakit geçirin!">
            <a:extLst>
              <a:ext uri="{FF2B5EF4-FFF2-40B4-BE49-F238E27FC236}">
                <a16:creationId xmlns:a16="http://schemas.microsoft.com/office/drawing/2014/main" id="{423497E0-1588-6972-0362-A2C9C0C829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7424" y="3403579"/>
            <a:ext cx="4762500" cy="2381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Kapat düz dolguyla">
            <a:extLst>
              <a:ext uri="{FF2B5EF4-FFF2-40B4-BE49-F238E27FC236}">
                <a16:creationId xmlns:a16="http://schemas.microsoft.com/office/drawing/2014/main" id="{35EFF36E-B0EF-3D64-8118-1EF552F073C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tretch>
            <a:fillRect/>
          </a:stretch>
        </p:blipFill>
        <p:spPr>
          <a:xfrm>
            <a:off x="7009548" y="2009062"/>
            <a:ext cx="5343100" cy="5343100"/>
          </a:xfrm>
          <a:prstGeom prst="rect">
            <a:avLst/>
          </a:prstGeom>
        </p:spPr>
      </p:pic>
      <p:pic>
        <p:nvPicPr>
          <p:cNvPr id="8" name="Grafik 7" descr="Melek yüz ana hatları düz dolguyla">
            <a:extLst>
              <a:ext uri="{FF2B5EF4-FFF2-40B4-BE49-F238E27FC236}">
                <a16:creationId xmlns:a16="http://schemas.microsoft.com/office/drawing/2014/main" id="{21C753A1-C0C5-92B3-C746-D5F81E56C8C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1673474" y="4557779"/>
            <a:ext cx="2213446" cy="22134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59015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SOSYAL İMKANLAR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18555532"/>
              </p:ext>
            </p:extLst>
          </p:nvPr>
        </p:nvGraphicFramePr>
        <p:xfrm>
          <a:off x="332077" y="1050060"/>
          <a:ext cx="7117060" cy="5760720"/>
        </p:xfrm>
        <a:graphic>
          <a:graphicData uri="http://schemas.openxmlformats.org/drawingml/2006/table">
            <a:tbl>
              <a:tblPr/>
              <a:tblGrid>
                <a:gridCol w="711706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Yüzme havuzu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Spor salonu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sng" dirty="0">
                          <a:effectLst/>
                        </a:rPr>
                        <a:t>KİMER gezileri </a:t>
                      </a:r>
                      <a:r>
                        <a:rPr lang="tr-TR" sz="2800" b="1" u="sng" dirty="0">
                          <a:effectLst/>
                          <a:sym typeface="Wingdings" panose="05000000000000000000" pitchFamily="2" charset="2"/>
                        </a:rPr>
                        <a:t> (KEŞİF ISPARTA)</a:t>
                      </a:r>
                      <a:endParaRPr lang="tr-TR" sz="2800" b="1" u="sng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Dalış kulübü (</a:t>
                      </a:r>
                      <a:r>
                        <a:rPr lang="tr-TR" sz="2400" b="0" u="none" dirty="0">
                          <a:effectLst/>
                        </a:rPr>
                        <a:t>Eğirdir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Kayak kulübü (</a:t>
                      </a:r>
                      <a:r>
                        <a:rPr lang="tr-TR" sz="2400" b="0" u="none" dirty="0">
                          <a:effectLst/>
                        </a:rPr>
                        <a:t>Davraz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Havacılık topluluğu (</a:t>
                      </a:r>
                      <a:r>
                        <a:rPr lang="tr-TR" sz="2400" b="0" u="none" dirty="0">
                          <a:effectLst/>
                        </a:rPr>
                        <a:t>paraşüt</a:t>
                      </a:r>
                      <a:r>
                        <a:rPr lang="tr-TR" sz="2400" b="1" u="none" dirty="0">
                          <a:effectLst/>
                        </a:rPr>
                        <a:t>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Tenis kortları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Müzik kulüpleri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Coğrafi avantaj (</a:t>
                      </a:r>
                      <a:r>
                        <a:rPr lang="tr-TR" sz="2400" b="0" u="none" dirty="0">
                          <a:effectLst/>
                        </a:rPr>
                        <a:t>Göller yöresi ve Antalya’ya yakınlık)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800" b="1" u="none" dirty="0">
                          <a:effectLst/>
                        </a:rPr>
                        <a:t>ÖĞRENCİ KULÜPLERİNE ÜYELİK! (çevrimiçi yapılabilir)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0" u="none" dirty="0">
                          <a:effectLst/>
                        </a:rPr>
                        <a:t>Bölüm kulübüne katılıp etkinliğini artırabilirsiniz, </a:t>
                      </a:r>
                      <a:r>
                        <a:rPr lang="tr-TR" sz="2400" b="0" u="none" dirty="0" err="1">
                          <a:effectLst/>
                        </a:rPr>
                        <a:t>İK’cılara</a:t>
                      </a:r>
                      <a:r>
                        <a:rPr lang="tr-TR" sz="2400" b="0" u="none" dirty="0">
                          <a:effectLst/>
                        </a:rPr>
                        <a:t> özel etkinlikler yapabilirsiniz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5122" name="Picture 2" descr="4 Yüzme Becerisi Daha Hızlı Yüzmenize Yardımcı Olur | Ata Yüzme Kursları">
            <a:extLst>
              <a:ext uri="{FF2B5EF4-FFF2-40B4-BE49-F238E27FC236}">
                <a16:creationId xmlns:a16="http://schemas.microsoft.com/office/drawing/2014/main" id="{01F79E33-9A26-FD71-6EC4-BA5723DE00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02" y="2027843"/>
            <a:ext cx="4103225" cy="23080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Foto Galeri : Atatürk Spor Salonu / Resim : 1 - Spor Bilimleri Bölümü - Süleyman  Demirel Üniversitesi">
            <a:extLst>
              <a:ext uri="{FF2B5EF4-FFF2-40B4-BE49-F238E27FC236}">
                <a16:creationId xmlns:a16="http://schemas.microsoft.com/office/drawing/2014/main" id="{68F6405F-8163-9D37-DCE3-3D45444E28A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878418" y="4386474"/>
            <a:ext cx="4529801" cy="29411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Hizmetlerimiz - Kurumsal İletişim Uygulama ve Araştırma Merkezi - Süleyman  Demirel Üniversitesi">
            <a:extLst>
              <a:ext uri="{FF2B5EF4-FFF2-40B4-BE49-F238E27FC236}">
                <a16:creationId xmlns:a16="http://schemas.microsoft.com/office/drawing/2014/main" id="{52851B1B-B976-37F9-8D86-18548B2E10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1" y="6869556"/>
            <a:ext cx="5458287" cy="36399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Facebook">
            <a:extLst>
              <a:ext uri="{FF2B5EF4-FFF2-40B4-BE49-F238E27FC236}">
                <a16:creationId xmlns:a16="http://schemas.microsoft.com/office/drawing/2014/main" id="{33DB8F72-0F75-3C82-DE81-DD637BF512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30652" y="-393166"/>
            <a:ext cx="3081383" cy="23080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4" name="Picture 14" descr="Corbetts kayak ve snowboard yorumlar Kadınlar Minibüs Veterinary Dinamobet  Bahis Giriş Master Reed | sid-goes-to-kamchatka.de">
            <a:extLst>
              <a:ext uri="{FF2B5EF4-FFF2-40B4-BE49-F238E27FC236}">
                <a16:creationId xmlns:a16="http://schemas.microsoft.com/office/drawing/2014/main" id="{EAE586FE-DB79-F791-C034-41BC825D17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63402" y="7327667"/>
            <a:ext cx="5231592" cy="34813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0" name="Picture 10" descr="Gökyüzü Tutkunu Öğrencilerden Mesaj Var: ''Isparta Türkiye'nin Yamaç  Paraşütü Merkezleri Arasında Yer Alabilir'' - Süleyman Demirel Üniversitesi">
            <a:extLst>
              <a:ext uri="{FF2B5EF4-FFF2-40B4-BE49-F238E27FC236}">
                <a16:creationId xmlns:a16="http://schemas.microsoft.com/office/drawing/2014/main" id="{5FF03DD4-86F3-7A17-1EC6-02C5C832C0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20130" y="-3308383"/>
            <a:ext cx="4724115" cy="3150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Sportif Üniversite SDÜ'de... - Süleyman Demirel Üniversitesi | Facebook">
            <a:extLst>
              <a:ext uri="{FF2B5EF4-FFF2-40B4-BE49-F238E27FC236}">
                <a16:creationId xmlns:a16="http://schemas.microsoft.com/office/drawing/2014/main" id="{F5CF465F-A8F7-B569-424B-40B472F1916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9200" y="6858000"/>
            <a:ext cx="4923852" cy="327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00008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animMotion origin="layout" path="M 1.45833E-6 1.11111E-6 L -0.34909 -0.07222 " pathEditMode="relative" rAng="0" ptsTypes="AA">
                                      <p:cBhvr>
                                        <p:cTn id="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461" y="-361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2000"/>
                            </p:stCondLst>
                            <p:childTnLst>
                              <p:par>
                                <p:cTn id="8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4.81481E-6 L -0.44766 -0.35394 " pathEditMode="relative" rAng="0" ptsTypes="AA">
                                      <p:cBhvr>
                                        <p:cTn id="9" dur="10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2383" y="-1770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3000"/>
                            </p:stCondLst>
                            <p:childTnLst>
                              <p:par>
                                <p:cTn id="11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1.85185E-6 L -0.02461 -0.62732 " pathEditMode="relative" rAng="0" ptsTypes="AA">
                                      <p:cBhvr>
                                        <p:cTn id="12" dur="10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237" y="-3136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-2.22222E-6 L -0.39843 -0.74768 " pathEditMode="relative" rAng="0" ptsTypes="AA">
                                      <p:cBhvr>
                                        <p:cTn id="15" dur="1000" fill="hold"/>
                                        <p:tgtEl>
                                          <p:spTgt spid="513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922" y="-3738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0"/>
                            </p:stCondLst>
                            <p:childTnLst>
                              <p:par>
                                <p:cTn id="17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0.01484 0.91667 " pathEditMode="relative" rAng="0" ptsTypes="AA">
                                      <p:cBhvr>
                                        <p:cTn id="18" dur="1000" fill="hold"/>
                                        <p:tgtEl>
                                          <p:spTgt spid="51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458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42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0.49153 -0.69607 " pathEditMode="relative" rAng="0" ptsTypes="AA">
                                      <p:cBhvr>
                                        <p:cTn id="21" dur="1000" fill="hold"/>
                                        <p:tgtEl>
                                          <p:spTgt spid="513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4570" y="-34815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64226172"/>
              </p:ext>
            </p:extLst>
          </p:nvPr>
        </p:nvGraphicFramePr>
        <p:xfrm>
          <a:off x="467284" y="1188956"/>
          <a:ext cx="10980077" cy="1288026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SDÜ içinde bir AVM var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7170" name="Picture 2" descr="Süleyman Demirel Üniversitesi, Sosyal Yaşam Merkezi – YDA">
            <a:extLst>
              <a:ext uri="{FF2B5EF4-FFF2-40B4-BE49-F238E27FC236}">
                <a16:creationId xmlns:a16="http://schemas.microsoft.com/office/drawing/2014/main" id="{69EE75CE-D509-AB31-C5D3-25F40C1AC51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218" y="1960644"/>
            <a:ext cx="5562600" cy="370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>
            <a:extLst>
              <a:ext uri="{FF2B5EF4-FFF2-40B4-BE49-F238E27FC236}">
                <a16:creationId xmlns:a16="http://schemas.microsoft.com/office/drawing/2014/main" id="{583AC8F8-67BA-D1F9-47A0-55E7ACB3B3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6802" y="1791465"/>
            <a:ext cx="7807775" cy="43918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Süleyman Demirel Üniversitesi, Sosyal Yaşam Merkezi – YDA">
            <a:extLst>
              <a:ext uri="{FF2B5EF4-FFF2-40B4-BE49-F238E27FC236}">
                <a16:creationId xmlns:a16="http://schemas.microsoft.com/office/drawing/2014/main" id="{08F18DCC-DCA0-5F04-7796-4DFD935FBCC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125" y="982347"/>
            <a:ext cx="10314394" cy="5801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59923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RESMİ DUYURU KANALLARI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5531600"/>
              </p:ext>
            </p:extLst>
          </p:nvPr>
        </p:nvGraphicFramePr>
        <p:xfrm>
          <a:off x="467284" y="1039163"/>
          <a:ext cx="10980077" cy="1981200"/>
        </p:xfrm>
        <a:graphic>
          <a:graphicData uri="http://schemas.openxmlformats.org/drawingml/2006/table">
            <a:tbl>
              <a:tblPr/>
              <a:tblGrid>
                <a:gridCol w="10980077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ÜNİVERSİTE, FAKÜLTE, BÖLÜM </a:t>
                      </a:r>
                      <a:r>
                        <a:rPr lang="tr-TR" sz="2800" b="1" u="sng" dirty="0">
                          <a:effectLst/>
                        </a:rPr>
                        <a:t>WEB SAYFASIDIR</a:t>
                      </a:r>
                      <a:r>
                        <a:rPr lang="tr-TR" sz="2400" b="1" u="none" dirty="0">
                          <a:effectLst/>
                        </a:rPr>
                        <a:t>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sng" dirty="0">
                          <a:effectLst/>
                        </a:rPr>
                        <a:t>Sürekli takip edilmelidir.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Sosyal medya hesapları veya grupları yalnızca iletişimi hızlandırmak içindir, bağlayıcı değildir.</a:t>
                      </a: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2052" name="Picture 4">
            <a:extLst>
              <a:ext uri="{FF2B5EF4-FFF2-40B4-BE49-F238E27FC236}">
                <a16:creationId xmlns:a16="http://schemas.microsoft.com/office/drawing/2014/main" id="{08B62D02-61F8-E822-FE2C-F6BA792B9AC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076" y="2609664"/>
            <a:ext cx="1638672" cy="1638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Logo - İktisadi ve İdari Bilimler Fakültesi - Süleyman ...">
            <a:extLst>
              <a:ext uri="{FF2B5EF4-FFF2-40B4-BE49-F238E27FC236}">
                <a16:creationId xmlns:a16="http://schemas.microsoft.com/office/drawing/2014/main" id="{C96FF6E9-7E8E-2B3C-09F5-45D80042075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69844" y="2824162"/>
            <a:ext cx="1209675" cy="12096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İnsan Kaynakları Yönetimi Bölümü - Süleyman Demirel Üniversitesi">
            <a:extLst>
              <a:ext uri="{FF2B5EF4-FFF2-40B4-BE49-F238E27FC236}">
                <a16:creationId xmlns:a16="http://schemas.microsoft.com/office/drawing/2014/main" id="{9FA54E0C-A354-D873-9335-F0F7043F34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9519" y="2767050"/>
            <a:ext cx="1460442" cy="13504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rafik 2" descr="Onay işareti düz dolguyla">
            <a:extLst>
              <a:ext uri="{FF2B5EF4-FFF2-40B4-BE49-F238E27FC236}">
                <a16:creationId xmlns:a16="http://schemas.microsoft.com/office/drawing/2014/main" id="{A78E9F5C-DAB4-260D-E023-0F33585961C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002486" y="3748450"/>
            <a:ext cx="2793730" cy="2793730"/>
          </a:xfrm>
          <a:prstGeom prst="rect">
            <a:avLst/>
          </a:prstGeom>
        </p:spPr>
      </p:pic>
      <p:pic>
        <p:nvPicPr>
          <p:cNvPr id="2058" name="Picture 10" descr="En Çok Kullanılan Sosyal Medya Uygulamaları - Cepkolik">
            <a:extLst>
              <a:ext uri="{FF2B5EF4-FFF2-40B4-BE49-F238E27FC236}">
                <a16:creationId xmlns:a16="http://schemas.microsoft.com/office/drawing/2014/main" id="{A242B7D3-7C75-7A8F-F212-3F0B253724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160" y="2499740"/>
            <a:ext cx="3541853" cy="19922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Grafik 5" descr="Kapat düz dolguyla">
            <a:extLst>
              <a:ext uri="{FF2B5EF4-FFF2-40B4-BE49-F238E27FC236}">
                <a16:creationId xmlns:a16="http://schemas.microsoft.com/office/drawing/2014/main" id="{35EFF36E-B0EF-3D64-8118-1EF552F073C1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tretch>
            <a:fillRect/>
          </a:stretch>
        </p:blipFill>
        <p:spPr>
          <a:xfrm>
            <a:off x="7843774" y="4561732"/>
            <a:ext cx="2214623" cy="22146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209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Bazı hatırlatmalar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03014374"/>
              </p:ext>
            </p:extLst>
          </p:nvPr>
        </p:nvGraphicFramePr>
        <p:xfrm>
          <a:off x="332076" y="1050060"/>
          <a:ext cx="9992401" cy="4053840"/>
        </p:xfrm>
        <a:graphic>
          <a:graphicData uri="http://schemas.openxmlformats.org/drawingml/2006/table">
            <a:tbl>
              <a:tblPr/>
              <a:tblGrid>
                <a:gridCol w="9992401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1288026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Öğrenciliğiniz boyunca bir sporla ilgilenmiş olun.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Düzenli olarak geziler yapın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Ders başarınız ve hayatınız için bu önemli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Bölüm, fakülte ve üniversite sosyal medya hesaplarını takip etmeyi unutmayın.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Linkedin</a:t>
                      </a:r>
                      <a:r>
                        <a:rPr lang="tr-TR" sz="2400" b="1" u="none" dirty="0">
                          <a:effectLst/>
                        </a:rPr>
                        <a:t> Kullanmaya başlayın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Sdü</a:t>
                      </a:r>
                      <a:r>
                        <a:rPr lang="tr-TR" sz="2400" b="1" u="none" dirty="0">
                          <a:effectLst/>
                        </a:rPr>
                        <a:t> oryantasyon broşürünü inceleyebilirsiniz: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000" b="0" u="none" dirty="0">
                          <a:effectLst/>
                        </a:rPr>
                        <a:t>(Google: ‘</a:t>
                      </a:r>
                      <a:r>
                        <a:rPr lang="tr-TR" sz="2000" b="0" u="none" dirty="0" err="1">
                          <a:effectLst/>
                        </a:rPr>
                        <a:t>sdü</a:t>
                      </a:r>
                      <a:r>
                        <a:rPr lang="tr-TR" sz="2000" b="0" u="none" dirty="0">
                          <a:effectLst/>
                        </a:rPr>
                        <a:t> oryantasyon broşürü)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0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10242" name="Picture 2" descr="qr kod">
            <a:extLst>
              <a:ext uri="{FF2B5EF4-FFF2-40B4-BE49-F238E27FC236}">
                <a16:creationId xmlns:a16="http://schemas.microsoft.com/office/drawing/2014/main" id="{AF568854-33F1-2DE2-10D3-6D2C8AF013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931" y="4032502"/>
            <a:ext cx="2286000" cy="2286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727394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00472" y="356127"/>
            <a:ext cx="10515600" cy="1325563"/>
          </a:xfrm>
        </p:spPr>
        <p:txBody>
          <a:bodyPr/>
          <a:lstStyle/>
          <a:p>
            <a:r>
              <a:rPr lang="tr-TR" dirty="0"/>
              <a:t>Üniversite -  Fakülte – Bölüm ve diğer birimler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5887653-CB73-4580-88DA-E6BBFD79AE1B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4E1341B-61A7-475A-84FC-F757330B39D8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32EF281-4F45-4D0A-92F6-0E43C2A549F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75AB757A-7D30-6FFE-2539-2A8F15D63943}"/>
              </a:ext>
            </a:extLst>
          </p:cNvPr>
          <p:cNvSpPr/>
          <p:nvPr/>
        </p:nvSpPr>
        <p:spPr>
          <a:xfrm>
            <a:off x="4005261" y="1284393"/>
            <a:ext cx="2676527" cy="1325563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Rektörlük</a:t>
            </a:r>
          </a:p>
          <a:p>
            <a:pPr algn="ctr"/>
            <a:r>
              <a:rPr lang="tr-TR" sz="2400" dirty="0"/>
              <a:t>(rektör)</a:t>
            </a: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id="{2C61953F-D32A-AAC9-E3A0-2DD2D3E8493E}"/>
              </a:ext>
            </a:extLst>
          </p:cNvPr>
          <p:cNvSpPr/>
          <p:nvPr/>
        </p:nvSpPr>
        <p:spPr>
          <a:xfrm>
            <a:off x="976313" y="2791086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939F21C7-1BD2-DF65-8186-0DF3BAA41F86}"/>
              </a:ext>
            </a:extLst>
          </p:cNvPr>
          <p:cNvSpPr/>
          <p:nvPr/>
        </p:nvSpPr>
        <p:spPr>
          <a:xfrm>
            <a:off x="3506499" y="3224981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A525DF30-7BC1-D3C3-A1F9-5A0ADBA53EEB}"/>
              </a:ext>
            </a:extLst>
          </p:cNvPr>
          <p:cNvSpPr/>
          <p:nvPr/>
        </p:nvSpPr>
        <p:spPr>
          <a:xfrm>
            <a:off x="5543550" y="3008930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58281E53-3A26-3779-BF12-34E770FE102F}"/>
              </a:ext>
            </a:extLst>
          </p:cNvPr>
          <p:cNvSpPr/>
          <p:nvPr/>
        </p:nvSpPr>
        <p:spPr>
          <a:xfrm>
            <a:off x="7248527" y="2440281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8AEF63E8-36CC-9C1E-087D-3B91D84E7FC3}"/>
              </a:ext>
            </a:extLst>
          </p:cNvPr>
          <p:cNvSpPr/>
          <p:nvPr/>
        </p:nvSpPr>
        <p:spPr>
          <a:xfrm>
            <a:off x="9389923" y="1649236"/>
            <a:ext cx="1800225" cy="1137298"/>
          </a:xfrm>
          <a:prstGeom prst="ellipse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2400" dirty="0"/>
              <a:t>Fakülte</a:t>
            </a:r>
          </a:p>
          <a:p>
            <a:pPr algn="ctr"/>
            <a:r>
              <a:rPr lang="tr-TR" sz="2400" dirty="0"/>
              <a:t>(dekan)</a:t>
            </a: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EAE597B4-C93E-2D1B-9B50-252C21AB5A0D}"/>
              </a:ext>
            </a:extLst>
          </p:cNvPr>
          <p:cNvSpPr/>
          <p:nvPr/>
        </p:nvSpPr>
        <p:spPr>
          <a:xfrm>
            <a:off x="332076" y="371805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A5AA6F8E-58B5-4A98-6ACD-DB2B18B9014B}"/>
              </a:ext>
            </a:extLst>
          </p:cNvPr>
          <p:cNvSpPr/>
          <p:nvPr/>
        </p:nvSpPr>
        <p:spPr>
          <a:xfrm>
            <a:off x="1560801" y="396595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E44D7DD6-671E-A66C-8BCB-C699128D2833}"/>
              </a:ext>
            </a:extLst>
          </p:cNvPr>
          <p:cNvSpPr/>
          <p:nvPr/>
        </p:nvSpPr>
        <p:spPr>
          <a:xfrm>
            <a:off x="527897" y="4687461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398F7A9C-603D-F7DE-3BA1-D8FA3F6112C4}"/>
              </a:ext>
            </a:extLst>
          </p:cNvPr>
          <p:cNvSpPr/>
          <p:nvPr/>
        </p:nvSpPr>
        <p:spPr>
          <a:xfrm>
            <a:off x="3343275" y="4259289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71C7B371-7970-F9AF-E2E4-E21CB8D8C47B}"/>
              </a:ext>
            </a:extLst>
          </p:cNvPr>
          <p:cNvSpPr/>
          <p:nvPr/>
        </p:nvSpPr>
        <p:spPr>
          <a:xfrm>
            <a:off x="4114800" y="495727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1" name="Oval 20">
            <a:extLst>
              <a:ext uri="{FF2B5EF4-FFF2-40B4-BE49-F238E27FC236}">
                <a16:creationId xmlns:a16="http://schemas.microsoft.com/office/drawing/2014/main" id="{98CDB7B6-19D8-C0EF-D94B-E060EB3B0C86}"/>
              </a:ext>
            </a:extLst>
          </p:cNvPr>
          <p:cNvSpPr/>
          <p:nvPr/>
        </p:nvSpPr>
        <p:spPr>
          <a:xfrm>
            <a:off x="3114675" y="5036454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A01E6DF7-CFC8-9799-8A15-BE1E34385BFF}"/>
              </a:ext>
            </a:extLst>
          </p:cNvPr>
          <p:cNvSpPr/>
          <p:nvPr/>
        </p:nvSpPr>
        <p:spPr>
          <a:xfrm>
            <a:off x="6315075" y="4117135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3" name="Oval 22">
            <a:extLst>
              <a:ext uri="{FF2B5EF4-FFF2-40B4-BE49-F238E27FC236}">
                <a16:creationId xmlns:a16="http://schemas.microsoft.com/office/drawing/2014/main" id="{F49FA386-F62A-13E5-2B3B-513DEF3E2FD2}"/>
              </a:ext>
            </a:extLst>
          </p:cNvPr>
          <p:cNvSpPr/>
          <p:nvPr/>
        </p:nvSpPr>
        <p:spPr>
          <a:xfrm>
            <a:off x="6286502" y="5009427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333F34C0-0887-B1B7-9917-D7923C4966DC}"/>
              </a:ext>
            </a:extLst>
          </p:cNvPr>
          <p:cNvSpPr/>
          <p:nvPr/>
        </p:nvSpPr>
        <p:spPr>
          <a:xfrm>
            <a:off x="7121675" y="4608282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B324B9C4-D581-41F3-4751-B2AC0F2D40B0}"/>
              </a:ext>
            </a:extLst>
          </p:cNvPr>
          <p:cNvSpPr/>
          <p:nvPr/>
        </p:nvSpPr>
        <p:spPr>
          <a:xfrm>
            <a:off x="8254711" y="3470829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C566FE0F-EA28-0D2F-0B0A-6D934D89ED30}"/>
              </a:ext>
            </a:extLst>
          </p:cNvPr>
          <p:cNvSpPr/>
          <p:nvPr/>
        </p:nvSpPr>
        <p:spPr>
          <a:xfrm>
            <a:off x="9896479" y="272123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9F9F3CF7-A773-1AD9-C1BF-3C08462D3448}"/>
              </a:ext>
            </a:extLst>
          </p:cNvPr>
          <p:cNvSpPr/>
          <p:nvPr/>
        </p:nvSpPr>
        <p:spPr>
          <a:xfrm>
            <a:off x="10309522" y="3320404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ADB7B39F-DA51-86AF-8294-0097B2AF924E}"/>
              </a:ext>
            </a:extLst>
          </p:cNvPr>
          <p:cNvSpPr/>
          <p:nvPr/>
        </p:nvSpPr>
        <p:spPr>
          <a:xfrm>
            <a:off x="9061311" y="3847286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DDB1CD62-2098-0BAF-E371-B634C8C5F12A}"/>
              </a:ext>
            </a:extLst>
          </p:cNvPr>
          <p:cNvSpPr/>
          <p:nvPr/>
        </p:nvSpPr>
        <p:spPr>
          <a:xfrm>
            <a:off x="8782050" y="4295667"/>
            <a:ext cx="1228725" cy="856343"/>
          </a:xfrm>
          <a:prstGeom prst="ellipse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dirty="0"/>
              <a:t>Bölüm</a:t>
            </a:r>
          </a:p>
        </p:txBody>
      </p:sp>
      <p:sp>
        <p:nvSpPr>
          <p:cNvPr id="30" name="Dikdörtgen 29">
            <a:extLst>
              <a:ext uri="{FF2B5EF4-FFF2-40B4-BE49-F238E27FC236}">
                <a16:creationId xmlns:a16="http://schemas.microsoft.com/office/drawing/2014/main" id="{64B97C77-E4CE-794A-C348-7C1D66FF6B4F}"/>
              </a:ext>
            </a:extLst>
          </p:cNvPr>
          <p:cNvSpPr/>
          <p:nvPr/>
        </p:nvSpPr>
        <p:spPr>
          <a:xfrm>
            <a:off x="300472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Enstitü</a:t>
            </a:r>
          </a:p>
        </p:txBody>
      </p:sp>
      <p:sp>
        <p:nvSpPr>
          <p:cNvPr id="31" name="Dikdörtgen 30">
            <a:extLst>
              <a:ext uri="{FF2B5EF4-FFF2-40B4-BE49-F238E27FC236}">
                <a16:creationId xmlns:a16="http://schemas.microsoft.com/office/drawing/2014/main" id="{6381C1F8-02A4-1FFD-9FAB-174EFCD0584B}"/>
              </a:ext>
            </a:extLst>
          </p:cNvPr>
          <p:cNvSpPr/>
          <p:nvPr/>
        </p:nvSpPr>
        <p:spPr>
          <a:xfrm>
            <a:off x="2789526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Enstitü</a:t>
            </a:r>
          </a:p>
        </p:txBody>
      </p:sp>
      <p:sp>
        <p:nvSpPr>
          <p:cNvPr id="32" name="Dikdörtgen 31">
            <a:extLst>
              <a:ext uri="{FF2B5EF4-FFF2-40B4-BE49-F238E27FC236}">
                <a16:creationId xmlns:a16="http://schemas.microsoft.com/office/drawing/2014/main" id="{1A54C9D9-5F71-6841-4EE8-1EF6265CBDD2}"/>
              </a:ext>
            </a:extLst>
          </p:cNvPr>
          <p:cNvSpPr/>
          <p:nvPr/>
        </p:nvSpPr>
        <p:spPr>
          <a:xfrm>
            <a:off x="5282049" y="6136249"/>
            <a:ext cx="2130134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Araştırma Merkezleri</a:t>
            </a:r>
          </a:p>
        </p:txBody>
      </p:sp>
      <p:sp>
        <p:nvSpPr>
          <p:cNvPr id="33" name="Dikdörtgen 32">
            <a:extLst>
              <a:ext uri="{FF2B5EF4-FFF2-40B4-BE49-F238E27FC236}">
                <a16:creationId xmlns:a16="http://schemas.microsoft.com/office/drawing/2014/main" id="{94CD8CB8-7F98-F845-F709-EF90BEB66F8B}"/>
              </a:ext>
            </a:extLst>
          </p:cNvPr>
          <p:cNvSpPr/>
          <p:nvPr/>
        </p:nvSpPr>
        <p:spPr>
          <a:xfrm>
            <a:off x="7613939" y="6136249"/>
            <a:ext cx="1344328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MYO</a:t>
            </a:r>
          </a:p>
        </p:txBody>
      </p:sp>
      <p:sp>
        <p:nvSpPr>
          <p:cNvPr id="34" name="Dikdörtgen 33">
            <a:extLst>
              <a:ext uri="{FF2B5EF4-FFF2-40B4-BE49-F238E27FC236}">
                <a16:creationId xmlns:a16="http://schemas.microsoft.com/office/drawing/2014/main" id="{51D52C5F-68D7-A8BC-1605-54E3567E27D7}"/>
              </a:ext>
            </a:extLst>
          </p:cNvPr>
          <p:cNvSpPr/>
          <p:nvPr/>
        </p:nvSpPr>
        <p:spPr>
          <a:xfrm>
            <a:off x="9063469" y="6157087"/>
            <a:ext cx="1344328" cy="38556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MYO</a:t>
            </a:r>
          </a:p>
        </p:txBody>
      </p:sp>
      <p:sp>
        <p:nvSpPr>
          <p:cNvPr id="35" name="Dikdörtgen 34">
            <a:extLst>
              <a:ext uri="{FF2B5EF4-FFF2-40B4-BE49-F238E27FC236}">
                <a16:creationId xmlns:a16="http://schemas.microsoft.com/office/drawing/2014/main" id="{E509CF57-3795-DAC3-DC73-906AB1BD800C}"/>
              </a:ext>
            </a:extLst>
          </p:cNvPr>
          <p:cNvSpPr/>
          <p:nvPr/>
        </p:nvSpPr>
        <p:spPr>
          <a:xfrm>
            <a:off x="10609553" y="5921733"/>
            <a:ext cx="1344328" cy="620916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tr-TR" dirty="0"/>
              <a:t>Diğer birimler</a:t>
            </a:r>
          </a:p>
        </p:txBody>
      </p:sp>
      <p:cxnSp>
        <p:nvCxnSpPr>
          <p:cNvPr id="8" name="Düz Ok Bağlayıcısı 7">
            <a:extLst>
              <a:ext uri="{FF2B5EF4-FFF2-40B4-BE49-F238E27FC236}">
                <a16:creationId xmlns:a16="http://schemas.microsoft.com/office/drawing/2014/main" id="{5F306CF0-4BEA-D474-09D4-18E9CEF46455}"/>
              </a:ext>
            </a:extLst>
          </p:cNvPr>
          <p:cNvCxnSpPr/>
          <p:nvPr/>
        </p:nvCxnSpPr>
        <p:spPr>
          <a:xfrm flipH="1">
            <a:off x="2776538" y="2440281"/>
            <a:ext cx="1566862" cy="68161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9" name="Düz Ok Bağlayıcısı 8">
            <a:extLst>
              <a:ext uri="{FF2B5EF4-FFF2-40B4-BE49-F238E27FC236}">
                <a16:creationId xmlns:a16="http://schemas.microsoft.com/office/drawing/2014/main" id="{A176B047-D15B-6BAF-B0D5-C4751CEF6B04}"/>
              </a:ext>
            </a:extLst>
          </p:cNvPr>
          <p:cNvCxnSpPr>
            <a:cxnSpLocks/>
          </p:cNvCxnSpPr>
          <p:nvPr/>
        </p:nvCxnSpPr>
        <p:spPr>
          <a:xfrm flipH="1">
            <a:off x="4756443" y="2525119"/>
            <a:ext cx="402637" cy="699862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7" name="Düz Ok Bağlayıcısı 36">
            <a:extLst>
              <a:ext uri="{FF2B5EF4-FFF2-40B4-BE49-F238E27FC236}">
                <a16:creationId xmlns:a16="http://schemas.microsoft.com/office/drawing/2014/main" id="{67447339-B62D-DAC1-7F9F-A7A2DC4CF8CC}"/>
              </a:ext>
            </a:extLst>
          </p:cNvPr>
          <p:cNvCxnSpPr>
            <a:cxnSpLocks/>
          </p:cNvCxnSpPr>
          <p:nvPr/>
        </p:nvCxnSpPr>
        <p:spPr>
          <a:xfrm>
            <a:off x="6155239" y="2577143"/>
            <a:ext cx="201113" cy="383110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39" name="Düz Ok Bağlayıcısı 38">
            <a:extLst>
              <a:ext uri="{FF2B5EF4-FFF2-40B4-BE49-F238E27FC236}">
                <a16:creationId xmlns:a16="http://schemas.microsoft.com/office/drawing/2014/main" id="{7D4770EE-124B-F66D-2187-59E4EC51ED61}"/>
              </a:ext>
            </a:extLst>
          </p:cNvPr>
          <p:cNvCxnSpPr>
            <a:cxnSpLocks/>
          </p:cNvCxnSpPr>
          <p:nvPr/>
        </p:nvCxnSpPr>
        <p:spPr>
          <a:xfrm>
            <a:off x="6813843" y="2124016"/>
            <a:ext cx="800096" cy="361129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  <p:cxnSp>
        <p:nvCxnSpPr>
          <p:cNvPr id="42" name="Düz Ok Bağlayıcısı 41">
            <a:extLst>
              <a:ext uri="{FF2B5EF4-FFF2-40B4-BE49-F238E27FC236}">
                <a16:creationId xmlns:a16="http://schemas.microsoft.com/office/drawing/2014/main" id="{12CB2535-1515-1C67-DE79-784F8F85D76C}"/>
              </a:ext>
            </a:extLst>
          </p:cNvPr>
          <p:cNvCxnSpPr>
            <a:cxnSpLocks/>
          </p:cNvCxnSpPr>
          <p:nvPr/>
        </p:nvCxnSpPr>
        <p:spPr>
          <a:xfrm>
            <a:off x="6715131" y="1752160"/>
            <a:ext cx="2511996" cy="180565"/>
          </a:xfrm>
          <a:prstGeom prst="straightConnector1">
            <a:avLst/>
          </a:prstGeom>
          <a:ln w="19050" cap="flat" cmpd="sng" algn="ctr">
            <a:solidFill>
              <a:schemeClr val="dk1"/>
            </a:solidFill>
            <a:prstDash val="solid"/>
            <a:round/>
            <a:headEnd type="none" w="med" len="med"/>
            <a:tailEnd type="arrow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266531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293111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b="1" dirty="0"/>
              <a:t>Son notlar</a:t>
            </a:r>
          </a:p>
        </p:txBody>
      </p:sp>
      <p:graphicFrame>
        <p:nvGraphicFramePr>
          <p:cNvPr id="19" name="Tablo 18">
            <a:extLst>
              <a:ext uri="{FF2B5EF4-FFF2-40B4-BE49-F238E27FC236}">
                <a16:creationId xmlns:a16="http://schemas.microsoft.com/office/drawing/2014/main" id="{B36D3D3B-5D48-4501-907F-1D7FD51B1BC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31533280"/>
              </p:ext>
            </p:extLst>
          </p:nvPr>
        </p:nvGraphicFramePr>
        <p:xfrm>
          <a:off x="576141" y="1222408"/>
          <a:ext cx="10515600" cy="5237143"/>
        </p:xfrm>
        <a:graphic>
          <a:graphicData uri="http://schemas.openxmlformats.org/drawingml/2006/table">
            <a:tbl>
              <a:tblPr/>
              <a:tblGrid>
                <a:gridCol w="10515600">
                  <a:extLst>
                    <a:ext uri="{9D8B030D-6E8A-4147-A177-3AD203B41FA5}">
                      <a16:colId xmlns:a16="http://schemas.microsoft.com/office/drawing/2014/main" val="292342678"/>
                    </a:ext>
                  </a:extLst>
                </a:gridCol>
              </a:tblGrid>
              <a:tr h="5237143">
                <a:tc>
                  <a:txBody>
                    <a:bodyPr/>
                    <a:lstStyle/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Üniversiteyi, bölümü, puanınızı artık kafaya takmayın. Yepyeni bir sayfa açın.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Kimlik kartlarınızı edinmeyi unutmayın (öğrenci işleri)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SKS-GSF-Amfi bölgesindeki öğrenci kulübü stantları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 err="1">
                          <a:effectLst/>
                        </a:rPr>
                        <a:t>Akademix</a:t>
                      </a:r>
                      <a:r>
                        <a:rPr lang="tr-TR" sz="2400" b="1" u="none" dirty="0">
                          <a:effectLst/>
                        </a:rPr>
                        <a:t> TV, SDÜ vb. </a:t>
                      </a:r>
                      <a:r>
                        <a:rPr lang="tr-TR" sz="2400" b="1" u="none" dirty="0" err="1">
                          <a:effectLst/>
                        </a:rPr>
                        <a:t>youtube</a:t>
                      </a:r>
                      <a:r>
                        <a:rPr lang="tr-TR" sz="2400" b="1" u="none" dirty="0">
                          <a:effectLst/>
                        </a:rPr>
                        <a:t> kanallarını takip etmeyi unutmayın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Bölüm organizasyonlarında gönüllü olmanız sizi daha yakından tanımamızı ve kendinizi geliştirmenizi sağlar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Yarın işe girerken referans istemeye geliyorsunuz veya bazen bize işe almak için mezun öğrenci soruyorlar…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u="none" dirty="0">
                          <a:effectLst/>
                        </a:rPr>
                        <a:t>                   Bugünden iyi intiba bırakın!</a:t>
                      </a:r>
                    </a:p>
                    <a:p>
                      <a:pPr marL="0" indent="0">
                        <a:buFont typeface="Arial" panose="020B0604020202020204" pitchFamily="34" charset="0"/>
                        <a:buNone/>
                      </a:pPr>
                      <a:r>
                        <a:rPr lang="tr-TR" sz="2400" b="1" u="none" dirty="0">
                          <a:effectLst/>
                        </a:rPr>
                        <a:t>                              İş hayatınız belki de bugün başladı… 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endParaRPr lang="tr-TR" sz="2400" b="1" u="none" dirty="0">
                        <a:effectLst/>
                      </a:endParaRP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****Bölüm, fakülte web sayfası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****Temsilci seçimi</a:t>
                      </a:r>
                    </a:p>
                    <a:p>
                      <a:pPr marL="342900" indent="-342900">
                        <a:buFont typeface="Arial" panose="020B0604020202020204" pitchFamily="34" charset="0"/>
                        <a:buChar char="•"/>
                      </a:pPr>
                      <a:r>
                        <a:rPr lang="tr-TR" sz="2400" b="1" u="none" dirty="0">
                          <a:effectLst/>
                        </a:rPr>
                        <a:t>****Sınav uyarıları</a:t>
                      </a:r>
                    </a:p>
                  </a:txBody>
                  <a:tcPr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  <a:solidFill>
                      <a:srgbClr val="FFFFFF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70801770"/>
                  </a:ext>
                </a:extLst>
              </a:tr>
            </a:tbl>
          </a:graphicData>
        </a:graphic>
      </p:graphicFrame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1636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1" dirty="0"/>
              <a:t>SDÜ İKY sosyal medya hesapları: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9222" name="Picture 6" descr="Instagram - Vikipedi">
            <a:extLst>
              <a:ext uri="{FF2B5EF4-FFF2-40B4-BE49-F238E27FC236}">
                <a16:creationId xmlns:a16="http://schemas.microsoft.com/office/drawing/2014/main" id="{6DFDACAE-58AF-3875-382C-B0B4884F548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4999" y="1551784"/>
            <a:ext cx="833338" cy="8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acebook - Giriş Yap veya Kaydol">
            <a:extLst>
              <a:ext uri="{FF2B5EF4-FFF2-40B4-BE49-F238E27FC236}">
                <a16:creationId xmlns:a16="http://schemas.microsoft.com/office/drawing/2014/main" id="{5AE0CB77-612C-DD8B-121F-EA67123C1B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5839" y="3161785"/>
            <a:ext cx="1027967" cy="10279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LinkedIn - Google Play'de Uygulamalar">
            <a:extLst>
              <a:ext uri="{FF2B5EF4-FFF2-40B4-BE49-F238E27FC236}">
                <a16:creationId xmlns:a16="http://schemas.microsoft.com/office/drawing/2014/main" id="{0C248440-815E-F068-00D6-A6BB99563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1276" y="4644124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Twitter tarafından satın alınan şirketler listesi - Vikipedi">
            <a:extLst>
              <a:ext uri="{FF2B5EF4-FFF2-40B4-BE49-F238E27FC236}">
                <a16:creationId xmlns:a16="http://schemas.microsoft.com/office/drawing/2014/main" id="{8B3D6DCD-BA46-9D41-BA5F-5C7C0431D7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759" y="3044159"/>
            <a:ext cx="1392682" cy="11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YouTube - Vikipedi">
            <a:extLst>
              <a:ext uri="{FF2B5EF4-FFF2-40B4-BE49-F238E27FC236}">
                <a16:creationId xmlns:a16="http://schemas.microsoft.com/office/drawing/2014/main" id="{F699C362-DC3B-23D4-A459-03D16A78727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0756" y="2562623"/>
            <a:ext cx="1994936" cy="13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1ACD3A2-985C-9050-D382-EF876C34459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4291" y="4671318"/>
            <a:ext cx="1251061" cy="1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Tiktok Logo Marka - Pixabay'de ücretsiz resim">
            <a:extLst>
              <a:ext uri="{FF2B5EF4-FFF2-40B4-BE49-F238E27FC236}">
                <a16:creationId xmlns:a16="http://schemas.microsoft.com/office/drawing/2014/main" id="{B7F04B6F-EC4B-F8F5-E00F-8D22CC1BA2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43841" y="1312569"/>
            <a:ext cx="1254841" cy="12548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Metin kutusu 1">
            <a:extLst>
              <a:ext uri="{FF2B5EF4-FFF2-40B4-BE49-F238E27FC236}">
                <a16:creationId xmlns:a16="http://schemas.microsoft.com/office/drawing/2014/main" id="{95B7E086-0897-10C4-55C8-D25127DDD080}"/>
              </a:ext>
            </a:extLst>
          </p:cNvPr>
          <p:cNvSpPr txBox="1"/>
          <p:nvPr/>
        </p:nvSpPr>
        <p:spPr>
          <a:xfrm>
            <a:off x="1626473" y="1615435"/>
            <a:ext cx="1963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/>
              <a:t>@sduiky</a:t>
            </a:r>
          </a:p>
        </p:txBody>
      </p:sp>
      <p:sp>
        <p:nvSpPr>
          <p:cNvPr id="6" name="Metin kutusu 5">
            <a:extLst>
              <a:ext uri="{FF2B5EF4-FFF2-40B4-BE49-F238E27FC236}">
                <a16:creationId xmlns:a16="http://schemas.microsoft.com/office/drawing/2014/main" id="{6B1A2EDC-516B-B709-5AE0-471CC6E35A73}"/>
              </a:ext>
            </a:extLst>
          </p:cNvPr>
          <p:cNvSpPr txBox="1"/>
          <p:nvPr/>
        </p:nvSpPr>
        <p:spPr>
          <a:xfrm>
            <a:off x="1732691" y="3292595"/>
            <a:ext cx="196399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/>
              <a:t>@sduiky</a:t>
            </a:r>
          </a:p>
        </p:txBody>
      </p:sp>
      <p:sp>
        <p:nvSpPr>
          <p:cNvPr id="7" name="Metin kutusu 6">
            <a:extLst>
              <a:ext uri="{FF2B5EF4-FFF2-40B4-BE49-F238E27FC236}">
                <a16:creationId xmlns:a16="http://schemas.microsoft.com/office/drawing/2014/main" id="{D6BCB349-EF50-82BA-3CE4-2FFF64C45884}"/>
              </a:ext>
            </a:extLst>
          </p:cNvPr>
          <p:cNvSpPr txBox="1"/>
          <p:nvPr/>
        </p:nvSpPr>
        <p:spPr>
          <a:xfrm>
            <a:off x="1859495" y="4805083"/>
            <a:ext cx="150554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sduiky</a:t>
            </a:r>
            <a:endParaRPr lang="tr-TR" sz="4000" dirty="0"/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DDB3423A-E2DE-A902-ABA0-26D2EE9A2C6F}"/>
              </a:ext>
            </a:extLst>
          </p:cNvPr>
          <p:cNvSpPr txBox="1"/>
          <p:nvPr/>
        </p:nvSpPr>
        <p:spPr>
          <a:xfrm>
            <a:off x="5698682" y="1614510"/>
            <a:ext cx="270676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Sdu_iibf_iky</a:t>
            </a:r>
            <a:endParaRPr lang="tr-TR" sz="4000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AFF72525-D75D-8E63-9713-F6F93E3405BC}"/>
              </a:ext>
            </a:extLst>
          </p:cNvPr>
          <p:cNvSpPr txBox="1"/>
          <p:nvPr/>
        </p:nvSpPr>
        <p:spPr>
          <a:xfrm>
            <a:off x="5903362" y="3321825"/>
            <a:ext cx="166904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 err="1"/>
              <a:t>Sdü</a:t>
            </a:r>
            <a:r>
              <a:rPr lang="tr-TR" sz="4000" dirty="0"/>
              <a:t> </a:t>
            </a:r>
            <a:r>
              <a:rPr lang="tr-TR" sz="4000" dirty="0" err="1"/>
              <a:t>Iky</a:t>
            </a:r>
            <a:endParaRPr lang="tr-TR" sz="4000" dirty="0"/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1D2BF9DF-B574-A270-9F97-8E60B45D954E}"/>
              </a:ext>
            </a:extLst>
          </p:cNvPr>
          <p:cNvSpPr txBox="1"/>
          <p:nvPr/>
        </p:nvSpPr>
        <p:spPr>
          <a:xfrm>
            <a:off x="5698682" y="4960478"/>
            <a:ext cx="2311851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tr-TR" sz="2400" dirty="0"/>
              <a:t>SDÜ İKY</a:t>
            </a:r>
          </a:p>
          <a:p>
            <a:pPr algn="ctr"/>
            <a:r>
              <a:rPr lang="tr-TR" sz="2400" dirty="0"/>
              <a:t>WhatsApp Kanalı</a:t>
            </a:r>
          </a:p>
        </p:txBody>
      </p:sp>
      <p:sp>
        <p:nvSpPr>
          <p:cNvPr id="11" name="Metin kutusu 10">
            <a:extLst>
              <a:ext uri="{FF2B5EF4-FFF2-40B4-BE49-F238E27FC236}">
                <a16:creationId xmlns:a16="http://schemas.microsoft.com/office/drawing/2014/main" id="{51297F9F-9B9F-0996-0A71-7F40A2C84EBC}"/>
              </a:ext>
            </a:extLst>
          </p:cNvPr>
          <p:cNvSpPr txBox="1"/>
          <p:nvPr/>
        </p:nvSpPr>
        <p:spPr>
          <a:xfrm>
            <a:off x="8786694" y="4029711"/>
            <a:ext cx="274305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000" dirty="0"/>
              <a:t>@sduiky168</a:t>
            </a:r>
          </a:p>
        </p:txBody>
      </p:sp>
    </p:spTree>
    <p:extLst>
      <p:ext uri="{BB962C8B-B14F-4D97-AF65-F5344CB8AC3E}">
        <p14:creationId xmlns:p14="http://schemas.microsoft.com/office/powerpoint/2010/main" val="944721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>
          <a:extLst>
            <a:ext uri="{FF2B5EF4-FFF2-40B4-BE49-F238E27FC236}">
              <a16:creationId xmlns:a16="http://schemas.microsoft.com/office/drawing/2014/main" id="{5C5735E2-9337-7B02-C850-BEE217CB5A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Dikdörtgen 61">
            <a:extLst>
              <a:ext uri="{FF2B5EF4-FFF2-40B4-BE49-F238E27FC236}">
                <a16:creationId xmlns:a16="http://schemas.microsoft.com/office/drawing/2014/main" id="{3B575DC7-F376-6827-AE1A-20A1EB288D3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D2F4DD0C-B943-6B27-EEF7-487C1DFE9C3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B7136B4C-D2E3-E8FC-D139-639705FD42AF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30CD13CE-D742-46D3-3C5A-96E1E826BC2F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342900" indent="-342900">
              <a:buFont typeface="Arial" panose="020B0604020202020204" pitchFamily="34" charset="0"/>
              <a:buChar char="•"/>
            </a:pPr>
            <a:r>
              <a:rPr lang="tr-TR" b="1" dirty="0"/>
              <a:t>SDÜ İKY sosyal medya hesapları: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DFBFD138-17E4-E668-5563-E0077051DA8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pic>
        <p:nvPicPr>
          <p:cNvPr id="9220" name="Picture 4" descr="KareKod">
            <a:extLst>
              <a:ext uri="{FF2B5EF4-FFF2-40B4-BE49-F238E27FC236}">
                <a16:creationId xmlns:a16="http://schemas.microsoft.com/office/drawing/2014/main" id="{80A8BA82-66B1-1A97-3E23-81BA5E20E85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43" t="10529" r="8770" b="12030"/>
          <a:stretch/>
        </p:blipFill>
        <p:spPr bwMode="auto">
          <a:xfrm>
            <a:off x="-14107" y="2023780"/>
            <a:ext cx="1866218" cy="16965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Instagram - Vikipedi">
            <a:extLst>
              <a:ext uri="{FF2B5EF4-FFF2-40B4-BE49-F238E27FC236}">
                <a16:creationId xmlns:a16="http://schemas.microsoft.com/office/drawing/2014/main" id="{5F3E3919-DACD-29FF-963E-5F064235F8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502333" y="1142314"/>
            <a:ext cx="833338" cy="8333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KareKod">
            <a:extLst>
              <a:ext uri="{FF2B5EF4-FFF2-40B4-BE49-F238E27FC236}">
                <a16:creationId xmlns:a16="http://schemas.microsoft.com/office/drawing/2014/main" id="{A09FCBF6-4FA9-AD62-7B5C-136E568348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53827" y="4483927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6" name="Picture 10" descr="Facebook - Giriş Yap veya Kaydol">
            <a:extLst>
              <a:ext uri="{FF2B5EF4-FFF2-40B4-BE49-F238E27FC236}">
                <a16:creationId xmlns:a16="http://schemas.microsoft.com/office/drawing/2014/main" id="{BAA08D0B-6C24-F1F1-E4ED-2445DE758B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4069" y="3640842"/>
            <a:ext cx="910340" cy="9103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8" name="Picture 12" descr="KareKod">
            <a:extLst>
              <a:ext uri="{FF2B5EF4-FFF2-40B4-BE49-F238E27FC236}">
                <a16:creationId xmlns:a16="http://schemas.microsoft.com/office/drawing/2014/main" id="{D43CBB81-E16B-196A-96B5-1798A27FAA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92517" y="4421465"/>
            <a:ext cx="2190750" cy="2190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0" name="Picture 14" descr="LinkedIn - Google Play'de Uygulamalar">
            <a:extLst>
              <a:ext uri="{FF2B5EF4-FFF2-40B4-BE49-F238E27FC236}">
                <a16:creationId xmlns:a16="http://schemas.microsoft.com/office/drawing/2014/main" id="{317724F6-57EB-6E19-43D1-DBF40DC29A2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2111" y="3560231"/>
            <a:ext cx="1071562" cy="1071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2" name="Picture 16" descr="KareKod">
            <a:extLst>
              <a:ext uri="{FF2B5EF4-FFF2-40B4-BE49-F238E27FC236}">
                <a16:creationId xmlns:a16="http://schemas.microsoft.com/office/drawing/2014/main" id="{6085CB2B-6C93-1102-B830-1EADEFAF3C7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14" t="10499" r="13616" b="13244"/>
          <a:stretch/>
        </p:blipFill>
        <p:spPr bwMode="auto">
          <a:xfrm>
            <a:off x="3103574" y="2488816"/>
            <a:ext cx="1567943" cy="16705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4" name="Picture 18" descr="Twitter tarafından satın alınan şirketler listesi - Vikipedi">
            <a:extLst>
              <a:ext uri="{FF2B5EF4-FFF2-40B4-BE49-F238E27FC236}">
                <a16:creationId xmlns:a16="http://schemas.microsoft.com/office/drawing/2014/main" id="{533B81FA-F6DC-4678-5A77-36714BBDF0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91204" y="1343223"/>
            <a:ext cx="1392682" cy="1145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6" name="Picture 20" descr="qr kod">
            <a:extLst>
              <a:ext uri="{FF2B5EF4-FFF2-40B4-BE49-F238E27FC236}">
                <a16:creationId xmlns:a16="http://schemas.microsoft.com/office/drawing/2014/main" id="{9231A8FB-CC85-330D-2760-5592F829393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7" t="5609" r="6366" b="6059"/>
          <a:stretch/>
        </p:blipFill>
        <p:spPr bwMode="auto">
          <a:xfrm>
            <a:off x="6057162" y="2814910"/>
            <a:ext cx="1994936" cy="2019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38" name="Picture 22" descr="YouTube - Vikipedi">
            <a:extLst>
              <a:ext uri="{FF2B5EF4-FFF2-40B4-BE49-F238E27FC236}">
                <a16:creationId xmlns:a16="http://schemas.microsoft.com/office/drawing/2014/main" id="{888254C9-051F-B70E-19DD-4BF3B9F6268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9635" y="1342459"/>
            <a:ext cx="1994936" cy="13816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Resim 2" descr="kalıp, desen, düzen, piksel, tasarım içeren bir resim&#10;&#10;Açıklama otomatik olarak oluşturuldu">
            <a:extLst>
              <a:ext uri="{FF2B5EF4-FFF2-40B4-BE49-F238E27FC236}">
                <a16:creationId xmlns:a16="http://schemas.microsoft.com/office/drawing/2014/main" id="{F3198FC4-7BBE-F3FF-30BD-7F42437E6A2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4" t="8601" r="5813" b="8178"/>
          <a:stretch/>
        </p:blipFill>
        <p:spPr>
          <a:xfrm>
            <a:off x="8052098" y="4655423"/>
            <a:ext cx="2081700" cy="2019254"/>
          </a:xfrm>
          <a:prstGeom prst="rect">
            <a:avLst/>
          </a:prstGeom>
        </p:spPr>
      </p:pic>
      <p:pic>
        <p:nvPicPr>
          <p:cNvPr id="4098" name="Picture 2">
            <a:extLst>
              <a:ext uri="{FF2B5EF4-FFF2-40B4-BE49-F238E27FC236}">
                <a16:creationId xmlns:a16="http://schemas.microsoft.com/office/drawing/2014/main" id="{73BB686D-7B50-6FDD-3E89-55108E64ED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3064" y="2911903"/>
            <a:ext cx="1819768" cy="18252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Resim 4" descr="kalıp, desen, düzen, grafik, piksel, tasarım içeren bir resim&#10;&#10;Açıklama otomatik olarak oluşturuldu">
            <a:extLst>
              <a:ext uri="{FF2B5EF4-FFF2-40B4-BE49-F238E27FC236}">
                <a16:creationId xmlns:a16="http://schemas.microsoft.com/office/drawing/2014/main" id="{AAEEFEC1-A5C1-85B4-51EA-C99983A8A867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365" t="7361" r="7084" b="7084"/>
          <a:stretch/>
        </p:blipFill>
        <p:spPr>
          <a:xfrm>
            <a:off x="10149309" y="3173401"/>
            <a:ext cx="1994937" cy="1971999"/>
          </a:xfrm>
          <a:prstGeom prst="rect">
            <a:avLst/>
          </a:prstGeom>
        </p:spPr>
      </p:pic>
      <p:pic>
        <p:nvPicPr>
          <p:cNvPr id="1026" name="Picture 2" descr="Tiktok Logo Marka - Pixabay'de ücretsiz resim">
            <a:extLst>
              <a:ext uri="{FF2B5EF4-FFF2-40B4-BE49-F238E27FC236}">
                <a16:creationId xmlns:a16="http://schemas.microsoft.com/office/drawing/2014/main" id="{EEF73659-74D7-6FC7-68BE-D25755715A0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49038" y="1712600"/>
            <a:ext cx="1404286" cy="1404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8948219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p14:dur="250">
        <p14:reveal/>
      </p:transition>
    </mc:Choice>
    <mc:Fallback>
      <p:transition>
        <p:fade/>
      </p:transition>
    </mc:Fallback>
  </mc:AlternateContent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Dikdörtgen 32">
            <a:extLst>
              <a:ext uri="{FF2B5EF4-FFF2-40B4-BE49-F238E27FC236}">
                <a16:creationId xmlns:a16="http://schemas.microsoft.com/office/drawing/2014/main" id="{918247F2-049C-4790-82B4-58E4F2EB086F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1" name="Dikdörtgen 60">
            <a:extLst>
              <a:ext uri="{FF2B5EF4-FFF2-40B4-BE49-F238E27FC236}">
                <a16:creationId xmlns:a16="http://schemas.microsoft.com/office/drawing/2014/main" id="{AA37ECBD-8546-454F-A1BE-6163EB0A9D2F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71C96E1E-46B7-4C5E-A240-B2E4D606AB94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FBFE644-B4AB-45FE-8E3B-5E8CFC2237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3403" y="0"/>
            <a:ext cx="1819766" cy="1440000"/>
          </a:xfrm>
          <a:prstGeom prst="rect">
            <a:avLst/>
          </a:prstGeom>
        </p:spPr>
      </p:pic>
      <p:pic>
        <p:nvPicPr>
          <p:cNvPr id="7" name="Resim 6">
            <a:extLst>
              <a:ext uri="{FF2B5EF4-FFF2-40B4-BE49-F238E27FC236}">
                <a16:creationId xmlns:a16="http://schemas.microsoft.com/office/drawing/2014/main" id="{411A44B9-063C-4201-884D-322C3F3AFE3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05779" y="1458464"/>
            <a:ext cx="4980442" cy="3941072"/>
          </a:xfrm>
          <a:prstGeom prst="rect">
            <a:avLst/>
          </a:prstGeom>
        </p:spPr>
      </p:pic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0" name="3B Model 9" descr="Partying Face Emoji">
                <a:extLst>
                  <a:ext uri="{FF2B5EF4-FFF2-40B4-BE49-F238E27FC236}">
                    <a16:creationId xmlns:a16="http://schemas.microsoft.com/office/drawing/2014/main" id="{116233AC-3C61-4284-AFC5-4A0B77F8525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3809516225"/>
                  </p:ext>
                </p:extLst>
              </p:nvPr>
            </p:nvGraphicFramePr>
            <p:xfrm rot="20735447">
              <a:off x="739871" y="2035409"/>
              <a:ext cx="2293811" cy="2480768"/>
            </p:xfrm>
            <a:graphic>
              <a:graphicData uri="http://schemas.microsoft.com/office/drawing/2017/model3d">
                <am3d:model3d r:embed="rId3">
                  <am3d:spPr>
                    <a:xfrm rot="20735447">
                      <a:off x="0" y="0"/>
                      <a:ext cx="2293811" cy="2480768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 ax="-104775" ay="1200016" az="-35837"/>
                    <am3d:postTrans dx="0" dy="0" dz="0"/>
                  </am3d:trans>
                  <am3d:raster rName="Office3DRenderer" rVer="16.0.8326">
                    <am3d:blip r:embed="rId4"/>
                  </am3d:raster>
                  <am3d:objViewport viewportSz="3990800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0" name="3B Model 9" descr="Partying Face Emoji">
                <a:extLst>
                  <a:ext uri="{FF2B5EF4-FFF2-40B4-BE49-F238E27FC236}">
                    <a16:creationId xmlns:a16="http://schemas.microsoft.com/office/drawing/2014/main" id="{116233AC-3C61-4284-AFC5-4A0B77F8525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4"/>
              <a:stretch>
                <a:fillRect/>
              </a:stretch>
            </p:blipFill>
            <p:spPr>
              <a:xfrm rot="20735447">
                <a:off x="739871" y="2035409"/>
                <a:ext cx="2293811" cy="2480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26" name="3B Model 25" descr="Partying Face Emoji">
                <a:extLst>
                  <a:ext uri="{FF2B5EF4-FFF2-40B4-BE49-F238E27FC236}">
                    <a16:creationId xmlns:a16="http://schemas.microsoft.com/office/drawing/2014/main" id="{2D1A484D-E3ED-4DB7-867B-3F077D4AF505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849387858"/>
                  </p:ext>
                </p:extLst>
              </p:nvPr>
            </p:nvGraphicFramePr>
            <p:xfrm rot="532017">
              <a:off x="9613598" y="1932110"/>
              <a:ext cx="1990175" cy="1723550"/>
            </p:xfrm>
            <a:graphic>
              <a:graphicData uri="http://schemas.microsoft.com/office/drawing/2017/model3d">
                <am3d:model3d r:embed="rId3">
                  <am3d:spPr>
                    <a:xfrm rot="532017">
                      <a:off x="0" y="0"/>
                      <a:ext cx="1990175" cy="1723550"/>
                    </a:xfrm>
                    <a:prstGeom prst="rect">
                      <a:avLst/>
                    </a:prstGeom>
                  </am3d:spPr>
                  <am3d:camera>
                    <am3d:pos x="0" y="0" z="75438660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84443" d="1000000"/>
                    <am3d:preTrans dx="8" dy="-15959735" dz="-2040254"/>
                    <am3d:scale>
                      <am3d:sx n="1000000" d="1000000"/>
                      <am3d:sy n="1000000" d="1000000"/>
                      <am3d:sz n="1000000" d="1000000"/>
                    </am3d:scale>
                    <am3d:rot ax="-204696" ay="-1441043" az="83407"/>
                    <am3d:postTrans dx="0" dy="0" dz="0"/>
                  </am3d:trans>
                  <am3d:raster rName="Office3DRenderer" rVer="16.0.8326">
                    <am3d:blip r:embed="rId5"/>
                  </am3d:raster>
                  <am3d:objViewport viewportSz="2751964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26" name="3B Model 25" descr="Partying Face Emoji">
                <a:extLst>
                  <a:ext uri="{FF2B5EF4-FFF2-40B4-BE49-F238E27FC236}">
                    <a16:creationId xmlns:a16="http://schemas.microsoft.com/office/drawing/2014/main" id="{2D1A484D-E3ED-4DB7-867B-3F077D4AF505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5"/>
              <a:stretch>
                <a:fillRect/>
              </a:stretch>
            </p:blipFill>
            <p:spPr>
              <a:xfrm rot="532017">
                <a:off x="9613598" y="1932110"/>
                <a:ext cx="1990175" cy="1723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am3d="http://schemas.microsoft.com/office/drawing/2017/model3d" Requires="am3d">
          <p:graphicFrame>
            <p:nvGraphicFramePr>
              <p:cNvPr id="12" name="3B Model 11" descr="Thumbs Up Emoji">
                <a:extLst>
                  <a:ext uri="{FF2B5EF4-FFF2-40B4-BE49-F238E27FC236}">
                    <a16:creationId xmlns:a16="http://schemas.microsoft.com/office/drawing/2014/main" id="{FF497CD0-D610-42D1-B747-C295DE333AEB}"/>
                  </a:ext>
                </a:extLst>
              </p:cNvPr>
              <p:cNvGraphicFramePr>
                <a:graphicFrameLocks noChangeAspect="1"/>
              </p:cNvGraphicFramePr>
              <p:nvPr>
                <p:extLst>
                  <p:ext uri="{D42A27DB-BD31-4B8C-83A1-F6EECF244321}">
                    <p14:modId xmlns:p14="http://schemas.microsoft.com/office/powerpoint/2010/main" val="1204107508"/>
                  </p:ext>
                </p:extLst>
              </p:nvPr>
            </p:nvGraphicFramePr>
            <p:xfrm>
              <a:off x="5488475" y="5170794"/>
              <a:ext cx="1215047" cy="1575764"/>
            </p:xfrm>
            <a:graphic>
              <a:graphicData uri="http://schemas.microsoft.com/office/drawing/2017/model3d">
                <am3d:model3d r:embed="rId6">
                  <am3d:spPr>
                    <a:xfrm>
                      <a:off x="0" y="0"/>
                      <a:ext cx="1215047" cy="1575764"/>
                    </a:xfrm>
                    <a:prstGeom prst="rect">
                      <a:avLst/>
                    </a:prstGeom>
                  </am3d:spPr>
                  <am3d:camera>
                    <am3d:pos x="0" y="0" z="66308073"/>
                    <am3d:up dx="0" dy="36000000" dz="0"/>
                    <am3d:lookAt x="0" y="0" z="0"/>
                    <am3d:perspective fov="2700000"/>
                  </am3d:camera>
                  <am3d:trans>
                    <am3d:meterPerModelUnit n="101511" d="1000000"/>
                    <am3d:preTrans dx="-824025" dy="-17929067" dz="-2192431"/>
                    <am3d:scale>
                      <am3d:sx n="1000000" d="1000000"/>
                      <am3d:sy n="1000000" d="1000000"/>
                      <am3d:sz n="1000000" d="1000000"/>
                    </am3d:scale>
                    <am3d:rot ax="2208232" ay="-1167554" az="-839747"/>
                    <am3d:postTrans dx="0" dy="0" dz="0"/>
                  </am3d:trans>
                  <am3d:raster rName="Office3DRenderer" rVer="16.0.8326">
                    <am3d:blip r:embed="rId7"/>
                  </am3d:raster>
                  <am3d:objViewport viewportSz="2145317"/>
                  <am3d:ambientLight>
                    <am3d:clr>
                      <a:scrgbClr r="50000" g="50000" b="50000"/>
                    </am3d:clr>
                    <am3d:illuminance n="500000" d="1000000"/>
                  </am3d:ambientLight>
                  <am3d:ptLight rad="0">
                    <am3d:clr>
                      <a:scrgbClr r="100000" g="75000" b="50000"/>
                    </am3d:clr>
                    <am3d:intensity n="9765625" d="1000000"/>
                    <am3d:pos x="21959998" y="70920001" z="16344003"/>
                  </am3d:ptLight>
                  <am3d:ptLight rad="0">
                    <am3d:clr>
                      <a:scrgbClr r="40000" g="60000" b="95000"/>
                    </am3d:clr>
                    <am3d:intensity n="12250000" d="1000000"/>
                    <am3d:pos x="-37964106" y="51130435" z="57631972"/>
                  </am3d:ptLight>
                  <am3d:ptLight rad="0">
                    <am3d:clr>
                      <a:scrgbClr r="86837" g="72700" b="100000"/>
                    </am3d:clr>
                    <am3d:intensity n="3125000" d="1000000"/>
                    <am3d:pos x="-37739122" y="58056624" z="-34769649"/>
                  </am3d:ptLight>
                </am3d:model3d>
              </a:graphicData>
            </a:graphic>
          </p:graphicFrame>
        </mc:Choice>
        <mc:Fallback>
          <p:pic>
            <p:nvPicPr>
              <p:cNvPr id="12" name="3B Model 11" descr="Thumbs Up Emoji">
                <a:extLst>
                  <a:ext uri="{FF2B5EF4-FFF2-40B4-BE49-F238E27FC236}">
                    <a16:creationId xmlns:a16="http://schemas.microsoft.com/office/drawing/2014/main" id="{FF497CD0-D610-42D1-B747-C295DE333AEB}"/>
                  </a:ext>
                </a:extLst>
              </p:cNvPr>
              <p:cNvPicPr>
                <a:picLocks noGrp="1" noRot="1" noChangeAspect="1" noMove="1" noResize="1" noEditPoints="1" noAdjustHandles="1" noChangeArrowheads="1" noChangeShapeType="1" noCrop="1"/>
              </p:cNvPicPr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5488475" y="5170794"/>
                <a:ext cx="1215047" cy="1575764"/>
              </a:xfrm>
              <a:prstGeom prst="rect">
                <a:avLst/>
              </a:prstGeom>
            </p:spPr>
          </p:pic>
        </mc:Fallback>
      </mc:AlternateContent>
      <p:sp>
        <p:nvSpPr>
          <p:cNvPr id="13" name="Metin kutusu 12">
            <a:extLst>
              <a:ext uri="{FF2B5EF4-FFF2-40B4-BE49-F238E27FC236}">
                <a16:creationId xmlns:a16="http://schemas.microsoft.com/office/drawing/2014/main" id="{587F39EF-0F4B-4B7B-8223-254E58B5FF5E}"/>
              </a:ext>
            </a:extLst>
          </p:cNvPr>
          <p:cNvSpPr txBox="1"/>
          <p:nvPr/>
        </p:nvSpPr>
        <p:spPr>
          <a:xfrm>
            <a:off x="4271620" y="5657548"/>
            <a:ext cx="3648756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tr-TR" sz="4800" b="1" dirty="0">
                <a:solidFill>
                  <a:srgbClr val="0070C0"/>
                </a:solidFill>
              </a:rPr>
              <a:t>HOŞGELDİNİZ</a:t>
            </a:r>
          </a:p>
        </p:txBody>
      </p:sp>
    </p:spTree>
    <p:extLst>
      <p:ext uri="{BB962C8B-B14F-4D97-AF65-F5344CB8AC3E}">
        <p14:creationId xmlns:p14="http://schemas.microsoft.com/office/powerpoint/2010/main" val="3374377847"/>
      </p:ext>
    </p:extLst>
  </p:cSld>
  <p:clrMapOvr>
    <a:masterClrMapping/>
  </p:clrMapOvr>
  <p:transition spd="med">
    <p:blinds dir="vert"/>
  </p:transition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42" presetClass="path" presetSubtype="0" accel="50000" fill="hold" nodeType="afterEffect" p14:presetBounceEnd="50000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0.00023 L -0.42461 0.39514 " pathEditMode="fixed" rAng="0" ptsTypes="AA" p14:bounceEnd="50000">
                                          <p:cBhvr>
                                            <p:cTn id="2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37" y="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75000" y="27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38" presetClass="emph" presetSubtype="128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6.9747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12.103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15.6713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17.960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9.2548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19.8371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19.9936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19.9945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19.8447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19.2733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17.9968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15.7316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12.194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7.100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167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6.8299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12.000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15.59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17.90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19.224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19.82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19.992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19.995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19.855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9.304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18.063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15.850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12.3847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7.367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8" presetClass="emph" presetSubtype="12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13.949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24.207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31.342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35.9208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38.5096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39.6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39.987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9.9891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39.689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38.5467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35.993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31.463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24.388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14.2011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33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13.6598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24.0004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31.18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35.8151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38.449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39.6543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9.984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39.9911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39.7115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38.60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36.126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31.701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24.7694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14.734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9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-0.0012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0.0098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33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789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1548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26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4235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6337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9013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1.2353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1.647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2.0869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2.453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2.7534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2.9876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3.1669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3.2996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3.3906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3.448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3.48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3.4961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3.4998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3.0301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9661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2.1525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6.121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0.8322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6.213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22.2128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28.7297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35.8493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43.4888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51.625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60.2402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69.3155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78.8364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88.6987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99.0679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09.846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21.0232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32.589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44.5376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56.8585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69.4302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82.3430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95.141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207.6945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219.7725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231.4814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242.9134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253.8558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264.40329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274.6350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284.3572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293.6507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302.5795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310.9692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318.88379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326.3680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333.2651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339.6712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345.43851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350.58469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355.09189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358.80179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361.635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363.345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363.4978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363.47061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363.38339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363.203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362.8963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362.4227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361.756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361.0874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360.6105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360.3006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360.1188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360.03021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360.00229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sum">
                                            <p:cTn id="5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3d.object.translation.y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10E-5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004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011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0021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003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0059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0088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0125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0.0162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0.0191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0.0213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0.022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0.0239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0.0245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0.0241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0.022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0.0179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0.011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0013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0124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0309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0.0546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0.084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0.1204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0.1634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0.2145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0.271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0.320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0.3625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0.3973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0.4256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0.448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0.4655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0.4786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0.4878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0.493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0.4975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0.4993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0.4998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0.4988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0.4965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0.492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0.485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0.4746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0.4603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0.441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0.4169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0.3868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0.349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0.306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0.2544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0.198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14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10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0748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0473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025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0082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-0.0044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-0.0134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-0.019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-0.0227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-0.021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-0.015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-0.0039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0104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0192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023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0248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0.0249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0.0247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0.0234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0.0202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0.0143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0.007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0.0027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0.0007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7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8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.9999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0.9994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0.9981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0.9913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0.985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0.9763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0.9646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0.9497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0.9348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0.9232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0.91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0.908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0.9017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0.9005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0.899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0.900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0.9046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0.9153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0.9362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0.9659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0.9858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9959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999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99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99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9888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9775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9605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0.9385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0.9217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0.9107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0.9061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0.918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0.94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970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9885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997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9997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9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60" presetClass="exit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63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06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2543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5589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7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.478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2.0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2.749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.497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4.3074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5.170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6.07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7.0227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7.993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8.981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9.97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10.9736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11.9626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12.9311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13.873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14.781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15.64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16.4581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17.2077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17.8872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18.489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19.0021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19.4182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19.72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19.926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61" grpId="0" animBg="1"/>
          <p:bldP spid="63" grpId="0" animBg="1"/>
          <p:bldP spid="13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xit" presetSubtype="1" fill="hold" grpId="0" nodeType="afterEffect">
                                      <p:stCondLst>
                                        <p:cond delay="100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6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7" dur="250"/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9" fill="hold">
                                <p:stCondLst>
                                  <p:cond delay="1250"/>
                                </p:stCondLst>
                                <p:childTnLst>
                                  <p:par>
                                    <p:cTn id="10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1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2" dur="250"/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3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4" fill="hold">
                                <p:stCondLst>
                                  <p:cond delay="1500"/>
                                </p:stCondLst>
                                <p:childTnLst>
                                  <p:par>
                                    <p:cTn id="15" presetID="2" presetClass="exit" presetSubtype="1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base">
                                            <p:cTn id="16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7" dur="250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0-ppt_h/2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249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9" fill="hold">
                                <p:stCondLst>
                                  <p:cond delay="1750"/>
                                </p:stCondLst>
                                <p:childTnLst>
                                  <p:par>
                                    <p:cTn id="20" presetID="42" presetClass="path" presetSubtype="0" accel="5000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Motion origin="layout" path="M 6.25E-7 0.00023 L -0.42461 0.39514 " pathEditMode="fixed" rAng="0" ptsTypes="AA">
                                          <p:cBhvr>
                                            <p:cTn id="21" dur="2750" fill="hold"/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ppt_x</p:attrName>
                                              <p:attrName>ppt_y</p:attrName>
                                            </p:attrNameLst>
                                          </p:cBhvr>
                                          <p:rCtr x="-21237" y="19745"/>
                                        </p:animMotion>
                                      </p:childTnLst>
                                    </p:cTn>
                                  </p:par>
                                  <p:par>
                                    <p:cTn id="22" presetID="6" presetClass="emph" presetSubtype="0" fill="hold" nodeType="withEffect">
                                      <p:stCondLst>
                                        <p:cond delay="500"/>
                                      </p:stCondLst>
                                      <p:childTnLst>
                                        <p:animScale>
                                          <p:cBhvr>
                                            <p:cTn id="23" dur="2250" fill="hold"/>
                                            <p:tgtEl>
                                              <p:spTgt spid="4"/>
                                            </p:tgtEl>
                                          </p:cBhvr>
                                          <p:by x="275000" y="275000"/>
                                        </p:animScale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4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5" presetID="1" presetClass="exit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27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28" presetID="1" presetClass="entr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30" fill="hold">
                                <p:stCondLst>
                                  <p:cond delay="4500"/>
                                </p:stCondLst>
                                <p:childTnLst>
                                  <p:par>
                                    <p:cTn id="31" presetID="2" presetClass="entr" presetSubtype="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3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4" dur="5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5" presetID="2" presetClass="entr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37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38" dur="5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39" presetID="2" presetClass="entr" presetSubtype="4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41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42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43" fill="hold">
                                <p:stCondLst>
                                  <p:cond delay="5000"/>
                                </p:stCondLst>
                                <p:childTnLst>
                                  <p:par>
                                    <p:cTn id="44" presetID="38" presetClass="emph" presetSubtype="128" repeatCount="indefinite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45" dur="1000" fill="hold"/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6.9747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12.103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15.6713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17.960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9.2548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19.8371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19.9936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19.9945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19.8447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19.2733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17.9968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15.7316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12.194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7.100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167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6.8299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12.0002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15.59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17.907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19.224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19.82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19.992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19.9955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19.8557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19.304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18.063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15.850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12.3847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7.3674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46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47" dur="500"/>
                                            <p:tgtEl>
                                              <p:spTgt spid="10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10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49" presetID="38" presetClass="emph" presetSubtype="128" repeatCount="indefinite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0" dur="1000" fill="hold"/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13.9494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24.2079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31.342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35.9208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38.5096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39.6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39.987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9.9891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39.6895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38.5467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35.9937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31.4632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24.388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14.2011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335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-13.6598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-24.0004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-31.186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-35.8151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-38.449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-39.6543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-39.9848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-39.9911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-39.7115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-38.60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-36.1268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-31.701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-24.7694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-14.7348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1" presetID="10" presetClass="exit" presetSubtype="0" fill="hold" nodeType="withEffect">
                                      <p:stCondLst>
                                        <p:cond delay="300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52" dur="500"/>
                                            <p:tgtEl>
                                              <p:spTgt spid="26"/>
                                            </p:tgtEl>
                                          </p:cBhvr>
                                        </p:animEffec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499"/>
                                              </p:stCondLst>
                                            </p:cTn>
                                            <p:tgtEl>
                                              <p:spTgt spid="2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  <p:par>
                                    <p:cTn id="54" presetID="39" presetClass="emph" presetSubtype="2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anim calcmode="lin" valueType="num">
                                          <p:cBhvr additive="sum">
                                            <p:cTn id="55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-0.0012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0.0098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33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789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1548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26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4235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6337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9013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1.2353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1.647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2.0869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2.453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2.7534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2.9876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3.1669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3.2996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3.3906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3.448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3.48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3.4961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3.4998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3.0301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9661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2.1525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6.121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0.8322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6.213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22.2128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28.7297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35.8493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43.4888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51.625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60.2402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69.3155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78.8364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88.6987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99.0679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09.846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21.0232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32.589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44.5376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56.8585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69.4302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82.3430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95.141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207.6945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219.7725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231.4814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242.9134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253.8558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264.40329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274.6350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284.3572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293.6507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302.5795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310.9692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318.88379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326.3680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333.2651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339.6712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345.43851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350.58469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355.09189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358.80179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361.635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363.345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363.4978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363.47061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363.38339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363.203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362.8963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362.4227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361.756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361.0874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360.6105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360.3006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360.1188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360.03021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360.00229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36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36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sum">
                                            <p:cTn id="56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3d.object.translation.y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-10E-5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-0.0004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-0.0011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-0.0021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-0.0037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-0.0059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-0.0088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-0.0125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-0.0162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-0.0191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-0.0213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-0.0228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-0.0239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-0.0245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-0.0248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-0.0241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-0.022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-0.0179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-0.011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-0.0013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0124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0309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0.0546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0.0842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0.1204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0.1634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0.2145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0.271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0.3207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0.3625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0.3973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0.4256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0.448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0.4655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0.4786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0.4878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0.4939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0.4975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0.4993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0.4999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0.4998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0.4988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0.4965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0.492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0.485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0.4746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0.4603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0.441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0.4169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0.3868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0.3499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0.306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0.2544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0.198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14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10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0748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0473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025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0082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-0.0044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-0.0134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-0.019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-0.0227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-0.024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-0.024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-0.0219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-0.015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-0.0039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0104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0192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023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0248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0.0249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0.0247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0.0234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0.0202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0.0143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0.007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0.0027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0.0007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7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8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0.9999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0.9994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0.9981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0.9913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0.985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0.9763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0.9646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0.9497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0.9348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0.9232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0.91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0.908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0.9017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0.9005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0.8999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0.900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0.9046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0.9153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0.9362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0.9659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0.9858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0.9959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0.9995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0.9998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0.9987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0.9955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0.9888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0.9775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0.9605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0.9385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0.9217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0.9107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0.9042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0.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0.901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0.9061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0.9186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0.94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0.9709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0.9885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0.997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0.9997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59" dur="2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1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225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370">
                                              <p:val>
                                                <p:fltVal val="1.0009"/>
                                              </p:val>
                                            </p:tav>
                                            <p:tav tm="4490">
                                              <p:val>
                                                <p:fltVal val="1.0023"/>
                                              </p:val>
                                            </p:tav>
                                            <p:tav tm="5620">
                                              <p:val>
                                                <p:fltVal val="1.0046"/>
                                              </p:val>
                                            </p:tav>
                                            <p:tav tm="6740">
                                              <p:val>
                                                <p:fltVal val="1.008"/>
                                              </p:val>
                                            </p:tav>
                                            <p:tav tm="7870">
                                              <p:val>
                                                <p:fltVal val="1.0127"/>
                                              </p:val>
                                            </p:tav>
                                            <p:tav tm="8990">
                                              <p:val>
                                                <p:fltVal val="1.019"/>
                                              </p:val>
                                            </p:tav>
                                            <p:tav tm="10110">
                                              <p:val>
                                                <p:fltVal val="1.0271"/>
                                              </p:val>
                                            </p:tav>
                                            <p:tav tm="11240">
                                              <p:val>
                                                <p:fltVal val="1.0351"/>
                                              </p:val>
                                            </p:tav>
                                            <p:tav tm="12360">
                                              <p:val>
                                                <p:fltVal val="1.0414"/>
                                              </p:val>
                                            </p:tav>
                                            <p:tav tm="13480">
                                              <p:val>
                                                <p:fltVal val="1.046"/>
                                              </p:val>
                                            </p:tav>
                                            <p:tav tm="14610">
                                              <p:val>
                                                <p:fltVal val="1.0494"/>
                                              </p:val>
                                            </p:tav>
                                            <p:tav tm="157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16850">
                                              <p:val>
                                                <p:fltVal val="1.053"/>
                                              </p:val>
                                            </p:tav>
                                            <p:tav tm="17980">
                                              <p:val>
                                                <p:fltVal val="1.0537"/>
                                              </p:val>
                                            </p:tav>
                                            <p:tav tm="191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20220">
                                              <p:val>
                                                <p:fltVal val="1.054"/>
                                              </p:val>
                                            </p:tav>
                                            <p:tav tm="21350">
                                              <p:val>
                                                <p:fltVal val="1.0536"/>
                                              </p:val>
                                            </p:tav>
                                            <p:tav tm="22470">
                                              <p:val>
                                                <p:fltVal val="1.0515"/>
                                              </p:val>
                                            </p:tav>
                                            <p:tav tm="23600">
                                              <p:val>
                                                <p:fltVal val="1.0457"/>
                                              </p:val>
                                            </p:tav>
                                            <p:tav tm="24720">
                                              <p:val>
                                                <p:fltVal val="1.0344"/>
                                              </p:val>
                                            </p:tav>
                                            <p:tav tm="25840">
                                              <p:val>
                                                <p:fltVal val="1.0183"/>
                                              </p:val>
                                            </p:tav>
                                            <p:tav tm="26970">
                                              <p:val>
                                                <p:fltVal val="1.0076"/>
                                              </p:val>
                                            </p:tav>
                                            <p:tav tm="28090">
                                              <p:val>
                                                <p:fltVal val="1.0021"/>
                                              </p:val>
                                            </p:tav>
                                            <p:tav tm="29210">
                                              <p:val>
                                                <p:fltVal val="1.0002"/>
                                              </p:val>
                                            </p:tav>
                                            <p:tav tm="303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14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25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7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48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59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70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82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93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04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15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27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38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49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60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71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83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494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05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16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28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39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50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61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73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84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595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06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180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29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404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517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629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742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68540">
                                              <p:val>
                                                <p:fltVal val="1.0006"/>
                                              </p:val>
                                            </p:tav>
                                            <p:tav tm="69660">
                                              <p:val>
                                                <p:fltVal val="1.0024"/>
                                              </p:val>
                                            </p:tav>
                                            <p:tav tm="70790">
                                              <p:val>
                                                <p:fltVal val="1.006"/>
                                              </p:val>
                                            </p:tav>
                                            <p:tav tm="71910">
                                              <p:val>
                                                <p:fltVal val="1.0121"/>
                                              </p:val>
                                            </p:tav>
                                            <p:tav tm="73030">
                                              <p:val>
                                                <p:fltVal val="1.0213"/>
                                              </p:val>
                                            </p:tav>
                                            <p:tav tm="74160">
                                              <p:val>
                                                <p:fltVal val="1.0331"/>
                                              </p:val>
                                            </p:tav>
                                            <p:tav tm="75280">
                                              <p:val>
                                                <p:fltVal val="1.0422"/>
                                              </p:val>
                                            </p:tav>
                                            <p:tav tm="76400">
                                              <p:val>
                                                <p:fltVal val="1.0482"/>
                                              </p:val>
                                            </p:tav>
                                            <p:tav tm="77530">
                                              <p:val>
                                                <p:fltVal val="1.0516"/>
                                              </p:val>
                                            </p:tav>
                                            <p:tav tm="7865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7978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0900">
                                              <p:val>
                                                <p:fltVal val="1.0539"/>
                                              </p:val>
                                            </p:tav>
                                            <p:tav tm="82020">
                                              <p:val>
                                                <p:fltVal val="1.0534"/>
                                              </p:val>
                                            </p:tav>
                                            <p:tav tm="83150">
                                              <p:val>
                                                <p:fltVal val="1.0506"/>
                                              </p:val>
                                            </p:tav>
                                            <p:tav tm="84270">
                                              <p:val>
                                                <p:fltVal val="1.0439"/>
                                              </p:val>
                                            </p:tav>
                                            <p:tav tm="85390">
                                              <p:val>
                                                <p:fltVal val="1.0312"/>
                                              </p:val>
                                            </p:tav>
                                            <p:tav tm="86520">
                                              <p:val>
                                                <p:fltVal val="1.0156"/>
                                              </p:val>
                                            </p:tav>
                                            <p:tav tm="87640">
                                              <p:val>
                                                <p:fltVal val="1.0061"/>
                                              </p:val>
                                            </p:tav>
                                            <p:tav tm="88760">
                                              <p:val>
                                                <p:fltVal val="1.0015"/>
                                              </p:val>
                                            </p:tav>
                                            <p:tav tm="89890">
                                              <p:val>
                                                <p:fltVal val="1.0001"/>
                                              </p:val>
                                            </p:tav>
                                            <p:tav tm="910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21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326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43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551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663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775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9888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0" fill="hold">
                                <p:stCondLst>
                                  <p:cond delay="8500"/>
                                </p:stCondLst>
                                <p:childTnLst>
                                  <p:par>
                                    <p:cTn id="61" presetID="60" presetClass="exit" presetSubtype="128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animEffect transition="out" filter="fade">
                                          <p:cBhvr>
                                            <p:cTn id="62" dur="1000"/>
                                            <p:tgtEl>
                                              <p:spTgt spid="12"/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 additive="sum">
                                            <p:cTn id="63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3d.view.rotation.y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06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2543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5589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7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1.4787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2.074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2.7492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3.4972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4.3074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5.1709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6.079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7.0227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7.9931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8.9815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9.979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10.9736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11.9626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12.9311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13.8735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14.781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15.6471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16.4581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17.2077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17.8872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18.4895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19.0021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19.4182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19.729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19.926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20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4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5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mult">
                                            <p:cTn id="66" dur="1000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3d.object.scale.z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1"/>
                                              </p:val>
                                            </p:tav>
                                            <p:tav tm="3330">
                                              <p:val>
                                                <p:fltVal val="0.9895"/>
                                              </p:val>
                                            </p:tav>
                                            <p:tav tm="6660">
                                              <p:val>
                                                <p:fltVal val="0.9791"/>
                                              </p:val>
                                            </p:tav>
                                            <p:tav tm="9990">
                                              <p:val>
                                                <p:fltVal val="0.9687"/>
                                              </p:val>
                                            </p:tav>
                                            <p:tav tm="13320">
                                              <p:val>
                                                <p:fltVal val="0.9584"/>
                                              </p:val>
                                            </p:tav>
                                            <p:tav tm="16650">
                                              <p:val>
                                                <p:fltVal val="0.9482"/>
                                              </p:val>
                                            </p:tav>
                                            <p:tav tm="19970">
                                              <p:val>
                                                <p:fltVal val="0.9382"/>
                                              </p:val>
                                            </p:tav>
                                            <p:tav tm="23290">
                                              <p:val>
                                                <p:fltVal val="0.9284"/>
                                              </p:val>
                                            </p:tav>
                                            <p:tav tm="26620">
                                              <p:val>
                                                <p:fltVal val="0.9187"/>
                                              </p:val>
                                            </p:tav>
                                            <p:tav tm="29950">
                                              <p:val>
                                                <p:fltVal val="0.9093"/>
                                              </p:val>
                                            </p:tav>
                                            <p:tav tm="33280">
                                              <p:val>
                                                <p:fltVal val="0.9001"/>
                                              </p:val>
                                            </p:tav>
                                            <p:tav tm="36610">
                                              <p:val>
                                                <p:fltVal val="0.8912"/>
                                              </p:val>
                                            </p:tav>
                                            <p:tav tm="39940">
                                              <p:val>
                                                <p:fltVal val="0.8825"/>
                                              </p:val>
                                            </p:tav>
                                            <p:tav tm="43270">
                                              <p:val>
                                                <p:fltVal val="0.8742"/>
                                              </p:val>
                                            </p:tav>
                                            <p:tav tm="46600">
                                              <p:val>
                                                <p:fltVal val="0.8663"/>
                                              </p:val>
                                            </p:tav>
                                            <p:tav tm="49930">
                                              <p:val>
                                                <p:fltVal val="0.8587"/>
                                              </p:val>
                                            </p:tav>
                                            <p:tav tm="53250">
                                              <p:val>
                                                <p:fltVal val="0.8515"/>
                                              </p:val>
                                            </p:tav>
                                            <p:tav tm="56580">
                                              <p:val>
                                                <p:fltVal val="0.8447"/>
                                              </p:val>
                                            </p:tav>
                                            <p:tav tm="59900">
                                              <p:val>
                                                <p:fltVal val="0.8383"/>
                                              </p:val>
                                            </p:tav>
                                            <p:tav tm="63220">
                                              <p:val>
                                                <p:fltVal val="0.8324"/>
                                              </p:val>
                                            </p:tav>
                                            <p:tav tm="66540">
                                              <p:val>
                                                <p:fltVal val="0.8269"/>
                                              </p:val>
                                            </p:tav>
                                            <p:tav tm="69870">
                                              <p:val>
                                                <p:fltVal val="0.8219"/>
                                              </p:val>
                                            </p:tav>
                                            <p:tav tm="73190">
                                              <p:val>
                                                <p:fltVal val="0.8174"/>
                                              </p:val>
                                            </p:tav>
                                            <p:tav tm="76510">
                                              <p:val>
                                                <p:fltVal val="0.8134"/>
                                              </p:val>
                                            </p:tav>
                                            <p:tav tm="79830">
                                              <p:val>
                                                <p:fltVal val="0.8099"/>
                                              </p:val>
                                            </p:tav>
                                            <p:tav tm="83160">
                                              <p:val>
                                                <p:fltVal val="0.8069"/>
                                              </p:val>
                                            </p:tav>
                                            <p:tav tm="86480">
                                              <p:val>
                                                <p:fltVal val="0.8044"/>
                                              </p:val>
                                            </p:tav>
                                            <p:tav tm="89800">
                                              <p:val>
                                                <p:fltVal val="0.8025"/>
                                              </p:val>
                                            </p:tav>
                                            <p:tav tm="93120">
                                              <p:val>
                                                <p:fltVal val="0.8011"/>
                                              </p:val>
                                            </p:tav>
                                            <p:tav tm="96450">
                                              <p:val>
                                                <p:fltVal val="0.8003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0.8"/>
                                              </p:val>
                                            </p:tav>
                                          </p:tavLst>
                                        </p:anim>
                                        <p:set>
                                          <p:cBhvr>
                                            <p:cTn id="67" dur="1" fill="hold">
                                              <p:stCondLst>
                                                <p:cond delay="999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hidden"/>
                                          </p:to>
                                        </p:se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68" fill="hold">
                                <p:stCondLst>
                                  <p:cond delay="9500"/>
                                </p:stCondLst>
                                <p:childTnLst>
                                  <p:par>
                                    <p:cTn id="69" presetID="6" presetClass="entr" presetSubtype="32" fill="hold" grpId="0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70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circle(out)">
                                          <p:cBhvr>
                                            <p:cTn id="71" dur="1000"/>
                                            <p:tgtEl>
                                              <p:spTgt spid="1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33" grpId="0" animBg="1"/>
          <p:bldP spid="61" grpId="0" animBg="1"/>
          <p:bldP spid="63" grpId="0" animBg="1"/>
          <p:bldP spid="13" grpId="0"/>
        </p:bld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 dirty="0"/>
              <a:t>İnsan Kaynakları Yönetimi Nedir?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FE2673E-7DC2-40B0-9AA3-D994B989196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690688"/>
            <a:ext cx="10515600" cy="4351338"/>
          </a:xfrm>
        </p:spPr>
        <p:txBody>
          <a:bodyPr/>
          <a:lstStyle/>
          <a:p>
            <a:endParaRPr lang="tr-TR" sz="3200" dirty="0"/>
          </a:p>
          <a:p>
            <a:r>
              <a:rPr lang="tr-TR" sz="3200" dirty="0"/>
              <a:t>İşçi – İşveren, Çalışan – çalıştıran arasındaki köprü</a:t>
            </a:r>
          </a:p>
          <a:p>
            <a:endParaRPr lang="tr-TR" sz="3200" dirty="0"/>
          </a:p>
          <a:p>
            <a:r>
              <a:rPr lang="tr-TR" sz="3200" dirty="0"/>
              <a:t>İş sözleşmesi;</a:t>
            </a:r>
          </a:p>
          <a:p>
            <a:pPr marL="0" indent="0">
              <a:buNone/>
            </a:pPr>
            <a:r>
              <a:rPr lang="tr-TR" sz="3200" dirty="0"/>
              <a:t>Kurulmadan </a:t>
            </a:r>
            <a:r>
              <a:rPr lang="tr-TR" sz="3200" dirty="0">
                <a:highlight>
                  <a:srgbClr val="FFFF00"/>
                </a:highlight>
              </a:rPr>
              <a:t>önce</a:t>
            </a:r>
            <a:r>
              <a:rPr lang="tr-TR" sz="3200" dirty="0"/>
              <a:t>, </a:t>
            </a:r>
            <a:r>
              <a:rPr lang="tr-TR" sz="3200" dirty="0">
                <a:highlight>
                  <a:srgbClr val="00FFFF"/>
                </a:highlight>
              </a:rPr>
              <a:t>esnasında</a:t>
            </a:r>
            <a:r>
              <a:rPr lang="tr-TR" sz="3200" dirty="0"/>
              <a:t> ve </a:t>
            </a:r>
            <a:r>
              <a:rPr lang="tr-TR" sz="3200" dirty="0">
                <a:highlight>
                  <a:srgbClr val="FF00FF"/>
                </a:highlight>
              </a:rPr>
              <a:t>sonrasında</a:t>
            </a:r>
            <a:r>
              <a:rPr lang="tr-TR" sz="3200" dirty="0"/>
              <a:t>ki </a:t>
            </a:r>
            <a:r>
              <a:rPr lang="tr-TR" sz="3200" u="sng" dirty="0"/>
              <a:t>BÜTÜN</a:t>
            </a:r>
            <a:r>
              <a:rPr lang="tr-TR" sz="3200" dirty="0"/>
              <a:t> süreçler</a:t>
            </a:r>
          </a:p>
          <a:p>
            <a:pPr marL="0" indent="0">
              <a:buNone/>
            </a:pPr>
            <a:endParaRPr lang="tr-TR" dirty="0"/>
          </a:p>
          <a:p>
            <a:endParaRPr lang="tr-TR" dirty="0"/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sp>
        <p:nvSpPr>
          <p:cNvPr id="5" name="Dikdörtgen 4">
            <a:extLst>
              <a:ext uri="{FF2B5EF4-FFF2-40B4-BE49-F238E27FC236}">
                <a16:creationId xmlns:a16="http://schemas.microsoft.com/office/drawing/2014/main" id="{F5887653-CB73-4580-88DA-E6BBFD79AE1B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" name="Dikdörtgen 5">
            <a:extLst>
              <a:ext uri="{FF2B5EF4-FFF2-40B4-BE49-F238E27FC236}">
                <a16:creationId xmlns:a16="http://schemas.microsoft.com/office/drawing/2014/main" id="{C4E1341B-61A7-475A-84FC-F757330B39D8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7" name="Dikdörtgen 6">
            <a:extLst>
              <a:ext uri="{FF2B5EF4-FFF2-40B4-BE49-F238E27FC236}">
                <a16:creationId xmlns:a16="http://schemas.microsoft.com/office/drawing/2014/main" id="{032EF281-4F45-4D0A-92F6-0E43C2A549FB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8" name="Ok: Sağ 7">
            <a:extLst>
              <a:ext uri="{FF2B5EF4-FFF2-40B4-BE49-F238E27FC236}">
                <a16:creationId xmlns:a16="http://schemas.microsoft.com/office/drawing/2014/main" id="{27216599-B9D1-CE5F-66E2-705BA51C9B35}"/>
              </a:ext>
            </a:extLst>
          </p:cNvPr>
          <p:cNvSpPr/>
          <p:nvPr/>
        </p:nvSpPr>
        <p:spPr>
          <a:xfrm>
            <a:off x="10457674" y="6115050"/>
            <a:ext cx="1553376" cy="4762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799979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25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50"/>
                            </p:stCondLst>
                            <p:childTnLst>
                              <p:par>
                                <p:cTn id="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1" dur="25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25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7413249-03BF-4D74-A1EB-95BD5DA2CA1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1302"/>
            <a:ext cx="10515600" cy="1325563"/>
          </a:xfrm>
        </p:spPr>
        <p:txBody>
          <a:bodyPr/>
          <a:lstStyle/>
          <a:p>
            <a:r>
              <a:rPr lang="tr-TR" dirty="0"/>
              <a:t>İnsan Kaynakları Yönetimi Nedir?</a:t>
            </a:r>
          </a:p>
        </p:txBody>
      </p:sp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32552"/>
            <a:ext cx="1819768" cy="1440000"/>
          </a:xfrm>
          <a:prstGeom prst="rect">
            <a:avLst/>
          </a:prstGeom>
        </p:spPr>
      </p:pic>
      <p:pic>
        <p:nvPicPr>
          <p:cNvPr id="8" name="Resim 7" descr="metin, küçük resim içeren bir resim&#10;&#10;Açıklama otomatik olarak oluşturuldu">
            <a:extLst>
              <a:ext uri="{FF2B5EF4-FFF2-40B4-BE49-F238E27FC236}">
                <a16:creationId xmlns:a16="http://schemas.microsoft.com/office/drawing/2014/main" id="{A14B2B9D-22DF-4B8B-ABBB-147ED11C99A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5" r="13522"/>
          <a:stretch/>
        </p:blipFill>
        <p:spPr>
          <a:xfrm>
            <a:off x="171782" y="3947807"/>
            <a:ext cx="2802115" cy="1872000"/>
          </a:xfrm>
          <a:prstGeom prst="rect">
            <a:avLst/>
          </a:prstGeom>
        </p:spPr>
      </p:pic>
      <p:pic>
        <p:nvPicPr>
          <p:cNvPr id="10" name="Resim 9">
            <a:extLst>
              <a:ext uri="{FF2B5EF4-FFF2-40B4-BE49-F238E27FC236}">
                <a16:creationId xmlns:a16="http://schemas.microsoft.com/office/drawing/2014/main" id="{8DAA2D08-4DAA-47E8-A93B-C96E00B8FA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9317" y="1754828"/>
            <a:ext cx="3342859" cy="1872000"/>
          </a:xfrm>
          <a:prstGeom prst="rect">
            <a:avLst/>
          </a:prstGeom>
        </p:spPr>
      </p:pic>
      <p:pic>
        <p:nvPicPr>
          <p:cNvPr id="12" name="Resim 11">
            <a:extLst>
              <a:ext uri="{FF2B5EF4-FFF2-40B4-BE49-F238E27FC236}">
                <a16:creationId xmlns:a16="http://schemas.microsoft.com/office/drawing/2014/main" id="{B7AA1132-DB01-4BF2-A750-D8383537394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9987" y="1696249"/>
            <a:ext cx="3322162" cy="1908000"/>
          </a:xfrm>
          <a:prstGeom prst="rect">
            <a:avLst/>
          </a:prstGeom>
        </p:spPr>
      </p:pic>
      <p:pic>
        <p:nvPicPr>
          <p:cNvPr id="14" name="Resim 13" descr="metin içeren bir resim&#10;&#10;Açıklama otomatik olarak oluşturuldu">
            <a:extLst>
              <a:ext uri="{FF2B5EF4-FFF2-40B4-BE49-F238E27FC236}">
                <a16:creationId xmlns:a16="http://schemas.microsoft.com/office/drawing/2014/main" id="{81918564-9591-478E-9B09-046D8135CA5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05700" y="3788183"/>
            <a:ext cx="3180600" cy="2052000"/>
          </a:xfrm>
          <a:prstGeom prst="rect">
            <a:avLst/>
          </a:prstGeom>
        </p:spPr>
      </p:pic>
      <p:pic>
        <p:nvPicPr>
          <p:cNvPr id="16" name="Resim 15" descr="tablo içeren bir resim&#10;&#10;Açıklama otomatik olarak oluşturuldu">
            <a:extLst>
              <a:ext uri="{FF2B5EF4-FFF2-40B4-BE49-F238E27FC236}">
                <a16:creationId xmlns:a16="http://schemas.microsoft.com/office/drawing/2014/main" id="{4FED6A18-09E7-454E-B2D2-0BCDECE22AD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4221" y="3947807"/>
            <a:ext cx="3535997" cy="1836000"/>
          </a:xfrm>
          <a:prstGeom prst="rect">
            <a:avLst/>
          </a:prstGeom>
        </p:spPr>
      </p:pic>
      <p:sp>
        <p:nvSpPr>
          <p:cNvPr id="20" name="Metin kutusu 19">
            <a:extLst>
              <a:ext uri="{FF2B5EF4-FFF2-40B4-BE49-F238E27FC236}">
                <a16:creationId xmlns:a16="http://schemas.microsoft.com/office/drawing/2014/main" id="{A7EE0F16-C263-4625-BD4F-DCDC71DE7B2F}"/>
              </a:ext>
            </a:extLst>
          </p:cNvPr>
          <p:cNvSpPr txBox="1"/>
          <p:nvPr/>
        </p:nvSpPr>
        <p:spPr>
          <a:xfrm>
            <a:off x="0" y="6127366"/>
            <a:ext cx="12192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tr-TR" sz="2000" b="1" dirty="0"/>
              <a:t>İKY FONKSİYONLARI</a:t>
            </a:r>
          </a:p>
          <a:p>
            <a:r>
              <a:rPr lang="tr-TR" sz="2000" b="1" dirty="0"/>
              <a:t>PLANLAMA -  KADROLAMA – DEĞERLENDİRME – ÖDÜLLENDİRME – YETİŞTİRME – KORUMA – ENDÜSTRİ İLİŞKİLERİ</a:t>
            </a:r>
          </a:p>
        </p:txBody>
      </p:sp>
      <p:pic>
        <p:nvPicPr>
          <p:cNvPr id="22" name="Resim 21">
            <a:extLst>
              <a:ext uri="{FF2B5EF4-FFF2-40B4-BE49-F238E27FC236}">
                <a16:creationId xmlns:a16="http://schemas.microsoft.com/office/drawing/2014/main" id="{D81A02AB-D386-44C5-A9E1-3C9D3F0D6B94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5212" y="1483703"/>
            <a:ext cx="2143125" cy="2143125"/>
          </a:xfrm>
          <a:prstGeom prst="rect">
            <a:avLst/>
          </a:prstGeom>
        </p:spPr>
      </p:pic>
      <p:sp>
        <p:nvSpPr>
          <p:cNvPr id="25" name="Dikdörtgen 24">
            <a:extLst>
              <a:ext uri="{FF2B5EF4-FFF2-40B4-BE49-F238E27FC236}">
                <a16:creationId xmlns:a16="http://schemas.microsoft.com/office/drawing/2014/main" id="{DB1BDA98-3894-4886-B69B-C92AE00FEF6C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6" name="Dikdörtgen 25">
            <a:extLst>
              <a:ext uri="{FF2B5EF4-FFF2-40B4-BE49-F238E27FC236}">
                <a16:creationId xmlns:a16="http://schemas.microsoft.com/office/drawing/2014/main" id="{A19DC330-133C-48A1-AF11-BDB46CBD5219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27" name="Dikdörtgen 26">
            <a:extLst>
              <a:ext uri="{FF2B5EF4-FFF2-40B4-BE49-F238E27FC236}">
                <a16:creationId xmlns:a16="http://schemas.microsoft.com/office/drawing/2014/main" id="{D943D016-897F-4C20-9545-40A1979F0936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3" name="Ok: Sağ 2">
            <a:extLst>
              <a:ext uri="{FF2B5EF4-FFF2-40B4-BE49-F238E27FC236}">
                <a16:creationId xmlns:a16="http://schemas.microsoft.com/office/drawing/2014/main" id="{8B7A4B3A-6A2F-4857-4708-A8108E6F5F3C}"/>
              </a:ext>
            </a:extLst>
          </p:cNvPr>
          <p:cNvSpPr/>
          <p:nvPr/>
        </p:nvSpPr>
        <p:spPr>
          <a:xfrm>
            <a:off x="10457674" y="5853241"/>
            <a:ext cx="1553376" cy="476250"/>
          </a:xfrm>
          <a:prstGeom prst="rightArrow">
            <a:avLst/>
          </a:prstGeom>
        </p:spPr>
        <p:style>
          <a:lnRef idx="2">
            <a:schemeClr val="accent6">
              <a:shade val="15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7062714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19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6" presetClass="entr" presetSubtype="3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out)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Resim 3">
            <a:extLst>
              <a:ext uri="{FF2B5EF4-FFF2-40B4-BE49-F238E27FC236}">
                <a16:creationId xmlns:a16="http://schemas.microsoft.com/office/drawing/2014/main" id="{F48DEB78-84C7-473A-81AE-3D35346FBC4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24478" y="16786"/>
            <a:ext cx="1819768" cy="1440000"/>
          </a:xfrm>
          <a:prstGeom prst="rect">
            <a:avLst/>
          </a:prstGeom>
        </p:spPr>
      </p:pic>
      <p:sp>
        <p:nvSpPr>
          <p:cNvPr id="62" name="Dikdörtgen 61">
            <a:extLst>
              <a:ext uri="{FF2B5EF4-FFF2-40B4-BE49-F238E27FC236}">
                <a16:creationId xmlns:a16="http://schemas.microsoft.com/office/drawing/2014/main" id="{F67DD532-8A42-40D3-921B-86B0C6FB324A}"/>
              </a:ext>
            </a:extLst>
          </p:cNvPr>
          <p:cNvSpPr/>
          <p:nvPr/>
        </p:nvSpPr>
        <p:spPr>
          <a:xfrm>
            <a:off x="467284" y="-269897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0000">
                  <a:tint val="66000"/>
                  <a:satMod val="160000"/>
                </a:srgbClr>
              </a:gs>
              <a:gs pos="50000">
                <a:srgbClr val="FF0000">
                  <a:tint val="44500"/>
                  <a:satMod val="160000"/>
                </a:srgbClr>
              </a:gs>
              <a:gs pos="100000">
                <a:srgbClr val="FF00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3" name="Dikdörtgen 62">
            <a:extLst>
              <a:ext uri="{FF2B5EF4-FFF2-40B4-BE49-F238E27FC236}">
                <a16:creationId xmlns:a16="http://schemas.microsoft.com/office/drawing/2014/main" id="{90C5F32F-9213-4138-A97F-A951930E2BBD}"/>
              </a:ext>
            </a:extLst>
          </p:cNvPr>
          <p:cNvSpPr/>
          <p:nvPr/>
        </p:nvSpPr>
        <p:spPr>
          <a:xfrm>
            <a:off x="114361" y="-135060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00B0F0">
                  <a:tint val="66000"/>
                  <a:satMod val="160000"/>
                </a:srgbClr>
              </a:gs>
              <a:gs pos="50000">
                <a:srgbClr val="00B0F0">
                  <a:tint val="44500"/>
                  <a:satMod val="160000"/>
                </a:srgbClr>
              </a:gs>
              <a:gs pos="100000">
                <a:srgbClr val="00B0F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4" name="Dikdörtgen 63">
            <a:extLst>
              <a:ext uri="{FF2B5EF4-FFF2-40B4-BE49-F238E27FC236}">
                <a16:creationId xmlns:a16="http://schemas.microsoft.com/office/drawing/2014/main" id="{6FE41E3A-4773-40D9-B1EC-5CD8F218B075}"/>
              </a:ext>
            </a:extLst>
          </p:cNvPr>
          <p:cNvSpPr/>
          <p:nvPr/>
        </p:nvSpPr>
        <p:spPr>
          <a:xfrm>
            <a:off x="838200" y="-478469"/>
            <a:ext cx="217715" cy="856343"/>
          </a:xfrm>
          <a:prstGeom prst="rect">
            <a:avLst/>
          </a:prstGeom>
          <a:gradFill flip="none" rotWithShape="1">
            <a:gsLst>
              <a:gs pos="0">
                <a:srgbClr val="FFFF00">
                  <a:tint val="66000"/>
                  <a:satMod val="160000"/>
                </a:srgbClr>
              </a:gs>
              <a:gs pos="50000">
                <a:srgbClr val="FFFF00">
                  <a:tint val="44500"/>
                  <a:satMod val="160000"/>
                </a:srgbClr>
              </a:gs>
              <a:gs pos="100000">
                <a:srgbClr val="FFFF00">
                  <a:tint val="23500"/>
                  <a:satMod val="160000"/>
                </a:srgbClr>
              </a:gs>
            </a:gsLst>
            <a:path path="circle">
              <a:fillToRect r="100000" b="100000"/>
            </a:path>
            <a:tileRect l="-100000" t="-10000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tr-TR"/>
          </a:p>
        </p:txBody>
      </p:sp>
      <p:sp>
        <p:nvSpPr>
          <p:cNvPr id="65" name="Başlık 1">
            <a:extLst>
              <a:ext uri="{FF2B5EF4-FFF2-40B4-BE49-F238E27FC236}">
                <a16:creationId xmlns:a16="http://schemas.microsoft.com/office/drawing/2014/main" id="{2F38664F-E4AC-4B40-8767-AF156C1C831D}"/>
              </a:ext>
            </a:extLst>
          </p:cNvPr>
          <p:cNvSpPr txBox="1">
            <a:spLocks/>
          </p:cNvSpPr>
          <p:nvPr/>
        </p:nvSpPr>
        <p:spPr>
          <a:xfrm>
            <a:off x="838200" y="73807"/>
            <a:ext cx="10515600" cy="111514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tr-TR" dirty="0"/>
              <a:t>İKY MEZUNU NE İŞ YAPAR?</a:t>
            </a:r>
          </a:p>
        </p:txBody>
      </p:sp>
      <p:sp>
        <p:nvSpPr>
          <p:cNvPr id="5" name="Dikdörtgen: Köşeleri Yuvarlatılmış 4">
            <a:extLst>
              <a:ext uri="{FF2B5EF4-FFF2-40B4-BE49-F238E27FC236}">
                <a16:creationId xmlns:a16="http://schemas.microsoft.com/office/drawing/2014/main" id="{36C7F6A1-D30A-F1AF-4FE9-9753E000E6E8}"/>
              </a:ext>
            </a:extLst>
          </p:cNvPr>
          <p:cNvSpPr/>
          <p:nvPr/>
        </p:nvSpPr>
        <p:spPr>
          <a:xfrm>
            <a:off x="3429248" y="1245976"/>
            <a:ext cx="2152091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ÖZEL SEKTÖR</a:t>
            </a:r>
          </a:p>
        </p:txBody>
      </p:sp>
      <p:sp>
        <p:nvSpPr>
          <p:cNvPr id="6" name="Dikdörtgen: Köşeleri Yuvarlatılmış 5">
            <a:extLst>
              <a:ext uri="{FF2B5EF4-FFF2-40B4-BE49-F238E27FC236}">
                <a16:creationId xmlns:a16="http://schemas.microsoft.com/office/drawing/2014/main" id="{B4C8AFF5-DE5C-BC96-53D2-46F83D71F448}"/>
              </a:ext>
            </a:extLst>
          </p:cNvPr>
          <p:cNvSpPr/>
          <p:nvPr/>
        </p:nvSpPr>
        <p:spPr>
          <a:xfrm>
            <a:off x="576141" y="2566987"/>
            <a:ext cx="2152091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KAMU</a:t>
            </a:r>
            <a:r>
              <a:rPr lang="tr-TR" sz="3200" dirty="0"/>
              <a:t> </a:t>
            </a:r>
            <a:r>
              <a:rPr lang="tr-TR" sz="3200" b="1" dirty="0"/>
              <a:t>SEKTÖRÜ</a:t>
            </a:r>
          </a:p>
        </p:txBody>
      </p:sp>
      <p:sp>
        <p:nvSpPr>
          <p:cNvPr id="7" name="Dikdörtgen: Köşeleri Yuvarlatılmış 6">
            <a:extLst>
              <a:ext uri="{FF2B5EF4-FFF2-40B4-BE49-F238E27FC236}">
                <a16:creationId xmlns:a16="http://schemas.microsoft.com/office/drawing/2014/main" id="{0B139D90-6ADE-2459-0587-B9CC6F3C9BF5}"/>
              </a:ext>
            </a:extLst>
          </p:cNvPr>
          <p:cNvSpPr/>
          <p:nvPr/>
        </p:nvSpPr>
        <p:spPr>
          <a:xfrm>
            <a:off x="6772834" y="2661525"/>
            <a:ext cx="2218766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AKADEMİK KARİYER</a:t>
            </a:r>
          </a:p>
        </p:txBody>
      </p:sp>
      <p:sp>
        <p:nvSpPr>
          <p:cNvPr id="8" name="Metin kutusu 7">
            <a:extLst>
              <a:ext uri="{FF2B5EF4-FFF2-40B4-BE49-F238E27FC236}">
                <a16:creationId xmlns:a16="http://schemas.microsoft.com/office/drawing/2014/main" id="{C378DF53-B2EA-8D62-2DD1-799AB11AFBA6}"/>
              </a:ext>
            </a:extLst>
          </p:cNvPr>
          <p:cNvSpPr txBox="1"/>
          <p:nvPr/>
        </p:nvSpPr>
        <p:spPr>
          <a:xfrm>
            <a:off x="576141" y="4415615"/>
            <a:ext cx="1908408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KPSS,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YDS / </a:t>
            </a:r>
            <a:r>
              <a:rPr lang="tr-TR" dirty="0" err="1"/>
              <a:t>Yökdil</a:t>
            </a:r>
            <a:r>
              <a:rPr lang="tr-TR" dirty="0"/>
              <a:t> 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İlan takibi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tr-TR" dirty="0"/>
          </a:p>
        </p:txBody>
      </p:sp>
      <p:sp>
        <p:nvSpPr>
          <p:cNvPr id="9" name="Metin kutusu 8">
            <a:extLst>
              <a:ext uri="{FF2B5EF4-FFF2-40B4-BE49-F238E27FC236}">
                <a16:creationId xmlns:a16="http://schemas.microsoft.com/office/drawing/2014/main" id="{804C8303-DEDE-E59A-C85A-4254F2818B70}"/>
              </a:ext>
            </a:extLst>
          </p:cNvPr>
          <p:cNvSpPr txBox="1"/>
          <p:nvPr/>
        </p:nvSpPr>
        <p:spPr>
          <a:xfrm>
            <a:off x="3315259" y="3149336"/>
            <a:ext cx="3177473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Eğitim sertifikaları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İKY bilgi sistemi uygulamaları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SAP vb.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sz="2400" b="1" dirty="0">
                <a:highlight>
                  <a:srgbClr val="00FF00"/>
                </a:highlight>
              </a:rPr>
              <a:t>Girişimcilik</a:t>
            </a:r>
            <a:endParaRPr lang="tr-TR" b="1" dirty="0">
              <a:highlight>
                <a:srgbClr val="00FF00"/>
              </a:highlight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Kendi işyeri</a:t>
            </a:r>
          </a:p>
        </p:txBody>
      </p:sp>
      <p:sp>
        <p:nvSpPr>
          <p:cNvPr id="10" name="Metin kutusu 9">
            <a:extLst>
              <a:ext uri="{FF2B5EF4-FFF2-40B4-BE49-F238E27FC236}">
                <a16:creationId xmlns:a16="http://schemas.microsoft.com/office/drawing/2014/main" id="{D9C85965-F528-8486-C42D-6BBB7BE75B3B}"/>
              </a:ext>
            </a:extLst>
          </p:cNvPr>
          <p:cNvSpPr txBox="1"/>
          <p:nvPr/>
        </p:nvSpPr>
        <p:spPr>
          <a:xfrm>
            <a:off x="6772834" y="4429190"/>
            <a:ext cx="1173655" cy="20313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ALES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YDS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GNO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KUMAŞ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İSTEK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AZİM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tr-TR" dirty="0"/>
              <a:t>İMKÂN</a:t>
            </a:r>
          </a:p>
        </p:txBody>
      </p:sp>
      <p:sp>
        <p:nvSpPr>
          <p:cNvPr id="2" name="Dikdörtgen: Köşeleri Yuvarlatılmış 1">
            <a:extLst>
              <a:ext uri="{FF2B5EF4-FFF2-40B4-BE49-F238E27FC236}">
                <a16:creationId xmlns:a16="http://schemas.microsoft.com/office/drawing/2014/main" id="{C422ACC5-FAB0-AA46-2EA7-59E85D3BB999}"/>
              </a:ext>
            </a:extLst>
          </p:cNvPr>
          <p:cNvSpPr/>
          <p:nvPr/>
        </p:nvSpPr>
        <p:spPr>
          <a:xfrm>
            <a:off x="9397093" y="1513807"/>
            <a:ext cx="2218766" cy="1724025"/>
          </a:xfrm>
          <a:prstGeom prst="roundRect">
            <a:avLst/>
          </a:prstGeom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tr-TR" sz="3200" b="1" dirty="0"/>
              <a:t>STK’lar</a:t>
            </a:r>
          </a:p>
        </p:txBody>
      </p:sp>
    </p:spTree>
    <p:extLst>
      <p:ext uri="{BB962C8B-B14F-4D97-AF65-F5344CB8AC3E}">
        <p14:creationId xmlns:p14="http://schemas.microsoft.com/office/powerpoint/2010/main" val="39615138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250">
        <p14:reveal/>
      </p:transition>
    </mc:Choice>
    <mc:Fallback xmlns="">
      <p:transition>
        <p:fade/>
      </p:transition>
    </mc:Fallback>
  </mc:AlternateContent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1575</TotalTime>
  <Words>2631</Words>
  <Application>Microsoft Office PowerPoint</Application>
  <PresentationFormat>Geniş ekran</PresentationFormat>
  <Paragraphs>701</Paragraphs>
  <Slides>63</Slides>
  <Notes>50</Notes>
  <HiddenSlides>2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63</vt:i4>
      </vt:variant>
    </vt:vector>
  </HeadingPairs>
  <TitlesOfParts>
    <vt:vector size="68" baseType="lpstr">
      <vt:lpstr>Arial</vt:lpstr>
      <vt:lpstr>Calibri</vt:lpstr>
      <vt:lpstr>Calibri Light</vt:lpstr>
      <vt:lpstr>Wingdings</vt:lpstr>
      <vt:lpstr>Office Teması</vt:lpstr>
      <vt:lpstr>PowerPoint Sunusu</vt:lpstr>
      <vt:lpstr>Süleyman Demirel Üniversitesi İktisadi ve İdari Bilimler Fakültesi İNSAN KAYNAKLARI YÖNETİMİ Uyumlanma Sunumu</vt:lpstr>
      <vt:lpstr>PowerPoint Sunusu</vt:lpstr>
      <vt:lpstr>Biz kimiz?</vt:lpstr>
      <vt:lpstr>Biz kimiz?</vt:lpstr>
      <vt:lpstr>Üniversite -  Fakülte – Bölüm ve diğer birimler</vt:lpstr>
      <vt:lpstr>İnsan Kaynakları Yönetimi Nedir?</vt:lpstr>
      <vt:lpstr>İnsan Kaynakları Yönetimi Nedir?</vt:lpstr>
      <vt:lpstr>PowerPoint Sunusu</vt:lpstr>
      <vt:lpstr>İKY Lisansta Hangi Dersler Alınır?</vt:lpstr>
      <vt:lpstr>SDÜ İKY Lisans Öğrenim Süreci</vt:lpstr>
      <vt:lpstr>PowerPoint Sunusu</vt:lpstr>
      <vt:lpstr>PowerPoint Sunusu</vt:lpstr>
      <vt:lpstr>PowerPoint Sunusu</vt:lpstr>
      <vt:lpstr>PowerPoint Sunusu</vt:lpstr>
      <vt:lpstr>AA, AB, BB, BC, CC, DC, DD, DF FF nasıl hesaplanır?</vt:lpstr>
      <vt:lpstr>HRM-163 Bilim Felsefesi ve Bilimsel Araştırma Yöntemleri</vt:lpstr>
      <vt:lpstr>HRM- 1 6 3</vt:lpstr>
      <vt:lpstr>HRM-163: İKY bölümü, 1. sınıf, güz dönemi dersi HRM-266: İKY bölümü, 2. sınıf, bahar dönemi dersi UAI-366: Uluslararası ilişkiler bölümü, 3. sınıf bahar dersi ISL-803: İşletme bölümü, güz dönemi, üni. ortak seçmeli dersi RTS-802: Radyo Televizyon Sinema bölümü, bahar dönemi, üni. Ortak seçmeli dersi</vt:lpstr>
      <vt:lpstr>PowerPoint Sunusu</vt:lpstr>
      <vt:lpstr>PowerPoint Sunusu</vt:lpstr>
      <vt:lpstr>PowerPoint Sunusu</vt:lpstr>
      <vt:lpstr>PowerPoint Sunusu</vt:lpstr>
      <vt:lpstr>AA, AB, BB, BC, CC, DC, DD, DF FF nasıl hesaplanır?</vt:lpstr>
      <vt:lpstr>PowerPoint Sunusu</vt:lpstr>
      <vt:lpstr>PowerPoint Sunusu</vt:lpstr>
      <vt:lpstr>PowerPoint Sunusu</vt:lpstr>
      <vt:lpstr>PowerPoint Sunusu</vt:lpstr>
      <vt:lpstr>Yetmez, ben iyice bir okuyayım derseniz;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Süleyman Demirel Üniversitesi İktisadi ve İdari Bilimler Fakültesi İNSAN KAYNAKLARI YÖNETİMİ Uyumlama Sunumu</dc:title>
  <dc:creator>Muhammed Yusuf ERTEK</dc:creator>
  <cp:lastModifiedBy>Muhammed Yusuf ERTEK</cp:lastModifiedBy>
  <cp:revision>65</cp:revision>
  <dcterms:created xsi:type="dcterms:W3CDTF">2021-09-23T07:33:19Z</dcterms:created>
  <dcterms:modified xsi:type="dcterms:W3CDTF">2025-09-24T09:59:53Z</dcterms:modified>
</cp:coreProperties>
</file>