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10.jpg" ContentType="image/png"/>
  <Override PartName="/ppt/media/image12.jpg" ContentType="image/png"/>
  <Override PartName="/ppt/media/image13.jpg" ContentType="image/png"/>
  <Override PartName="/ppt/media/image14.jpg" ContentType="image/png"/>
  <Override PartName="/ppt/notesSlides/notesSlide4.xml" ContentType="application/vnd.openxmlformats-officedocument.presentationml.notesSlide+xml"/>
  <Override PartName="/ppt/media/image20.jpg" ContentType="image/png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1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ink/ink2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sldIdLst>
    <p:sldId id="276" r:id="rId2"/>
    <p:sldId id="256" r:id="rId3"/>
    <p:sldId id="257" r:id="rId4"/>
    <p:sldId id="328" r:id="rId5"/>
    <p:sldId id="275" r:id="rId6"/>
    <p:sldId id="259" r:id="rId7"/>
    <p:sldId id="258" r:id="rId8"/>
    <p:sldId id="302" r:id="rId9"/>
    <p:sldId id="260" r:id="rId10"/>
    <p:sldId id="301" r:id="rId11"/>
    <p:sldId id="261" r:id="rId12"/>
    <p:sldId id="303" r:id="rId13"/>
    <p:sldId id="262" r:id="rId14"/>
    <p:sldId id="263" r:id="rId15"/>
    <p:sldId id="277" r:id="rId16"/>
    <p:sldId id="324" r:id="rId17"/>
    <p:sldId id="313" r:id="rId18"/>
    <p:sldId id="325" r:id="rId19"/>
    <p:sldId id="326" r:id="rId20"/>
    <p:sldId id="304" r:id="rId21"/>
    <p:sldId id="298" r:id="rId22"/>
    <p:sldId id="297" r:id="rId23"/>
    <p:sldId id="296" r:id="rId24"/>
    <p:sldId id="312" r:id="rId25"/>
    <p:sldId id="314" r:id="rId26"/>
    <p:sldId id="271" r:id="rId27"/>
    <p:sldId id="323" r:id="rId28"/>
    <p:sldId id="265" r:id="rId29"/>
    <p:sldId id="272" r:id="rId30"/>
    <p:sldId id="327" r:id="rId31"/>
    <p:sldId id="270" r:id="rId32"/>
    <p:sldId id="266" r:id="rId33"/>
    <p:sldId id="267" r:id="rId34"/>
    <p:sldId id="268" r:id="rId35"/>
    <p:sldId id="279" r:id="rId36"/>
    <p:sldId id="281" r:id="rId37"/>
    <p:sldId id="282" r:id="rId38"/>
    <p:sldId id="283" r:id="rId39"/>
    <p:sldId id="285" r:id="rId40"/>
    <p:sldId id="309" r:id="rId41"/>
    <p:sldId id="310" r:id="rId42"/>
    <p:sldId id="317" r:id="rId43"/>
    <p:sldId id="284" r:id="rId44"/>
    <p:sldId id="280" r:id="rId45"/>
    <p:sldId id="322" r:id="rId46"/>
    <p:sldId id="286" r:id="rId47"/>
    <p:sldId id="320" r:id="rId48"/>
    <p:sldId id="321" r:id="rId49"/>
    <p:sldId id="319" r:id="rId50"/>
    <p:sldId id="300" r:id="rId51"/>
    <p:sldId id="315" r:id="rId52"/>
    <p:sldId id="291" r:id="rId53"/>
    <p:sldId id="293" r:id="rId54"/>
    <p:sldId id="306" r:id="rId55"/>
    <p:sldId id="307" r:id="rId56"/>
    <p:sldId id="289" r:id="rId57"/>
    <p:sldId id="305" r:id="rId58"/>
    <p:sldId id="308" r:id="rId59"/>
    <p:sldId id="288" r:id="rId60"/>
    <p:sldId id="311" r:id="rId61"/>
    <p:sldId id="290" r:id="rId62"/>
    <p:sldId id="292" r:id="rId63"/>
    <p:sldId id="287" r:id="rId64"/>
    <p:sldId id="295" r:id="rId65"/>
    <p:sldId id="299" r:id="rId66"/>
    <p:sldId id="294" r:id="rId67"/>
    <p:sldId id="318" r:id="rId68"/>
    <p:sldId id="274" r:id="rId69"/>
    <p:sldId id="329" r:id="rId70"/>
    <p:sldId id="330" r:id="rId71"/>
    <p:sldId id="331" r:id="rId72"/>
    <p:sldId id="332" r:id="rId7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46" autoAdjust="0"/>
  </p:normalViewPr>
  <p:slideViewPr>
    <p:cSldViewPr snapToGrid="0">
      <p:cViewPr varScale="1">
        <p:scale>
          <a:sx n="101" d="100"/>
          <a:sy n="101" d="100"/>
        </p:scale>
        <p:origin x="9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4T09:10:00.161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2816 235,'-232'-2,"-337"10,527-6,0 3,1 2,-1 1,2 2,-1 2,2 1,-1 3,2 1,0 1,-46 32,-159 126,68-47,129-94,1 2,-71 77,-66 101,110-127,22-27,-205 254,176-208,-67 119,129-192,1-1,2 2,1 0,1 1,3 0,1 1,1 0,2 0,0 49,2-20,-7 225,12-224,2-1,19 94,3-51,5 0,5-2,72 151,-25-96,145 213,-165-287,4-2,114 114,189 119,-334-291,137 99,-138-105,0-2,2-1,49 18,-25-16,1-2,0-3,1-3,1-3,0-2,76-1,-94-8,0-2,0-2,0-2,-1-2,0-2,-1-1,0-3,-1-2,60-32,-28 7,291-148,-311 166,1 2,0 3,2 3,111-17,-139 28,1-1,-1-1,-1-2,0-1,0-1,54-29,-26 5,-1-2,56-48,-34 26,-51 40,-1 0,-1-2,0 0,-2-2,0 0,30-43,-2-19,-4-3,-5-1,-3-1,-4-3,-4-1,-4-1,-4-1,-5-1,-4-1,3-185,-17 68,-33-627,15 731,-5 1,-5 1,-4 1,-5 2,-5 2,-72-133,70 160,-3 3,-89-107,-139-112,218 239,-116-83,139 115,-1 2,0 1,-2 1,0 2,-54-15,-94-13,156 39,0 2,0 1,0 1,-45 5,53 0,6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4T09:11:24.373"/>
    </inkml:context>
    <inkml:brush xml:id="br0">
      <inkml:brushProperty name="width" value="0.3" units="cm"/>
      <inkml:brushProperty name="height" value="0.6" units="cm"/>
      <inkml:brushProperty name="color" value="#EF0C4D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4T09:57:36.62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286 286 24575,'-1'6'0,"1"1"0,-1-1 0,0 1 0,0-1 0,-1 1 0,0-1 0,0 1 0,0-1 0,-1 0 0,0 0 0,0-1 0,-5 7 0,-5 5 0,-1 0 0,-23 20 0,22-23 0,1 1 0,-23 30 0,5 2 0,12-20 0,-22 43 0,37-60 0,0 1 0,1 0 0,0 0 0,0 0 0,2 1 0,-1-1 0,-1 24 0,3-29 0,1 0 0,-1 0 0,1 0 0,0 1 0,1-1 0,0 0 0,0 0 0,0 0 0,0 0 0,1 0 0,0 0 0,0 0 0,1-1 0,0 1 0,0-1 0,0 0 0,0 0 0,1 0 0,0 0 0,0 0 0,0-1 0,7 6 0,95 88 0,-95-85 0,1 1 0,-2 0 0,17 28 0,-18-27 0,1 0 0,0-1 0,24 26 0,-11-19 0,1 0 0,2-2 0,0-1 0,50 26 0,-56-35 0,0-2 0,1 0 0,-1-1 0,1-1 0,1-1 0,36 3 0,136-7 0,-94-3 0,214-13 0,-206 7 0,52-8 0,-121 12 0,50-2 0,-61 7 0,1-2 0,-2-1 0,1-2 0,34-9 0,-48 10 0,-1 0 0,0 0 0,-1-1 0,1 0 0,12-8 0,-21 9 0,1 1 0,0-1 0,-1 0 0,0 0 0,0 0 0,0-1 0,-1 1 0,0-1 0,0 0 0,0 0 0,0 0 0,3-9 0,24-71 0,26-120 0,-12 36 0,-34 130 0,-3-1 0,5-64 0,-5 31 0,-1 26 0,-1 0 0,-3-1 0,-2 1 0,-8-74 0,7 115 0,0 0 0,-1 0 0,0 0 0,0-1 0,0 2 0,0-1 0,-1 0 0,0 0 0,0 1 0,-1 0 0,0-1 0,1 1 0,-2 1 0,1-1 0,0 1 0,-1-1 0,0 1 0,-6-3 0,1 2 0,1 0 0,-1 1 0,0 1 0,0 0 0,0 0 0,-1 1 0,1 0 0,-1 1 0,1 0 0,-13 1 0,-633 2 0,606 2 0,0 1 0,1 3 0,-73 20 0,-2 0 0,75-15 0,0 2 0,1 1 0,-46 24 0,35-14 0,-68 20 0,109-40 0,2 2 0,-1 0 0,1 1 0,0 0 0,1 2 0,-22 18 0,-14 9 0,34-26-1365,4-1-5461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24T09:57:40.444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876 1 24575,'0'1'0,"0"1"0,-1-1 0,1 0 0,-1 1 0,1-1 0,-1 1 0,0-1 0,0 0 0,1 0 0,-1 0 0,0 1 0,0-1 0,0 0 0,0 0 0,0 0 0,-1 0 0,1 0 0,0-1 0,0 1 0,-2 1 0,-31 14 0,27-13 0,-48 16 0,-1-3 0,0-2 0,0-2 0,-89 6 0,42-5 0,64-8 0,14-2 0,0 0 0,1 2 0,-40 13 0,56-15 0,1 0 0,-1 1 0,1 0 0,0 0 0,0 1 0,0 0 0,0 1 0,1-1 0,0 1 0,0 0 0,0 1 0,1-1 0,0 1 0,-7 13 0,1 3 0,1 1 0,1-1 0,1 2 0,1-1 0,1 1 0,2 0 0,-3 36 0,6 185 0,4-124 0,-3-118 0,-1 17 0,1 0 0,2 0 0,6 35 0,-6-48 0,0-1 0,1 0 0,0 0 0,0 0 0,1-1 0,-1 1 0,2-1 0,-1 0 0,1 0 0,-1 0 0,2 0 0,-1-1 0,12 9 0,4 1 0,0-2 0,1 0 0,0-1 0,1-2 0,0 0 0,39 10 0,154 25 0,-5-2 0,-161-33 0,0-2 0,1-2 0,0-3 0,0-2 0,53-5 0,9 2 0,673 2 0,-771-1 0,-1 0 0,1-1 0,0-1 0,-1 0 0,1-1 0,-1 0 0,0-1 0,0-1 0,-1 0 0,0-1 0,14-9 0,-10 4 0,-1 0 0,0-1 0,-1 0 0,-1-2 0,0 1 0,0-2 0,16-25 0,-24 30 0,0-1 0,0 0 0,-1 0 0,-1 0 0,0 0 0,-1-1 0,0 0 0,-1 1 0,0-1 0,-1 0 0,-1 0 0,0 0 0,-2-16 0,3-98 0,-4-81 0,2 198 0,0 1 0,-1-1 0,0 1 0,0 0 0,-1-1 0,0 1 0,-1 1 0,0-1 0,0 0 0,-1 1 0,0 0 0,-1 0 0,1 0 0,-8-7 0,-2 2 0,0 0 0,-1 0 0,0 2 0,-1 0 0,-31-15 0,1 5 0,-1 3 0,0 2 0,-98-19 0,29 7 0,-61-26 0,5 16 0,89 22 0,30 8 0,0 3 0,0 3 0,-79 5 0,17 0 0,-11-3-1365,105 0-5461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C3AC91-318D-4B33-906C-C02E216E035C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314C1-24FD-4B28-946E-D33BC0D539F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56796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4143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92C28-BA4F-51CC-8D94-F768A4D23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17A4136-6BE7-4222-88BE-CC71EAC1F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23813B8-3DCC-59AB-1C7B-75985060D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F9BE972-C324-1F40-F108-27488CB6B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23924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0554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FONKSİYONLARDAN BAHSET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40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Burada 4 yıl boyunca alacağınız derslerden birkaçı var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6803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4060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SIRASIYLA TARİHLERİ SÖYLE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055334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BİTİRME PROJESİ VE STAJI HER TÜRLÜ YAPMANIZ LAZIM.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922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Önceki mezunlar staj yaptıkları yerde işe başladı</a:t>
            </a:r>
          </a:p>
          <a:p>
            <a:r>
              <a:rPr lang="tr-TR" dirty="0"/>
              <a:t>Naylon stajın kimseye faydası yok</a:t>
            </a:r>
          </a:p>
          <a:p>
            <a:r>
              <a:rPr lang="tr-TR" dirty="0"/>
              <a:t>Erken staj, erken mezuniyet.</a:t>
            </a:r>
          </a:p>
          <a:p>
            <a:r>
              <a:rPr lang="tr-TR" dirty="0"/>
              <a:t>Geç staj, işe giriş şansının artması demek</a:t>
            </a:r>
          </a:p>
          <a:p>
            <a:endParaRPr lang="tr-TR" dirty="0"/>
          </a:p>
          <a:p>
            <a:r>
              <a:rPr lang="tr-TR" dirty="0"/>
              <a:t>Bir iş görüşmesi kaç dk sürer? Staj 30 işgünü sürer. Hangisinde kendinizi daha rahat ve doğru ifade edebilirsiniz?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28248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15944-9733-1708-B0BF-D65290372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DBAA140E-1122-3CC2-60AA-AB034013C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5C8EF90-2AE3-DD3C-39D5-B38A3BFEF7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Önceki mezunlar staj yaptıkları yerde işe başladı</a:t>
            </a:r>
          </a:p>
          <a:p>
            <a:r>
              <a:rPr lang="tr-TR" dirty="0"/>
              <a:t>Naylon stajın kimseye faydası yok</a:t>
            </a:r>
          </a:p>
          <a:p>
            <a:r>
              <a:rPr lang="tr-TR" dirty="0"/>
              <a:t>Erken staj, erken mezuniyet.</a:t>
            </a:r>
          </a:p>
          <a:p>
            <a:r>
              <a:rPr lang="tr-TR" dirty="0"/>
              <a:t>Geç staj, işe giriş şansının artması demek</a:t>
            </a:r>
          </a:p>
          <a:p>
            <a:endParaRPr lang="tr-TR" dirty="0"/>
          </a:p>
          <a:p>
            <a:r>
              <a:rPr lang="tr-TR" dirty="0"/>
              <a:t>Bir iş görüşmesi kaç dk sürer? Staj 30 işgünü sürer. Hangisinde kendinizi daha rahat ve doğru ifade edebilirsiniz?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AB5B910-6032-2302-1550-3765BC4C05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7327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BİTİRME PROJESİ VE STAJI HER TÜRLÜ YAPMANIZ LAZIM.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59459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74ED3-ADDD-602B-9B0E-D6153427D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C1166C42-6040-CA58-1DA7-68F4894496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BC27141F-7659-C7AE-0255-5A1F9BF2C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BİTİRME PROJESİ VE STAJI HER TÜRLÜ YAPMANIZ LAZIM.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BE15143-8054-7F30-0D96-F4E05E584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09194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BDB6F-2DAA-4B57-F836-49C831989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E2AACC3C-E816-2687-91B3-DFE136FDE5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0855240-545D-A3B4-BE22-4A4BA4252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AC0A3C7-D18B-AE03-D982-D51BFE7D34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5507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9679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3663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42283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4053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GNO VE DNO NASIL HESAPLANIR GÖSTER</a:t>
            </a:r>
          </a:p>
          <a:p>
            <a:r>
              <a:rPr lang="tr-TR" dirty="0"/>
              <a:t>BAŞARILAMAMIŞ BİR DERS OLAMAZ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2651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GNO VE DNO NASIL HESAPLANIR GÖSTER</a:t>
            </a:r>
          </a:p>
          <a:p>
            <a:r>
              <a:rPr lang="tr-TR" dirty="0"/>
              <a:t>BAŞARILAMAMIŞ BİR DERS OLAMAZ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3010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1.99 altında kalırsanız alttan ders almakta zorlanırsınız</a:t>
            </a:r>
          </a:p>
          <a:p>
            <a:r>
              <a:rPr lang="tr-TR" dirty="0"/>
              <a:t>Bir şeyler yolunda gitmese bile 1.99 üzerinde kalmaya çalışmalısınız.</a:t>
            </a:r>
          </a:p>
          <a:p>
            <a:endParaRPr lang="tr-TR" dirty="0"/>
          </a:p>
          <a:p>
            <a:r>
              <a:rPr lang="tr-TR" dirty="0"/>
              <a:t>Alttan ders yoksa ve ortalama 2.50 ise ÜSTTEN ders alabilir erken bitirebilir veya yükünüzü azaltabilirsiniz.</a:t>
            </a:r>
          </a:p>
          <a:p>
            <a:endParaRPr lang="tr-TR" dirty="0"/>
          </a:p>
          <a:p>
            <a:r>
              <a:rPr lang="tr-TR" dirty="0"/>
              <a:t>BAŞTAN SIKI TUTUN</a:t>
            </a:r>
          </a:p>
          <a:p>
            <a:r>
              <a:rPr lang="tr-TR" dirty="0"/>
              <a:t>HAYATINIZ BOYUNCA GNO DEĞİŞMEZ.</a:t>
            </a:r>
          </a:p>
          <a:p>
            <a:r>
              <a:rPr lang="tr-TR" dirty="0"/>
              <a:t>KPSS, ALES, YDS, ÖZEL SEKTÖR hepsinde tekrar şansınız var ama tekrar lisans okumak KOLAY DEĞİL!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76407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EA277-2005-B8AF-3905-ABBB2149A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61C699A-0BFD-AC88-3B21-20A5E79987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0BEBFE85-CCCC-310D-EEFA-6E6005D49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0-1.99 -&gt; 30 </a:t>
            </a:r>
            <a:r>
              <a:rPr lang="tr-TR" dirty="0" err="1"/>
              <a:t>akts</a:t>
            </a:r>
            <a:br>
              <a:rPr lang="tr-TR" dirty="0"/>
            </a:br>
            <a:r>
              <a:rPr lang="tr-TR" dirty="0"/>
              <a:t>2.00 -2.99 &gt; 40 </a:t>
            </a:r>
            <a:r>
              <a:rPr lang="tr-TR" dirty="0" err="1"/>
              <a:t>akts</a:t>
            </a:r>
            <a:endParaRPr lang="tr-TR" dirty="0"/>
          </a:p>
          <a:p>
            <a:r>
              <a:rPr lang="tr-TR" dirty="0"/>
              <a:t>3.00&gt; 50 </a:t>
            </a:r>
            <a:r>
              <a:rPr lang="tr-TR" dirty="0" err="1"/>
              <a:t>akts</a:t>
            </a:r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46F4F8C-C2FC-C69B-ADA9-4001D3AE4E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6327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21225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25611-7029-4EFA-0D6E-D7B30A133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7A3A3F3-8A53-F26A-C796-F22AD3368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520840A-7FD9-5683-FF5C-FDDA60499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DAHA FAZLA BİLGİ isteyenler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D8B8586-E20D-B007-C93A-D36DD57B6A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1965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Mevzuat </a:t>
            </a:r>
            <a:r>
              <a:rPr lang="tr-TR" dirty="0" err="1"/>
              <a:t>sdü</a:t>
            </a:r>
            <a:r>
              <a:rPr lang="tr-TR" dirty="0"/>
              <a:t> işaret edilebilir.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18838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36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200428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37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038998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38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75244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72203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35147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5571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70475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80774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Apple – </a:t>
            </a:r>
            <a:r>
              <a:rPr lang="tr-TR" dirty="0" err="1"/>
              <a:t>Andorid</a:t>
            </a:r>
            <a:r>
              <a:rPr lang="tr-TR" dirty="0"/>
              <a:t> ikisinde de var</a:t>
            </a:r>
          </a:p>
          <a:p>
            <a:r>
              <a:rPr lang="tr-TR" dirty="0"/>
              <a:t>Huawei bilinmiyor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40566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A5B18-5ACE-A733-1417-6B61EF14C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95E5A84-5BE0-A7D5-959C-BA66506049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8AF0C74-8A69-6E47-7F68-94A989552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Apple – </a:t>
            </a:r>
            <a:r>
              <a:rPr lang="tr-TR" dirty="0" err="1"/>
              <a:t>Andorid</a:t>
            </a:r>
            <a:r>
              <a:rPr lang="tr-TR" dirty="0"/>
              <a:t> ikisinde de var</a:t>
            </a:r>
          </a:p>
          <a:p>
            <a:r>
              <a:rPr lang="tr-TR" dirty="0"/>
              <a:t>Huawei bilinmiyor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8A8AB52-BBA0-22F3-036B-6B7462A30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10109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24682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AE13B-64CC-1C23-3B90-85DF08310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64B92235-25E8-ADB6-CA30-90C8E00381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717502AE-B059-570A-068F-413C300962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3F17CA5-AC09-8246-6512-2C50561B34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361782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AF221-9507-66CB-82C1-89AC915EA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5EE334C-9534-C45D-860D-9C180CDBE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884662C8-E95E-A3DF-D834-1E694CD66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E713480-96E8-4FC0-4889-D191C3E499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1463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539D2-3273-AC05-DBD8-0D74CFD93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6C7A60CA-7039-A864-B1C2-B5A9A133E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340E7631-1C4D-7D46-1E20-67B562FE6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5381041-1477-2616-99E4-FB297094B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49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32804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Mevzuat </a:t>
            </a:r>
            <a:r>
              <a:rPr lang="tr-TR" dirty="0" err="1"/>
              <a:t>sdü</a:t>
            </a:r>
            <a:r>
              <a:rPr lang="tr-TR" dirty="0"/>
              <a:t> işaret edilebilir.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20700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Mevzuat </a:t>
            </a:r>
            <a:r>
              <a:rPr lang="tr-TR" dirty="0" err="1"/>
              <a:t>sdü</a:t>
            </a:r>
            <a:r>
              <a:rPr lang="tr-TR" dirty="0"/>
              <a:t> işaret edilebilir.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087954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259791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675586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453955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996585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22356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4814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131607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59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582371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32529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456887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66773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39964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385674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Ünilerin</a:t>
            </a:r>
            <a:r>
              <a:rPr lang="tr-TR" dirty="0"/>
              <a:t> arasında zaten aralarında fark yok</a:t>
            </a:r>
          </a:p>
          <a:p>
            <a:r>
              <a:rPr lang="tr-TR" dirty="0"/>
              <a:t>Kaşık </a:t>
            </a:r>
            <a:r>
              <a:rPr lang="tr-TR" dirty="0" err="1"/>
              <a:t>kaşık</a:t>
            </a:r>
            <a:r>
              <a:rPr lang="tr-TR" dirty="0"/>
              <a:t>, çatal </a:t>
            </a:r>
            <a:r>
              <a:rPr lang="tr-TR" dirty="0" err="1"/>
              <a:t>çatal</a:t>
            </a:r>
            <a:endParaRPr lang="tr-TR" dirty="0"/>
          </a:p>
          <a:p>
            <a:r>
              <a:rPr lang="tr-TR" dirty="0"/>
              <a:t>Merkezi derslikler, </a:t>
            </a:r>
            <a:r>
              <a:rPr lang="tr-TR" dirty="0" err="1"/>
              <a:t>anfi</a:t>
            </a:r>
            <a:r>
              <a:rPr lang="tr-TR" dirty="0"/>
              <a:t>, </a:t>
            </a:r>
            <a:r>
              <a:rPr lang="tr-TR" dirty="0" err="1"/>
              <a:t>GSF’nin</a:t>
            </a:r>
            <a:r>
              <a:rPr lang="tr-TR" dirty="0"/>
              <a:t> orada öğrenci </a:t>
            </a:r>
            <a:r>
              <a:rPr lang="tr-TR" dirty="0" err="1"/>
              <a:t>küluplerine</a:t>
            </a:r>
            <a:r>
              <a:rPr lang="tr-TR"/>
              <a:t> gidin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883312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45345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FBDCE-657B-EE19-EA9E-3556AB06D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7667B1BB-A6EA-1E65-A955-4F25932F0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100F7F4A-EDF0-C125-AC9B-17F7809893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Öğrenciliğimde çok yaşadığım sorun.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36E0C8D1-8D0D-EDFF-8BF2-AA04F3AC5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53010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0EB22-D197-B01C-55A2-2A850D11C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8633EB7D-5369-876C-5035-45AC54548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FC38ADE-01EC-848F-1EF2-92C3CE38AE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E6618D0-13A6-5EDC-A1D5-BA72A369B2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69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8479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0BB9B-9401-E979-2D24-D3AB37281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7EFF41E2-AEA4-D505-E409-6FFADE8805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E008AAB-73BE-2EEB-A71D-7F2A0B5B9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743071E-03CA-3961-FD60-1D72AB573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70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196578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09ED8-1913-9D45-6EA5-4E525FF0E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4EEE374-21CF-BCAD-E0EA-8F417538F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D0F358AE-50DF-48B8-8B74-B1E47D531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0EF7EA6-6BD7-1C80-4123-BC04AB022E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71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959378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3A707-5A25-96B9-245E-3D1E1B3C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9E4BC00D-E602-A926-D7D7-64D46703E8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6DB7361D-6955-76BB-EC35-11F15F1A9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FCF5C56-CE12-3412-1C71-22980B7452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314C1-24FD-4B28-946E-D33BC0D539F5}" type="slidenum">
              <a:rPr lang="tr-TR" smtClean="0"/>
              <a:t>72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657044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B62CC5-E0C5-4565-B948-56A8CB890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1AB723-7F6B-4651-9381-B227956F2E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FBDB318-7C94-4FE2-B802-44CCF7380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D1AFD05-0FB2-4A69-BF22-3BA6A9449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C13CC33-08E9-497C-8703-ECE7C56A6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0591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27CD30-3DF3-4656-9D0B-C6B28FE53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205BFA-E0C2-448A-A1A8-7168DFDE1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DD1A52C-DA46-4535-9F06-C768D2E69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EC68C2A-B11A-4421-B091-4571E4147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8096AEC-CCF4-418F-B0D5-BF0F7C854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8149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1C8941-165D-4292-8592-7DB7BC035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FDCEEC9-CFC8-4F37-89D4-70E294D118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AF1B0B2-0BF9-404D-8980-60EBBDA8B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C23D1F8-E704-4F1A-A295-891126EB2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E6521D-F5A4-4AA1-939D-1BDA5DE13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835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F05B389-84D7-435D-B4F8-76C308CF7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B4E9F9-5CE2-43FD-8E7D-578E24F690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B7B91D46-EB0C-4CF2-90B3-B3783A5AF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2DB1F92-53E4-4250-A5C4-4E5E0E54F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E4779CF-F730-4328-B47E-5A4FF990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FF8EEDA-C0AC-4A5C-A2CA-CFF001A95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299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EFD81E-FBF5-4B8A-B7DB-48ADFE6B5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C778320-3CED-4B44-82ED-1AF5301F2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2466323F-D203-4052-A642-27962CDE5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E5811DF-6740-4355-A2CD-682A8136A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0B5FBE3-964D-48CA-A814-BE18F23C3A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394F297-8330-45CE-A4B2-3F2F6D26C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B3085B74-2DFB-444A-8E08-54E7A572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1DA7AC1-54FD-44BF-80E0-64CCB874F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816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1DCE7F-8522-4DBA-BE73-057EF584B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9C79970-12AD-45ED-8C80-7156FA8B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33B9C1D-92AF-4E0A-B5FF-584EA91EE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9B2D2FC-358D-4CB7-A223-081D72344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08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7BA2FA31-39FA-450F-AF3D-B1EA7C711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CED16E02-B90F-412E-A383-4EAD741A6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AE3CBCB-7848-43EE-8FB6-087A081E0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790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68BFC74-544E-4F8A-B0CA-4752CE175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DB6FC7-FF74-45E5-AA07-BACB58C959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3030542-4783-4F25-A15E-8016CD90A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556DB63-83E5-40F2-B31F-D854C74C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777F0B6-C8D1-41B7-A4E2-094807DDE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5D4D68E-0EF1-4B6D-BDBA-F01246314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9503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A0498C5-4A41-4531-9026-70E62CD22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2D6AC76-F3FA-4A00-B6A8-01FDD82B5E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AB68BA5-234F-4466-BB6C-67CE09D31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AF4B914-EAD8-4FAB-8CDB-B98252B5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72F832B-F890-428B-92EA-839FFB9D2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765BB3F-6A7C-446D-AFBE-E0ADFB6C6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6011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84DD8AD-DECA-4EF8-B5B4-85C5CA34D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5D60AA5-4D3A-44A8-B6B1-C9333A23A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8FF20CB-711D-4B75-8DDB-6E440257F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F07C5D-E7E0-46F6-A0FB-6314FA3DB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3874133-C775-4D5F-9FE7-84428F499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2096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51B687EE-43FC-4E10-926B-46232EB990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4587DC3-E3B0-403F-A3D0-82FADDB055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8EBEA39-25EF-4ADD-BE98-678656A72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C886E77-938A-4687-8BB2-43C3EF6BA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490B810-BC37-42F6-AB67-793D43721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763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3000">
              <a:schemeClr val="accent1">
                <a:lumMod val="5000"/>
                <a:lumOff val="95000"/>
                <a:alpha val="29000"/>
              </a:schemeClr>
            </a:gs>
            <a:gs pos="100000">
              <a:srgbClr val="ACC1E4"/>
            </a:gs>
            <a:gs pos="96000">
              <a:schemeClr val="accent1">
                <a:lumMod val="45000"/>
                <a:lumOff val="55000"/>
              </a:schemeClr>
            </a:gs>
            <a:gs pos="97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75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3369C222-C3EC-481E-9203-DF3463F47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F024F2D-2800-4655-B409-DBFFBE50D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A59437-BC7F-4E17-9CF3-BD8E7F18B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10D9C-7D1A-4361-9E2B-B05A17119332}" type="datetimeFigureOut">
              <a:rPr lang="tr-TR" smtClean="0"/>
              <a:t>24.09.2026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7E219A4-1799-42F9-A2FF-203B6BAA00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182B083-827A-41DE-B62B-BA4C678835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20B66-BFCE-466D-AA38-BD195A251B4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7542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11" Type="http://schemas.openxmlformats.org/officeDocument/2006/relationships/image" Target="../media/image12.jpg"/><Relationship Id="rId5" Type="http://schemas.openxmlformats.org/officeDocument/2006/relationships/image" Target="../media/image7.jpg"/><Relationship Id="rId10" Type="http://schemas.openxmlformats.org/officeDocument/2006/relationships/image" Target="../media/image11.jpeg"/><Relationship Id="rId4" Type="http://schemas.openxmlformats.org/officeDocument/2006/relationships/image" Target="../media/image6.jpg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3.pn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Relationship Id="rId9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ys.sdu.edu.tr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0.png"/><Relationship Id="rId5" Type="http://schemas.openxmlformats.org/officeDocument/2006/relationships/customXml" Target="../ink/ink1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customXml" Target="../ink/ink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0.png"/><Relationship Id="rId5" Type="http://schemas.openxmlformats.org/officeDocument/2006/relationships/customXml" Target="../ink/ink3.xml"/><Relationship Id="rId4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svg"/><Relationship Id="rId3" Type="http://schemas.openxmlformats.org/officeDocument/2006/relationships/image" Target="../media/image3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svg"/><Relationship Id="rId4" Type="http://schemas.openxmlformats.org/officeDocument/2006/relationships/image" Target="../media/image57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3.sv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image" Target="../media/image3.png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10" Type="http://schemas.openxmlformats.org/officeDocument/2006/relationships/image" Target="../media/image80.jpeg"/><Relationship Id="rId4" Type="http://schemas.openxmlformats.org/officeDocument/2006/relationships/image" Target="../media/image74.jpeg"/><Relationship Id="rId9" Type="http://schemas.openxmlformats.org/officeDocument/2006/relationships/image" Target="../media/image7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image" Target="../media/image3.png"/><Relationship Id="rId7" Type="http://schemas.openxmlformats.org/officeDocument/2006/relationships/image" Target="../media/image60.sv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jpeg"/><Relationship Id="rId4" Type="http://schemas.openxmlformats.org/officeDocument/2006/relationships/image" Target="../media/image2.jpg"/><Relationship Id="rId9" Type="http://schemas.openxmlformats.org/officeDocument/2006/relationships/image" Target="../media/image58.sv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jpeg"/><Relationship Id="rId9" Type="http://schemas.openxmlformats.org/officeDocument/2006/relationships/image" Target="../media/image92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91.png"/><Relationship Id="rId3" Type="http://schemas.openxmlformats.org/officeDocument/2006/relationships/image" Target="../media/image3.png"/><Relationship Id="rId7" Type="http://schemas.openxmlformats.org/officeDocument/2006/relationships/image" Target="../media/image88.png"/><Relationship Id="rId12" Type="http://schemas.openxmlformats.org/officeDocument/2006/relationships/image" Target="../media/image98.png"/><Relationship Id="rId17" Type="http://schemas.openxmlformats.org/officeDocument/2006/relationships/image" Target="../media/image93.png"/><Relationship Id="rId2" Type="http://schemas.openxmlformats.org/officeDocument/2006/relationships/notesSlide" Target="../notesSlides/notesSlide56.xml"/><Relationship Id="rId16" Type="http://schemas.openxmlformats.org/officeDocument/2006/relationships/image" Target="../media/image10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11" Type="http://schemas.openxmlformats.org/officeDocument/2006/relationships/image" Target="../media/image90.png"/><Relationship Id="rId5" Type="http://schemas.openxmlformats.org/officeDocument/2006/relationships/image" Target="../media/image87.jpeg"/><Relationship Id="rId15" Type="http://schemas.openxmlformats.org/officeDocument/2006/relationships/image" Target="../media/image92.png"/><Relationship Id="rId10" Type="http://schemas.openxmlformats.org/officeDocument/2006/relationships/image" Target="../media/image97.png"/><Relationship Id="rId4" Type="http://schemas.openxmlformats.org/officeDocument/2006/relationships/image" Target="../media/image94.png"/><Relationship Id="rId9" Type="http://schemas.openxmlformats.org/officeDocument/2006/relationships/image" Target="../media/image89.png"/><Relationship Id="rId14" Type="http://schemas.openxmlformats.org/officeDocument/2006/relationships/image" Target="../media/image99.jpeg"/></Relationships>
</file>

<file path=ppt/slides/_rels/slide68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7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microsoft.com/office/2017/06/relationships/model3d" Target="../media/model3d2.glb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chemeClr val="accent1">
                <a:lumMod val="40000"/>
                <a:lumOff val="60000"/>
              </a:schemeClr>
            </a:gs>
            <a:gs pos="36000">
              <a:schemeClr val="accent5">
                <a:lumMod val="60000"/>
                <a:lumOff val="40000"/>
              </a:schemeClr>
            </a:gs>
            <a:gs pos="66000">
              <a:schemeClr val="accent1">
                <a:lumMod val="95000"/>
                <a:lumOff val="5000"/>
              </a:schemeClr>
            </a:gs>
            <a:gs pos="93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Resim 10">
            <a:extLst>
              <a:ext uri="{FF2B5EF4-FFF2-40B4-BE49-F238E27FC236}">
                <a16:creationId xmlns:a16="http://schemas.microsoft.com/office/drawing/2014/main" id="{A74DF372-054C-499D-8412-C52BAC52EB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6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0"/>
            <a:ext cx="8666645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0000"/>
              </a:srgbClr>
            </a:outerShdw>
            <a:softEdge rad="12700"/>
          </a:effectLst>
        </p:spPr>
      </p:pic>
    </p:spTree>
    <p:extLst>
      <p:ext uri="{BB962C8B-B14F-4D97-AF65-F5344CB8AC3E}">
        <p14:creationId xmlns:p14="http://schemas.microsoft.com/office/powerpoint/2010/main" val="219371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24A0BF3-03C8-4EF7-A1CD-1A84CD6C86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74165"/>
            <a:ext cx="12192000" cy="3342806"/>
          </a:xfrm>
        </p:spPr>
        <p:txBody>
          <a:bodyPr>
            <a:normAutofit/>
          </a:bodyPr>
          <a:lstStyle/>
          <a:p>
            <a:r>
              <a:rPr lang="tr-TR" sz="4900" b="1" dirty="0"/>
              <a:t>Süleyman Demirel Üniversitesi</a:t>
            </a:r>
            <a:br>
              <a:rPr lang="tr-TR" sz="4900" b="1" dirty="0"/>
            </a:br>
            <a:r>
              <a:rPr lang="tr-TR" sz="4400" b="1" dirty="0"/>
              <a:t>İktisadi ve İdari Bilimler Fakültesi</a:t>
            </a:r>
            <a:br>
              <a:rPr lang="tr-TR" dirty="0"/>
            </a:br>
            <a:r>
              <a:rPr lang="tr-TR" b="1" dirty="0"/>
              <a:t>İNSAN KAYNAKLARI YÖNETİMİ</a:t>
            </a:r>
            <a:br>
              <a:rPr lang="tr-TR" b="1" dirty="0"/>
            </a:br>
            <a:r>
              <a:rPr lang="tr-TR" b="1" dirty="0"/>
              <a:t>Uyumlanma Sunumu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928A21C3-6919-450B-B142-D8CACDC64E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02238"/>
            <a:ext cx="12191999" cy="1655762"/>
          </a:xfrm>
        </p:spPr>
        <p:txBody>
          <a:bodyPr/>
          <a:lstStyle/>
          <a:p>
            <a:r>
              <a:rPr lang="tr-TR" b="1" dirty="0"/>
              <a:t>2026-2027 Güz Dönemi</a:t>
            </a:r>
          </a:p>
          <a:p>
            <a:r>
              <a:rPr lang="tr-TR" b="1" dirty="0"/>
              <a:t>Isparta</a:t>
            </a:r>
          </a:p>
        </p:txBody>
      </p:sp>
      <p:pic>
        <p:nvPicPr>
          <p:cNvPr id="5" name="Resim 4" descr="metin, işaret, küçük resim içeren bir resim&#10;&#10;Açıklama otomatik olarak oluşturuldu">
            <a:extLst>
              <a:ext uri="{FF2B5EF4-FFF2-40B4-BE49-F238E27FC236}">
                <a16:creationId xmlns:a16="http://schemas.microsoft.com/office/drawing/2014/main" id="{D3302D45-A4BF-45EE-9902-44A841DD1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00000" cy="18000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5EAFEBD-0CBF-461E-88C9-B8F18D01C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389" y="0"/>
            <a:ext cx="227471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18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75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Metin kutusu 20">
            <a:extLst>
              <a:ext uri="{FF2B5EF4-FFF2-40B4-BE49-F238E27FC236}">
                <a16:creationId xmlns:a16="http://schemas.microsoft.com/office/drawing/2014/main" id="{00473BD9-9179-4B6A-B8B5-298A631ED57F}"/>
              </a:ext>
            </a:extLst>
          </p:cNvPr>
          <p:cNvSpPr txBox="1"/>
          <p:nvPr/>
        </p:nvSpPr>
        <p:spPr>
          <a:xfrm>
            <a:off x="4271620" y="5657548"/>
            <a:ext cx="36487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>
                <a:solidFill>
                  <a:srgbClr val="0070C0"/>
                </a:solidFill>
              </a:rPr>
              <a:t>HOŞGELDİNİZ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5B9705C6-C447-4B18-9E0B-F8E16677F7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779" y="1458464"/>
            <a:ext cx="4980442" cy="394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944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A85E9-3563-25CD-6561-59EFD5BC1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EB0355-B166-C6BD-AC14-43B678A156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49508"/>
          </a:xfrm>
        </p:spPr>
        <p:txBody>
          <a:bodyPr/>
          <a:lstStyle/>
          <a:p>
            <a:pPr algn="ctr"/>
            <a:r>
              <a:rPr lang="tr-TR" dirty="0"/>
              <a:t>Biz kimiz?</a:t>
            </a:r>
          </a:p>
        </p:txBody>
      </p:sp>
      <p:pic>
        <p:nvPicPr>
          <p:cNvPr id="59" name="Resim 58">
            <a:extLst>
              <a:ext uri="{FF2B5EF4-FFF2-40B4-BE49-F238E27FC236}">
                <a16:creationId xmlns:a16="http://schemas.microsoft.com/office/drawing/2014/main" id="{CF7B8AC9-D489-30A8-8983-AF3442CCD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116" y="14755"/>
            <a:ext cx="909884" cy="720000"/>
          </a:xfrm>
          <a:prstGeom prst="rect">
            <a:avLst/>
          </a:prstGeom>
        </p:spPr>
      </p:pic>
      <p:sp>
        <p:nvSpPr>
          <p:cNvPr id="33" name="Dikdörtgen 32">
            <a:extLst>
              <a:ext uri="{FF2B5EF4-FFF2-40B4-BE49-F238E27FC236}">
                <a16:creationId xmlns:a16="http://schemas.microsoft.com/office/drawing/2014/main" id="{D3014739-4B3F-5FB6-3AAD-88A3655F2942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Dikdörtgen 60">
            <a:extLst>
              <a:ext uri="{FF2B5EF4-FFF2-40B4-BE49-F238E27FC236}">
                <a16:creationId xmlns:a16="http://schemas.microsoft.com/office/drawing/2014/main" id="{738D13FE-59E5-0E8B-EB8E-0A9A5CA6BAE1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5F8E42B5-EC0E-D513-A6C0-7A440108E089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B1E603A-C120-F8A4-B84F-2B0F12996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070" y="721283"/>
            <a:ext cx="4793892" cy="598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3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61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DA07F1-221D-4B2B-8098-BCFB548B5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49508"/>
          </a:xfrm>
        </p:spPr>
        <p:txBody>
          <a:bodyPr/>
          <a:lstStyle/>
          <a:p>
            <a:pPr algn="ctr"/>
            <a:r>
              <a:rPr lang="tr-TR" dirty="0"/>
              <a:t>Biz kimiz?</a:t>
            </a:r>
          </a:p>
        </p:txBody>
      </p:sp>
      <p:pic>
        <p:nvPicPr>
          <p:cNvPr id="5" name="Resim 4" descr="kişi, adam, takım, dik içeren bir resim&#10;&#10;Açıklama otomatik olarak oluşturuldu">
            <a:extLst>
              <a:ext uri="{FF2B5EF4-FFF2-40B4-BE49-F238E27FC236}">
                <a16:creationId xmlns:a16="http://schemas.microsoft.com/office/drawing/2014/main" id="{A2137C14-508D-44A9-8921-D755635C88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1" t="10069" r="15881" b="16473"/>
          <a:stretch/>
        </p:blipFill>
        <p:spPr>
          <a:xfrm>
            <a:off x="6212679" y="790412"/>
            <a:ext cx="2299742" cy="1686260"/>
          </a:xfrm>
          <a:prstGeom prst="rect">
            <a:avLst/>
          </a:prstGeom>
        </p:spPr>
      </p:pic>
      <p:pic>
        <p:nvPicPr>
          <p:cNvPr id="11" name="Resim 10" descr="iç mekan, tablo, kişi, adam içeren bir resim&#10;&#10;Açıklama otomatik olarak oluşturuldu">
            <a:extLst>
              <a:ext uri="{FF2B5EF4-FFF2-40B4-BE49-F238E27FC236}">
                <a16:creationId xmlns:a16="http://schemas.microsoft.com/office/drawing/2014/main" id="{6C1F4C2E-FC2C-49F1-96BE-9622E3E032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6" t="10711" r="10316" b="8634"/>
          <a:stretch/>
        </p:blipFill>
        <p:spPr>
          <a:xfrm>
            <a:off x="3606277" y="3984196"/>
            <a:ext cx="2184903" cy="1690211"/>
          </a:xfrm>
          <a:prstGeom prst="rect">
            <a:avLst/>
          </a:prstGeom>
        </p:spPr>
      </p:pic>
      <p:pic>
        <p:nvPicPr>
          <p:cNvPr id="14" name="Resim 13" descr="metin, iç mekan, raf, kitap içeren bir resim&#10;&#10;Açıklama otomatik olarak oluşturuldu">
            <a:extLst>
              <a:ext uri="{FF2B5EF4-FFF2-40B4-BE49-F238E27FC236}">
                <a16:creationId xmlns:a16="http://schemas.microsoft.com/office/drawing/2014/main" id="{1491B5AF-5F5B-4341-8D2D-B1770AE8D78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5" t="3060" r="6089" b="9509"/>
          <a:stretch/>
        </p:blipFill>
        <p:spPr>
          <a:xfrm>
            <a:off x="9008930" y="665173"/>
            <a:ext cx="2439440" cy="1975255"/>
          </a:xfrm>
          <a:prstGeom prst="rect">
            <a:avLst/>
          </a:prstGeom>
        </p:spPr>
      </p:pic>
      <p:pic>
        <p:nvPicPr>
          <p:cNvPr id="24" name="Resim 23" descr="metin, iç mekan, raf, kişi içeren bir resim&#10;&#10;Açıklama otomatik olarak oluşturuldu">
            <a:extLst>
              <a:ext uri="{FF2B5EF4-FFF2-40B4-BE49-F238E27FC236}">
                <a16:creationId xmlns:a16="http://schemas.microsoft.com/office/drawing/2014/main" id="{BAD699DB-6B21-405F-827F-B4757D3D9ED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1" t="10928" r="12939" b="12704"/>
          <a:stretch/>
        </p:blipFill>
        <p:spPr>
          <a:xfrm>
            <a:off x="840564" y="692988"/>
            <a:ext cx="2200275" cy="1678478"/>
          </a:xfrm>
          <a:prstGeom prst="rect">
            <a:avLst/>
          </a:prstGeom>
        </p:spPr>
      </p:pic>
      <p:pic>
        <p:nvPicPr>
          <p:cNvPr id="27" name="Resim 26" descr="kişi, duvar içeren bir resim&#10;&#10;Açıklama otomatik olarak oluşturuldu">
            <a:extLst>
              <a:ext uri="{FF2B5EF4-FFF2-40B4-BE49-F238E27FC236}">
                <a16:creationId xmlns:a16="http://schemas.microsoft.com/office/drawing/2014/main" id="{D8C023C1-36DC-4F6B-9E55-7B162B1B31B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9" t="10517" r="21537" b="8853"/>
          <a:stretch/>
        </p:blipFill>
        <p:spPr>
          <a:xfrm>
            <a:off x="3434606" y="721283"/>
            <a:ext cx="2258264" cy="1662744"/>
          </a:xfrm>
          <a:prstGeom prst="rect">
            <a:avLst/>
          </a:prstGeom>
        </p:spPr>
      </p:pic>
      <p:pic>
        <p:nvPicPr>
          <p:cNvPr id="29" name="Resim 28" descr="adam, kişi, bakarken, poz içeren bir resim&#10;&#10;Açıklama otomatik olarak oluşturuldu">
            <a:extLst>
              <a:ext uri="{FF2B5EF4-FFF2-40B4-BE49-F238E27FC236}">
                <a16:creationId xmlns:a16="http://schemas.microsoft.com/office/drawing/2014/main" id="{96C36C2F-5468-4FBB-B964-0870BA3D79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2" t="9374" b="27043"/>
          <a:stretch/>
        </p:blipFill>
        <p:spPr>
          <a:xfrm>
            <a:off x="6830865" y="3825326"/>
            <a:ext cx="1452016" cy="1780409"/>
          </a:xfrm>
          <a:prstGeom prst="rect">
            <a:avLst/>
          </a:prstGeom>
        </p:spPr>
      </p:pic>
      <p:sp>
        <p:nvSpPr>
          <p:cNvPr id="31" name="Metin kutusu 30">
            <a:extLst>
              <a:ext uri="{FF2B5EF4-FFF2-40B4-BE49-F238E27FC236}">
                <a16:creationId xmlns:a16="http://schemas.microsoft.com/office/drawing/2014/main" id="{C116AF29-1EF6-43D3-95F0-FD8D0FE1EAA7}"/>
              </a:ext>
            </a:extLst>
          </p:cNvPr>
          <p:cNvSpPr txBox="1"/>
          <p:nvPr/>
        </p:nvSpPr>
        <p:spPr>
          <a:xfrm>
            <a:off x="6077430" y="2684487"/>
            <a:ext cx="2484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Osman Kürşat ACAR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Prof. Dr.</a:t>
            </a:r>
          </a:p>
        </p:txBody>
      </p:sp>
      <p:sp>
        <p:nvSpPr>
          <p:cNvPr id="37" name="Metin kutusu 36">
            <a:extLst>
              <a:ext uri="{FF2B5EF4-FFF2-40B4-BE49-F238E27FC236}">
                <a16:creationId xmlns:a16="http://schemas.microsoft.com/office/drawing/2014/main" id="{7EA69A95-4943-4FDE-A6FB-7BC2719F523C}"/>
              </a:ext>
            </a:extLst>
          </p:cNvPr>
          <p:cNvSpPr txBox="1"/>
          <p:nvPr/>
        </p:nvSpPr>
        <p:spPr>
          <a:xfrm>
            <a:off x="3650340" y="6007815"/>
            <a:ext cx="1975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Ahmet YILDIRIM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Doç. Dr.</a:t>
            </a:r>
          </a:p>
        </p:txBody>
      </p:sp>
      <p:sp>
        <p:nvSpPr>
          <p:cNvPr id="39" name="Metin kutusu 38">
            <a:extLst>
              <a:ext uri="{FF2B5EF4-FFF2-40B4-BE49-F238E27FC236}">
                <a16:creationId xmlns:a16="http://schemas.microsoft.com/office/drawing/2014/main" id="{F1E26724-E46E-4EA7-9CCE-C8EA218D0EF9}"/>
              </a:ext>
            </a:extLst>
          </p:cNvPr>
          <p:cNvSpPr txBox="1"/>
          <p:nvPr/>
        </p:nvSpPr>
        <p:spPr>
          <a:xfrm>
            <a:off x="9115174" y="2684486"/>
            <a:ext cx="2467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Halil İbrahim ÖZMEN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Doç. Dr.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47C321D3-75EF-4E78-BFEA-83472921BCB3}"/>
              </a:ext>
            </a:extLst>
          </p:cNvPr>
          <p:cNvSpPr txBox="1"/>
          <p:nvPr/>
        </p:nvSpPr>
        <p:spPr>
          <a:xfrm>
            <a:off x="1055915" y="2506781"/>
            <a:ext cx="1796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Pınar GÖKTAŞ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Prof. Dr.</a:t>
            </a:r>
          </a:p>
        </p:txBody>
      </p:sp>
      <p:sp>
        <p:nvSpPr>
          <p:cNvPr id="41" name="Metin kutusu 40">
            <a:extLst>
              <a:ext uri="{FF2B5EF4-FFF2-40B4-BE49-F238E27FC236}">
                <a16:creationId xmlns:a16="http://schemas.microsoft.com/office/drawing/2014/main" id="{A688365C-42CF-4EAB-B8C0-3BBBC7DA1189}"/>
              </a:ext>
            </a:extLst>
          </p:cNvPr>
          <p:cNvSpPr txBox="1"/>
          <p:nvPr/>
        </p:nvSpPr>
        <p:spPr>
          <a:xfrm>
            <a:off x="3117989" y="2556091"/>
            <a:ext cx="2741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Devrim VURAL YILMAZ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Prof. Dr.</a:t>
            </a:r>
          </a:p>
        </p:txBody>
      </p:sp>
      <p:sp>
        <p:nvSpPr>
          <p:cNvPr id="42" name="Metin kutusu 41">
            <a:extLst>
              <a:ext uri="{FF2B5EF4-FFF2-40B4-BE49-F238E27FC236}">
                <a16:creationId xmlns:a16="http://schemas.microsoft.com/office/drawing/2014/main" id="{CAAAD1C8-212F-43F2-856E-282E57A45F19}"/>
              </a:ext>
            </a:extLst>
          </p:cNvPr>
          <p:cNvSpPr txBox="1"/>
          <p:nvPr/>
        </p:nvSpPr>
        <p:spPr>
          <a:xfrm>
            <a:off x="6551919" y="5813550"/>
            <a:ext cx="2009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Muharrem AKSU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Doç. Dr.</a:t>
            </a:r>
          </a:p>
        </p:txBody>
      </p:sp>
      <p:pic>
        <p:nvPicPr>
          <p:cNvPr id="59" name="Resim 58">
            <a:extLst>
              <a:ext uri="{FF2B5EF4-FFF2-40B4-BE49-F238E27FC236}">
                <a16:creationId xmlns:a16="http://schemas.microsoft.com/office/drawing/2014/main" id="{586C1F31-FAE0-4FD5-985C-2C0807A6FF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116" y="14755"/>
            <a:ext cx="909884" cy="720000"/>
          </a:xfrm>
          <a:prstGeom prst="rect">
            <a:avLst/>
          </a:prstGeom>
        </p:spPr>
      </p:pic>
      <p:sp>
        <p:nvSpPr>
          <p:cNvPr id="33" name="Dikdörtgen 32">
            <a:extLst>
              <a:ext uri="{FF2B5EF4-FFF2-40B4-BE49-F238E27FC236}">
                <a16:creationId xmlns:a16="http://schemas.microsoft.com/office/drawing/2014/main" id="{918247F2-049C-4790-82B4-58E4F2EB086F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Dikdörtgen 60">
            <a:extLst>
              <a:ext uri="{FF2B5EF4-FFF2-40B4-BE49-F238E27FC236}">
                <a16:creationId xmlns:a16="http://schemas.microsoft.com/office/drawing/2014/main" id="{AA37ECBD-8546-454F-A1BE-6163EB0A9D2F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71C96E1E-46B7-4C5E-A240-B2E4D606AB94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 descr="Seyhan ÖZDEMİR">
            <a:extLst>
              <a:ext uri="{FF2B5EF4-FFF2-40B4-BE49-F238E27FC236}">
                <a16:creationId xmlns:a16="http://schemas.microsoft.com/office/drawing/2014/main" id="{5DAEA1BB-9653-FD51-E7E5-A826FAC4C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36" y="3984196"/>
            <a:ext cx="2670612" cy="1780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>
            <a:extLst>
              <a:ext uri="{FF2B5EF4-FFF2-40B4-BE49-F238E27FC236}">
                <a16:creationId xmlns:a16="http://schemas.microsoft.com/office/drawing/2014/main" id="{7BF53EC6-A21C-F5C9-F215-1C4D759C4456}"/>
              </a:ext>
            </a:extLst>
          </p:cNvPr>
          <p:cNvSpPr txBox="1"/>
          <p:nvPr/>
        </p:nvSpPr>
        <p:spPr>
          <a:xfrm>
            <a:off x="838200" y="5866250"/>
            <a:ext cx="2133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Seyhan ÖZDEMİR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Doç. Dr.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2393F10-A8E8-5E0A-0F2C-946E58C8292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7" b="24409"/>
          <a:stretch/>
        </p:blipFill>
        <p:spPr>
          <a:xfrm>
            <a:off x="9068340" y="3631111"/>
            <a:ext cx="2438661" cy="1974624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5ECFD512-7913-370F-39DE-C8F400A15593}"/>
              </a:ext>
            </a:extLst>
          </p:cNvPr>
          <p:cNvSpPr txBox="1"/>
          <p:nvPr/>
        </p:nvSpPr>
        <p:spPr>
          <a:xfrm>
            <a:off x="9343891" y="5956927"/>
            <a:ext cx="2009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Muharrem AKSU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Dr. Öğr. Üyesi</a:t>
            </a:r>
          </a:p>
        </p:txBody>
      </p:sp>
    </p:spTree>
    <p:extLst>
      <p:ext uri="{BB962C8B-B14F-4D97-AF65-F5344CB8AC3E}">
        <p14:creationId xmlns:p14="http://schemas.microsoft.com/office/powerpoint/2010/main" val="158117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8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39" grpId="0"/>
      <p:bldP spid="40" grpId="0"/>
      <p:bldP spid="41" grpId="0"/>
      <p:bldP spid="42" grpId="0"/>
      <p:bldP spid="33" grpId="0" animBg="1"/>
      <p:bldP spid="61" grpId="0" animBg="1"/>
      <p:bldP spid="63" grpId="0" animBg="1"/>
      <p:bldP spid="3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DA07F1-221D-4B2B-8098-BCFB548B5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9753600" cy="749508"/>
          </a:xfrm>
        </p:spPr>
        <p:txBody>
          <a:bodyPr/>
          <a:lstStyle/>
          <a:p>
            <a:pPr algn="ctr"/>
            <a:r>
              <a:rPr lang="tr-TR" dirty="0"/>
              <a:t>Biz kimiz?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6C1F4C2E-FC2C-49F1-96BE-9622E3E032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9" b="23320"/>
          <a:stretch/>
        </p:blipFill>
        <p:spPr>
          <a:xfrm>
            <a:off x="1924650" y="2367910"/>
            <a:ext cx="2885263" cy="2232000"/>
          </a:xfrm>
          <a:prstGeom prst="rect">
            <a:avLst/>
          </a:prstGeom>
        </p:spPr>
      </p:pic>
      <p:sp>
        <p:nvSpPr>
          <p:cNvPr id="37" name="Metin kutusu 36">
            <a:extLst>
              <a:ext uri="{FF2B5EF4-FFF2-40B4-BE49-F238E27FC236}">
                <a16:creationId xmlns:a16="http://schemas.microsoft.com/office/drawing/2014/main" id="{7EA69A95-4943-4FDE-A6FB-7BC2719F523C}"/>
              </a:ext>
            </a:extLst>
          </p:cNvPr>
          <p:cNvSpPr txBox="1"/>
          <p:nvPr/>
        </p:nvSpPr>
        <p:spPr>
          <a:xfrm>
            <a:off x="2402914" y="4931346"/>
            <a:ext cx="19287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Nesrin KAPLAN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Arş. Gör.</a:t>
            </a:r>
          </a:p>
        </p:txBody>
      </p:sp>
      <p:sp>
        <p:nvSpPr>
          <p:cNvPr id="40" name="Metin kutusu 39">
            <a:extLst>
              <a:ext uri="{FF2B5EF4-FFF2-40B4-BE49-F238E27FC236}">
                <a16:creationId xmlns:a16="http://schemas.microsoft.com/office/drawing/2014/main" id="{47C321D3-75EF-4E78-BFEA-83472921BCB3}"/>
              </a:ext>
            </a:extLst>
          </p:cNvPr>
          <p:cNvSpPr txBox="1"/>
          <p:nvPr/>
        </p:nvSpPr>
        <p:spPr>
          <a:xfrm>
            <a:off x="7651500" y="4985746"/>
            <a:ext cx="30018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>
                <a:latin typeface="Arial" panose="020B0604020202020204" pitchFamily="34" charset="0"/>
                <a:cs typeface="Arial" panose="020B0604020202020204" pitchFamily="34" charset="0"/>
              </a:rPr>
              <a:t>Muhammed Yusuf ERTEK</a:t>
            </a:r>
          </a:p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Arş. Gör.</a:t>
            </a:r>
          </a:p>
        </p:txBody>
      </p:sp>
      <p:pic>
        <p:nvPicPr>
          <p:cNvPr id="7" name="Resim 6" descr="kişi, kravat, adam, kıyafet içeren bir resim&#10;&#10;Açıklama otomatik olarak oluşturuldu">
            <a:extLst>
              <a:ext uri="{FF2B5EF4-FFF2-40B4-BE49-F238E27FC236}">
                <a16:creationId xmlns:a16="http://schemas.microsoft.com/office/drawing/2014/main" id="{52069D5A-ACB4-4354-A00F-710264A592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11"/>
          <a:stretch/>
        </p:blipFill>
        <p:spPr>
          <a:xfrm>
            <a:off x="7752728" y="2080727"/>
            <a:ext cx="2571750" cy="2620010"/>
          </a:xfrm>
          <a:prstGeom prst="rect">
            <a:avLst/>
          </a:prstGeom>
        </p:spPr>
      </p:pic>
      <p:pic>
        <p:nvPicPr>
          <p:cNvPr id="21" name="Resim 20">
            <a:extLst>
              <a:ext uri="{FF2B5EF4-FFF2-40B4-BE49-F238E27FC236}">
                <a16:creationId xmlns:a16="http://schemas.microsoft.com/office/drawing/2014/main" id="{FB989197-FCCE-40CC-B9BF-0F74058913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22" name="Dikdörtgen 21">
            <a:extLst>
              <a:ext uri="{FF2B5EF4-FFF2-40B4-BE49-F238E27FC236}">
                <a16:creationId xmlns:a16="http://schemas.microsoft.com/office/drawing/2014/main" id="{72CCAE27-9C17-4316-B7D8-BE2D69E87D3D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A40A278F-B56B-44A6-94BA-569DCD5AE3BB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1FD1D3DC-AF73-4232-8454-56B37E48ADD8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134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413249-03BF-4D74-A1EB-95BD5DA2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472" y="356127"/>
            <a:ext cx="10515600" cy="1325563"/>
          </a:xfrm>
        </p:spPr>
        <p:txBody>
          <a:bodyPr/>
          <a:lstStyle/>
          <a:p>
            <a:r>
              <a:rPr lang="tr-TR" dirty="0"/>
              <a:t>Üniversite -  Fakülte – Bölüm ve diğer birimler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F5887653-CB73-4580-88DA-E6BBFD79AE1B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4E1341B-61A7-475A-84FC-F757330B39D8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32EF281-4F45-4D0A-92F6-0E43C2A549FB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AB757A-7D30-6FFE-2539-2A8F15D63943}"/>
              </a:ext>
            </a:extLst>
          </p:cNvPr>
          <p:cNvSpPr/>
          <p:nvPr/>
        </p:nvSpPr>
        <p:spPr>
          <a:xfrm>
            <a:off x="4005261" y="1284393"/>
            <a:ext cx="2676527" cy="132556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Rektörlük</a:t>
            </a:r>
          </a:p>
          <a:p>
            <a:pPr algn="ctr"/>
            <a:r>
              <a:rPr lang="tr-TR" sz="2400" dirty="0"/>
              <a:t>(rektör)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C61953F-D32A-AAC9-E3A0-2DD2D3E8493E}"/>
              </a:ext>
            </a:extLst>
          </p:cNvPr>
          <p:cNvSpPr/>
          <p:nvPr/>
        </p:nvSpPr>
        <p:spPr>
          <a:xfrm>
            <a:off x="976313" y="2791086"/>
            <a:ext cx="1800225" cy="11372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Fakülte</a:t>
            </a:r>
          </a:p>
          <a:p>
            <a:pPr algn="ctr"/>
            <a:r>
              <a:rPr lang="tr-TR" sz="2400" dirty="0"/>
              <a:t>(dekan)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39F21C7-1BD2-DF65-8186-0DF3BAA41F86}"/>
              </a:ext>
            </a:extLst>
          </p:cNvPr>
          <p:cNvSpPr/>
          <p:nvPr/>
        </p:nvSpPr>
        <p:spPr>
          <a:xfrm>
            <a:off x="3506499" y="3224981"/>
            <a:ext cx="1800225" cy="11372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Fakülte</a:t>
            </a:r>
          </a:p>
          <a:p>
            <a:pPr algn="ctr"/>
            <a:r>
              <a:rPr lang="tr-TR" sz="2400" dirty="0"/>
              <a:t>(dekan)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525DF30-7BC1-D3C3-A1F9-5A0ADBA53EEB}"/>
              </a:ext>
            </a:extLst>
          </p:cNvPr>
          <p:cNvSpPr/>
          <p:nvPr/>
        </p:nvSpPr>
        <p:spPr>
          <a:xfrm>
            <a:off x="5543550" y="3008930"/>
            <a:ext cx="1800225" cy="11372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Fakülte</a:t>
            </a:r>
          </a:p>
          <a:p>
            <a:pPr algn="ctr"/>
            <a:r>
              <a:rPr lang="tr-TR" sz="2400" dirty="0"/>
              <a:t>(dekan)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8281E53-3A26-3779-BF12-34E770FE102F}"/>
              </a:ext>
            </a:extLst>
          </p:cNvPr>
          <p:cNvSpPr/>
          <p:nvPr/>
        </p:nvSpPr>
        <p:spPr>
          <a:xfrm>
            <a:off x="7248527" y="2440281"/>
            <a:ext cx="1800225" cy="11372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Fakülte</a:t>
            </a:r>
          </a:p>
          <a:p>
            <a:pPr algn="ctr"/>
            <a:r>
              <a:rPr lang="tr-TR" sz="2400" dirty="0"/>
              <a:t>(dekan)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AEF63E8-36CC-9C1E-087D-3B91D84E7FC3}"/>
              </a:ext>
            </a:extLst>
          </p:cNvPr>
          <p:cNvSpPr/>
          <p:nvPr/>
        </p:nvSpPr>
        <p:spPr>
          <a:xfrm>
            <a:off x="9389923" y="1649236"/>
            <a:ext cx="1800225" cy="1137298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Fakülte</a:t>
            </a:r>
          </a:p>
          <a:p>
            <a:pPr algn="ctr"/>
            <a:r>
              <a:rPr lang="tr-TR" sz="2400" dirty="0"/>
              <a:t>(dekan)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AE597B4-C93E-2D1B-9B50-252C21AB5A0D}"/>
              </a:ext>
            </a:extLst>
          </p:cNvPr>
          <p:cNvSpPr/>
          <p:nvPr/>
        </p:nvSpPr>
        <p:spPr>
          <a:xfrm>
            <a:off x="332076" y="3718056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AA6F8E-58B5-4A98-6ACD-DB2B18B9014B}"/>
              </a:ext>
            </a:extLst>
          </p:cNvPr>
          <p:cNvSpPr/>
          <p:nvPr/>
        </p:nvSpPr>
        <p:spPr>
          <a:xfrm>
            <a:off x="1560801" y="3965955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44D7DD6-671E-A66C-8BCB-C699128D2833}"/>
              </a:ext>
            </a:extLst>
          </p:cNvPr>
          <p:cNvSpPr/>
          <p:nvPr/>
        </p:nvSpPr>
        <p:spPr>
          <a:xfrm>
            <a:off x="527897" y="4687461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98F7A9C-603D-F7DE-3BA1-D8FA3F6112C4}"/>
              </a:ext>
            </a:extLst>
          </p:cNvPr>
          <p:cNvSpPr/>
          <p:nvPr/>
        </p:nvSpPr>
        <p:spPr>
          <a:xfrm>
            <a:off x="3343275" y="4259289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1C7B371-7970-F9AF-E2E4-E21CB8D8C47B}"/>
              </a:ext>
            </a:extLst>
          </p:cNvPr>
          <p:cNvSpPr/>
          <p:nvPr/>
        </p:nvSpPr>
        <p:spPr>
          <a:xfrm>
            <a:off x="4114800" y="4957275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8CDB7B6-19D8-C0EF-D94B-E060EB3B0C86}"/>
              </a:ext>
            </a:extLst>
          </p:cNvPr>
          <p:cNvSpPr/>
          <p:nvPr/>
        </p:nvSpPr>
        <p:spPr>
          <a:xfrm>
            <a:off x="3114675" y="5036454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01E6DF7-CFC8-9799-8A15-BE1E34385BFF}"/>
              </a:ext>
            </a:extLst>
          </p:cNvPr>
          <p:cNvSpPr/>
          <p:nvPr/>
        </p:nvSpPr>
        <p:spPr>
          <a:xfrm>
            <a:off x="6315075" y="4117135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49FA386-F62A-13E5-2B3B-513DEF3E2FD2}"/>
              </a:ext>
            </a:extLst>
          </p:cNvPr>
          <p:cNvSpPr/>
          <p:nvPr/>
        </p:nvSpPr>
        <p:spPr>
          <a:xfrm>
            <a:off x="6286502" y="5009427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3F34C0-0887-B1B7-9917-D7923C4966DC}"/>
              </a:ext>
            </a:extLst>
          </p:cNvPr>
          <p:cNvSpPr/>
          <p:nvPr/>
        </p:nvSpPr>
        <p:spPr>
          <a:xfrm>
            <a:off x="7121675" y="4608282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324B9C4-D581-41F3-4751-B2AC0F2D40B0}"/>
              </a:ext>
            </a:extLst>
          </p:cNvPr>
          <p:cNvSpPr/>
          <p:nvPr/>
        </p:nvSpPr>
        <p:spPr>
          <a:xfrm>
            <a:off x="8254711" y="3470829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566FE0F-EA28-0D2F-0B0A-6D934D89ED30}"/>
              </a:ext>
            </a:extLst>
          </p:cNvPr>
          <p:cNvSpPr/>
          <p:nvPr/>
        </p:nvSpPr>
        <p:spPr>
          <a:xfrm>
            <a:off x="9896479" y="2721236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F9F3CF7-A773-1AD9-C1BF-3C08462D3448}"/>
              </a:ext>
            </a:extLst>
          </p:cNvPr>
          <p:cNvSpPr/>
          <p:nvPr/>
        </p:nvSpPr>
        <p:spPr>
          <a:xfrm>
            <a:off x="10309522" y="3320404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ADB7B39F-DA51-86AF-8294-0097B2AF924E}"/>
              </a:ext>
            </a:extLst>
          </p:cNvPr>
          <p:cNvSpPr/>
          <p:nvPr/>
        </p:nvSpPr>
        <p:spPr>
          <a:xfrm>
            <a:off x="9061311" y="3847286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DB1CD62-2098-0BAF-E371-B634C8C5F12A}"/>
              </a:ext>
            </a:extLst>
          </p:cNvPr>
          <p:cNvSpPr/>
          <p:nvPr/>
        </p:nvSpPr>
        <p:spPr>
          <a:xfrm>
            <a:off x="8782050" y="4295667"/>
            <a:ext cx="1228725" cy="856343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Bölüm</a:t>
            </a:r>
          </a:p>
        </p:txBody>
      </p:sp>
      <p:sp>
        <p:nvSpPr>
          <p:cNvPr id="30" name="Dikdörtgen 29">
            <a:extLst>
              <a:ext uri="{FF2B5EF4-FFF2-40B4-BE49-F238E27FC236}">
                <a16:creationId xmlns:a16="http://schemas.microsoft.com/office/drawing/2014/main" id="{64B97C77-E4CE-794A-C348-7C1D66FF6B4F}"/>
              </a:ext>
            </a:extLst>
          </p:cNvPr>
          <p:cNvSpPr/>
          <p:nvPr/>
        </p:nvSpPr>
        <p:spPr>
          <a:xfrm>
            <a:off x="300472" y="6136249"/>
            <a:ext cx="2130134" cy="385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Enstitü</a:t>
            </a:r>
          </a:p>
        </p:txBody>
      </p:sp>
      <p:sp>
        <p:nvSpPr>
          <p:cNvPr id="31" name="Dikdörtgen 30">
            <a:extLst>
              <a:ext uri="{FF2B5EF4-FFF2-40B4-BE49-F238E27FC236}">
                <a16:creationId xmlns:a16="http://schemas.microsoft.com/office/drawing/2014/main" id="{6381C1F8-02A4-1FFD-9FAB-174EFCD0584B}"/>
              </a:ext>
            </a:extLst>
          </p:cNvPr>
          <p:cNvSpPr/>
          <p:nvPr/>
        </p:nvSpPr>
        <p:spPr>
          <a:xfrm>
            <a:off x="2789526" y="6136249"/>
            <a:ext cx="2130134" cy="385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Enstitü</a:t>
            </a:r>
          </a:p>
        </p:txBody>
      </p:sp>
      <p:sp>
        <p:nvSpPr>
          <p:cNvPr id="32" name="Dikdörtgen 31">
            <a:extLst>
              <a:ext uri="{FF2B5EF4-FFF2-40B4-BE49-F238E27FC236}">
                <a16:creationId xmlns:a16="http://schemas.microsoft.com/office/drawing/2014/main" id="{1A54C9D9-5F71-6841-4EE8-1EF6265CBDD2}"/>
              </a:ext>
            </a:extLst>
          </p:cNvPr>
          <p:cNvSpPr/>
          <p:nvPr/>
        </p:nvSpPr>
        <p:spPr>
          <a:xfrm>
            <a:off x="5282049" y="6136249"/>
            <a:ext cx="2130134" cy="385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Araştırma Merkezleri</a:t>
            </a:r>
          </a:p>
        </p:txBody>
      </p:sp>
      <p:sp>
        <p:nvSpPr>
          <p:cNvPr id="33" name="Dikdörtgen 32">
            <a:extLst>
              <a:ext uri="{FF2B5EF4-FFF2-40B4-BE49-F238E27FC236}">
                <a16:creationId xmlns:a16="http://schemas.microsoft.com/office/drawing/2014/main" id="{94CD8CB8-7F98-F845-F709-EF90BEB66F8B}"/>
              </a:ext>
            </a:extLst>
          </p:cNvPr>
          <p:cNvSpPr/>
          <p:nvPr/>
        </p:nvSpPr>
        <p:spPr>
          <a:xfrm>
            <a:off x="7613939" y="6136249"/>
            <a:ext cx="1344328" cy="385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MYO</a:t>
            </a:r>
          </a:p>
        </p:txBody>
      </p:sp>
      <p:sp>
        <p:nvSpPr>
          <p:cNvPr id="34" name="Dikdörtgen 33">
            <a:extLst>
              <a:ext uri="{FF2B5EF4-FFF2-40B4-BE49-F238E27FC236}">
                <a16:creationId xmlns:a16="http://schemas.microsoft.com/office/drawing/2014/main" id="{51D52C5F-68D7-A8BC-1605-54E3567E27D7}"/>
              </a:ext>
            </a:extLst>
          </p:cNvPr>
          <p:cNvSpPr/>
          <p:nvPr/>
        </p:nvSpPr>
        <p:spPr>
          <a:xfrm>
            <a:off x="9063469" y="6157087"/>
            <a:ext cx="1344328" cy="3855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MYO</a:t>
            </a:r>
          </a:p>
        </p:txBody>
      </p:sp>
      <p:sp>
        <p:nvSpPr>
          <p:cNvPr id="35" name="Dikdörtgen 34">
            <a:extLst>
              <a:ext uri="{FF2B5EF4-FFF2-40B4-BE49-F238E27FC236}">
                <a16:creationId xmlns:a16="http://schemas.microsoft.com/office/drawing/2014/main" id="{E509CF57-3795-DAC3-DC73-906AB1BD800C}"/>
              </a:ext>
            </a:extLst>
          </p:cNvPr>
          <p:cNvSpPr/>
          <p:nvPr/>
        </p:nvSpPr>
        <p:spPr>
          <a:xfrm>
            <a:off x="10609553" y="5921733"/>
            <a:ext cx="1344328" cy="62091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Diğer birimler</a:t>
            </a:r>
          </a:p>
        </p:txBody>
      </p:sp>
      <p:cxnSp>
        <p:nvCxnSpPr>
          <p:cNvPr id="8" name="Düz Ok Bağlayıcısı 7">
            <a:extLst>
              <a:ext uri="{FF2B5EF4-FFF2-40B4-BE49-F238E27FC236}">
                <a16:creationId xmlns:a16="http://schemas.microsoft.com/office/drawing/2014/main" id="{5F306CF0-4BEA-D474-09D4-18E9CEF46455}"/>
              </a:ext>
            </a:extLst>
          </p:cNvPr>
          <p:cNvCxnSpPr/>
          <p:nvPr/>
        </p:nvCxnSpPr>
        <p:spPr>
          <a:xfrm flipH="1">
            <a:off x="2776538" y="2440281"/>
            <a:ext cx="1566862" cy="68161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A176B047-D15B-6BAF-B0D5-C4751CEF6B04}"/>
              </a:ext>
            </a:extLst>
          </p:cNvPr>
          <p:cNvCxnSpPr>
            <a:cxnSpLocks/>
          </p:cNvCxnSpPr>
          <p:nvPr/>
        </p:nvCxnSpPr>
        <p:spPr>
          <a:xfrm flipH="1">
            <a:off x="4756443" y="2525119"/>
            <a:ext cx="402637" cy="699862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7" name="Düz Ok Bağlayıcısı 36">
            <a:extLst>
              <a:ext uri="{FF2B5EF4-FFF2-40B4-BE49-F238E27FC236}">
                <a16:creationId xmlns:a16="http://schemas.microsoft.com/office/drawing/2014/main" id="{67447339-B62D-DAC1-7F9F-A7A2DC4CF8CC}"/>
              </a:ext>
            </a:extLst>
          </p:cNvPr>
          <p:cNvCxnSpPr>
            <a:cxnSpLocks/>
          </p:cNvCxnSpPr>
          <p:nvPr/>
        </p:nvCxnSpPr>
        <p:spPr>
          <a:xfrm>
            <a:off x="6155239" y="2577143"/>
            <a:ext cx="201113" cy="383110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9" name="Düz Ok Bağlayıcısı 38">
            <a:extLst>
              <a:ext uri="{FF2B5EF4-FFF2-40B4-BE49-F238E27FC236}">
                <a16:creationId xmlns:a16="http://schemas.microsoft.com/office/drawing/2014/main" id="{7D4770EE-124B-F66D-2187-59E4EC51ED61}"/>
              </a:ext>
            </a:extLst>
          </p:cNvPr>
          <p:cNvCxnSpPr>
            <a:cxnSpLocks/>
          </p:cNvCxnSpPr>
          <p:nvPr/>
        </p:nvCxnSpPr>
        <p:spPr>
          <a:xfrm>
            <a:off x="6813843" y="2124016"/>
            <a:ext cx="800096" cy="361129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42" name="Düz Ok Bağlayıcısı 41">
            <a:extLst>
              <a:ext uri="{FF2B5EF4-FFF2-40B4-BE49-F238E27FC236}">
                <a16:creationId xmlns:a16="http://schemas.microsoft.com/office/drawing/2014/main" id="{12CB2535-1515-1C67-DE79-784F8F85D76C}"/>
              </a:ext>
            </a:extLst>
          </p:cNvPr>
          <p:cNvCxnSpPr>
            <a:cxnSpLocks/>
          </p:cNvCxnSpPr>
          <p:nvPr/>
        </p:nvCxnSpPr>
        <p:spPr>
          <a:xfrm>
            <a:off x="6715131" y="1752160"/>
            <a:ext cx="2511996" cy="180565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65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413249-03BF-4D74-A1EB-95BD5DA2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İnsan Kaynakları Yönetimi Nedir?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E2673E-7DC2-40B0-9AA3-D994B9891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endParaRPr lang="tr-TR" sz="3200" dirty="0"/>
          </a:p>
          <a:p>
            <a:r>
              <a:rPr lang="tr-TR" sz="3200" dirty="0"/>
              <a:t>İşçi – İşveren, Çalışan – çalıştıran arasındaki köprü</a:t>
            </a:r>
          </a:p>
          <a:p>
            <a:endParaRPr lang="tr-TR" sz="3200" dirty="0"/>
          </a:p>
          <a:p>
            <a:r>
              <a:rPr lang="tr-TR" sz="3200" dirty="0"/>
              <a:t>İş sözleşmesi;</a:t>
            </a:r>
          </a:p>
          <a:p>
            <a:pPr marL="0" indent="0">
              <a:buNone/>
            </a:pPr>
            <a:r>
              <a:rPr lang="tr-TR" sz="3200" dirty="0"/>
              <a:t>Kurulmadan </a:t>
            </a:r>
            <a:r>
              <a:rPr lang="tr-TR" sz="3200" dirty="0">
                <a:highlight>
                  <a:srgbClr val="FFFF00"/>
                </a:highlight>
              </a:rPr>
              <a:t>önce</a:t>
            </a:r>
            <a:r>
              <a:rPr lang="tr-TR" sz="3200" dirty="0"/>
              <a:t>, </a:t>
            </a:r>
            <a:r>
              <a:rPr lang="tr-TR" sz="3200" dirty="0">
                <a:highlight>
                  <a:srgbClr val="00FFFF"/>
                </a:highlight>
              </a:rPr>
              <a:t>esnasında</a:t>
            </a:r>
            <a:r>
              <a:rPr lang="tr-TR" sz="3200" dirty="0"/>
              <a:t> ve </a:t>
            </a:r>
            <a:r>
              <a:rPr lang="tr-TR" sz="3200" dirty="0">
                <a:highlight>
                  <a:srgbClr val="FF00FF"/>
                </a:highlight>
              </a:rPr>
              <a:t>sonrasında</a:t>
            </a:r>
            <a:r>
              <a:rPr lang="tr-TR" sz="3200" dirty="0"/>
              <a:t>ki </a:t>
            </a:r>
            <a:r>
              <a:rPr lang="tr-TR" sz="3200" u="sng" dirty="0"/>
              <a:t>BÜTÜN</a:t>
            </a:r>
            <a:r>
              <a:rPr lang="tr-TR" sz="3200" dirty="0"/>
              <a:t> süreçler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F5887653-CB73-4580-88DA-E6BBFD79AE1B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C4E1341B-61A7-475A-84FC-F757330B39D8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032EF281-4F45-4D0A-92F6-0E43C2A549FB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Ok: Sağ 7">
            <a:extLst>
              <a:ext uri="{FF2B5EF4-FFF2-40B4-BE49-F238E27FC236}">
                <a16:creationId xmlns:a16="http://schemas.microsoft.com/office/drawing/2014/main" id="{27216599-B9D1-CE5F-66E2-705BA51C9B35}"/>
              </a:ext>
            </a:extLst>
          </p:cNvPr>
          <p:cNvSpPr/>
          <p:nvPr/>
        </p:nvSpPr>
        <p:spPr>
          <a:xfrm>
            <a:off x="10457674" y="6115050"/>
            <a:ext cx="1553376" cy="476250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999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413249-03BF-4D74-A1EB-95BD5DA2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1302"/>
            <a:ext cx="10515600" cy="1325563"/>
          </a:xfrm>
        </p:spPr>
        <p:txBody>
          <a:bodyPr/>
          <a:lstStyle/>
          <a:p>
            <a:r>
              <a:rPr lang="tr-TR" dirty="0"/>
              <a:t>İnsan Kaynakları Yönetimi Nedir?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pic>
        <p:nvPicPr>
          <p:cNvPr id="8" name="Resim 7" descr="metin, küçük resim içeren bir resim&#10;&#10;Açıklama otomatik olarak oluşturuldu">
            <a:extLst>
              <a:ext uri="{FF2B5EF4-FFF2-40B4-BE49-F238E27FC236}">
                <a16:creationId xmlns:a16="http://schemas.microsoft.com/office/drawing/2014/main" id="{A14B2B9D-22DF-4B8B-ABBB-147ED11C99A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35" r="13522"/>
          <a:stretch/>
        </p:blipFill>
        <p:spPr>
          <a:xfrm>
            <a:off x="171782" y="3947807"/>
            <a:ext cx="2802115" cy="1872000"/>
          </a:xfrm>
          <a:prstGeom prst="rect">
            <a:avLst/>
          </a:prstGeom>
        </p:spPr>
      </p:pic>
      <p:pic>
        <p:nvPicPr>
          <p:cNvPr id="10" name="Resim 9">
            <a:extLst>
              <a:ext uri="{FF2B5EF4-FFF2-40B4-BE49-F238E27FC236}">
                <a16:creationId xmlns:a16="http://schemas.microsoft.com/office/drawing/2014/main" id="{8DAA2D08-4DAA-47E8-A93B-C96E00B8FA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7" y="1754828"/>
            <a:ext cx="3342859" cy="1872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B7AA1132-DB01-4BF2-A750-D838353739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987" y="1696249"/>
            <a:ext cx="3322162" cy="1908000"/>
          </a:xfrm>
          <a:prstGeom prst="rect">
            <a:avLst/>
          </a:prstGeom>
        </p:spPr>
      </p:pic>
      <p:pic>
        <p:nvPicPr>
          <p:cNvPr id="14" name="Resim 13" descr="metin içeren bir resim&#10;&#10;Açıklama otomatik olarak oluşturuldu">
            <a:extLst>
              <a:ext uri="{FF2B5EF4-FFF2-40B4-BE49-F238E27FC236}">
                <a16:creationId xmlns:a16="http://schemas.microsoft.com/office/drawing/2014/main" id="{81918564-9591-478E-9B09-046D8135CA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00" y="3788183"/>
            <a:ext cx="3180600" cy="2052000"/>
          </a:xfrm>
          <a:prstGeom prst="rect">
            <a:avLst/>
          </a:prstGeom>
        </p:spPr>
      </p:pic>
      <p:pic>
        <p:nvPicPr>
          <p:cNvPr id="16" name="Resim 15" descr="tablo içeren bir resim&#10;&#10;Açıklama otomatik olarak oluşturuldu">
            <a:extLst>
              <a:ext uri="{FF2B5EF4-FFF2-40B4-BE49-F238E27FC236}">
                <a16:creationId xmlns:a16="http://schemas.microsoft.com/office/drawing/2014/main" id="{4FED6A18-09E7-454E-B2D2-0BCDECE22A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221" y="3947807"/>
            <a:ext cx="3535997" cy="1836000"/>
          </a:xfrm>
          <a:prstGeom prst="rect">
            <a:avLst/>
          </a:prstGeom>
        </p:spPr>
      </p:pic>
      <p:sp>
        <p:nvSpPr>
          <p:cNvPr id="20" name="Metin kutusu 19">
            <a:extLst>
              <a:ext uri="{FF2B5EF4-FFF2-40B4-BE49-F238E27FC236}">
                <a16:creationId xmlns:a16="http://schemas.microsoft.com/office/drawing/2014/main" id="{A7EE0F16-C263-4625-BD4F-DCDC71DE7B2F}"/>
              </a:ext>
            </a:extLst>
          </p:cNvPr>
          <p:cNvSpPr txBox="1"/>
          <p:nvPr/>
        </p:nvSpPr>
        <p:spPr>
          <a:xfrm>
            <a:off x="0" y="612736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/>
              <a:t>İKY FONKSİYONLARI</a:t>
            </a:r>
          </a:p>
          <a:p>
            <a:r>
              <a:rPr lang="tr-TR" sz="2000" b="1" dirty="0"/>
              <a:t>PLANLAMA -  KADROLAMA – DEĞERLENDİRME – ÖDÜLLENDİRME – YETİŞTİRME – KORUMA – ENDÜSTRİ İLİŞKİLERİ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D81A02AB-D386-44C5-A9E1-3C9D3F0D6B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212" y="1483703"/>
            <a:ext cx="2143125" cy="2143125"/>
          </a:xfrm>
          <a:prstGeom prst="rect">
            <a:avLst/>
          </a:prstGeom>
        </p:spPr>
      </p:pic>
      <p:sp>
        <p:nvSpPr>
          <p:cNvPr id="25" name="Dikdörtgen 24">
            <a:extLst>
              <a:ext uri="{FF2B5EF4-FFF2-40B4-BE49-F238E27FC236}">
                <a16:creationId xmlns:a16="http://schemas.microsoft.com/office/drawing/2014/main" id="{DB1BDA98-3894-4886-B69B-C92AE00FEF6C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19DC330-133C-48A1-AF11-BDB46CBD5219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D943D016-897F-4C20-9545-40A1979F0936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Ok: Sağ 2">
            <a:extLst>
              <a:ext uri="{FF2B5EF4-FFF2-40B4-BE49-F238E27FC236}">
                <a16:creationId xmlns:a16="http://schemas.microsoft.com/office/drawing/2014/main" id="{8B7A4B3A-6A2F-4857-4708-A8108E6F5F3C}"/>
              </a:ext>
            </a:extLst>
          </p:cNvPr>
          <p:cNvSpPr/>
          <p:nvPr/>
        </p:nvSpPr>
        <p:spPr>
          <a:xfrm>
            <a:off x="10457674" y="5853241"/>
            <a:ext cx="1553376" cy="476250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627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İKY MEZUNU NE İŞ YAPAR?</a:t>
            </a: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6C7F6A1-D30A-F1AF-4FE9-9753E000E6E8}"/>
              </a:ext>
            </a:extLst>
          </p:cNvPr>
          <p:cNvSpPr/>
          <p:nvPr/>
        </p:nvSpPr>
        <p:spPr>
          <a:xfrm>
            <a:off x="3429248" y="1245976"/>
            <a:ext cx="2152091" cy="17240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ÖZEL SEKTÖR</a:t>
            </a: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4C8AFF5-DE5C-BC96-53D2-46F83D71F448}"/>
              </a:ext>
            </a:extLst>
          </p:cNvPr>
          <p:cNvSpPr/>
          <p:nvPr/>
        </p:nvSpPr>
        <p:spPr>
          <a:xfrm>
            <a:off x="576141" y="2566987"/>
            <a:ext cx="2152091" cy="17240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KAMU</a:t>
            </a:r>
            <a:r>
              <a:rPr lang="tr-TR" sz="3200" dirty="0"/>
              <a:t> </a:t>
            </a:r>
            <a:r>
              <a:rPr lang="tr-TR" sz="3200" b="1" dirty="0"/>
              <a:t>SEKTÖRÜ</a:t>
            </a: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B139D90-6ADE-2459-0587-B9CC6F3C9BF5}"/>
              </a:ext>
            </a:extLst>
          </p:cNvPr>
          <p:cNvSpPr/>
          <p:nvPr/>
        </p:nvSpPr>
        <p:spPr>
          <a:xfrm>
            <a:off x="6772834" y="2661525"/>
            <a:ext cx="2218766" cy="17240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AKADEMİK KARİYER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C378DF53-B2EA-8D62-2DD1-799AB11AFBA6}"/>
              </a:ext>
            </a:extLst>
          </p:cNvPr>
          <p:cNvSpPr txBox="1"/>
          <p:nvPr/>
        </p:nvSpPr>
        <p:spPr>
          <a:xfrm>
            <a:off x="576141" y="4415615"/>
            <a:ext cx="190840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KPSS,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YDS / </a:t>
            </a:r>
            <a:r>
              <a:rPr lang="tr-TR" dirty="0" err="1"/>
              <a:t>Yökdil</a:t>
            </a:r>
            <a:r>
              <a:rPr lang="tr-TR" dirty="0"/>
              <a:t> vb.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İlan takibi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04C8303-DEDE-E59A-C85A-4254F2818B70}"/>
              </a:ext>
            </a:extLst>
          </p:cNvPr>
          <p:cNvSpPr txBox="1"/>
          <p:nvPr/>
        </p:nvSpPr>
        <p:spPr>
          <a:xfrm>
            <a:off x="3315259" y="3149336"/>
            <a:ext cx="317747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Eğitim sertifikaları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İKY bilgi sistemi uygulamaları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SAP vb.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b="1" dirty="0">
                <a:highlight>
                  <a:srgbClr val="00FF00"/>
                </a:highlight>
              </a:rPr>
              <a:t>Girişimcilik</a:t>
            </a:r>
            <a:endParaRPr lang="tr-TR" b="1" dirty="0">
              <a:highlight>
                <a:srgbClr val="00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Kendi işyeri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9C85965-F528-8486-C42D-6BBB7BE75B3B}"/>
              </a:ext>
            </a:extLst>
          </p:cNvPr>
          <p:cNvSpPr txBox="1"/>
          <p:nvPr/>
        </p:nvSpPr>
        <p:spPr>
          <a:xfrm>
            <a:off x="6772834" y="4429190"/>
            <a:ext cx="117365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ALES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YDS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GNO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KUMAŞ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İSTEK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AZİM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dirty="0"/>
              <a:t>İMKÂN</a:t>
            </a:r>
          </a:p>
        </p:txBody>
      </p:sp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422ACC5-FAB0-AA46-2EA7-59E85D3BB999}"/>
              </a:ext>
            </a:extLst>
          </p:cNvPr>
          <p:cNvSpPr/>
          <p:nvPr/>
        </p:nvSpPr>
        <p:spPr>
          <a:xfrm>
            <a:off x="9397093" y="1513807"/>
            <a:ext cx="2218766" cy="172402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STK’lar</a:t>
            </a:r>
          </a:p>
        </p:txBody>
      </p:sp>
    </p:spTree>
    <p:extLst>
      <p:ext uri="{BB962C8B-B14F-4D97-AF65-F5344CB8AC3E}">
        <p14:creationId xmlns:p14="http://schemas.microsoft.com/office/powerpoint/2010/main" val="3961513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413249-03BF-4D74-A1EB-95BD5DA2C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İKY Lisansta Hangi Dersler Alınır?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FE2673E-7DC2-40B0-9AA3-D994B9891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0" y="1690688"/>
            <a:ext cx="6343650" cy="5167312"/>
          </a:xfrm>
        </p:spPr>
        <p:txBody>
          <a:bodyPr>
            <a:normAutofit/>
          </a:bodyPr>
          <a:lstStyle/>
          <a:p>
            <a:r>
              <a:rPr lang="tr-TR" sz="2500" dirty="0"/>
              <a:t>Temel Hukuk Dersleri</a:t>
            </a:r>
          </a:p>
          <a:p>
            <a:pPr marL="0" indent="0">
              <a:buNone/>
            </a:pPr>
            <a:r>
              <a:rPr lang="tr-TR" sz="1400" dirty="0"/>
              <a:t>(iş hukuku, toplu sözleşme hukuku, sosyal güvenlik hukuku vb.)</a:t>
            </a:r>
          </a:p>
          <a:p>
            <a:r>
              <a:rPr lang="tr-TR" sz="2500" dirty="0"/>
              <a:t>İşletme bilimi</a:t>
            </a:r>
          </a:p>
          <a:p>
            <a:r>
              <a:rPr lang="tr-TR" sz="2500" dirty="0"/>
              <a:t>İktisat, giriş düzeyinde</a:t>
            </a:r>
          </a:p>
          <a:p>
            <a:r>
              <a:rPr lang="tr-TR" sz="2500" dirty="0"/>
              <a:t>Muhasebe, giriş düzeyinde</a:t>
            </a:r>
          </a:p>
          <a:p>
            <a:r>
              <a:rPr lang="tr-TR" sz="2500" dirty="0"/>
              <a:t>Ücret, bordo düzenlemeye ilişkin dersler</a:t>
            </a:r>
          </a:p>
          <a:p>
            <a:r>
              <a:rPr lang="tr-TR" sz="2500" dirty="0"/>
              <a:t>Çalışma sosyolojisi - Psikolojisi</a:t>
            </a:r>
          </a:p>
          <a:p>
            <a:r>
              <a:rPr lang="tr-TR" sz="2500" dirty="0"/>
              <a:t>Yönetim felsefesi - Psikolojisi</a:t>
            </a:r>
          </a:p>
          <a:p>
            <a:r>
              <a:rPr lang="tr-TR" sz="2500" dirty="0"/>
              <a:t>Araştırma Yöntemleri</a:t>
            </a:r>
          </a:p>
          <a:p>
            <a:r>
              <a:rPr lang="tr-TR" sz="2500" dirty="0"/>
              <a:t>İş sağlığı ve güvenliği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5" name="İçerik Yer Tutucusu 2">
            <a:extLst>
              <a:ext uri="{FF2B5EF4-FFF2-40B4-BE49-F238E27FC236}">
                <a16:creationId xmlns:a16="http://schemas.microsoft.com/office/drawing/2014/main" id="{18E55CBA-7DF8-4381-9CD0-B19B00C96EC7}"/>
              </a:ext>
            </a:extLst>
          </p:cNvPr>
          <p:cNvSpPr txBox="1">
            <a:spLocks/>
          </p:cNvSpPr>
          <p:nvPr/>
        </p:nvSpPr>
        <p:spPr>
          <a:xfrm>
            <a:off x="6343650" y="1690688"/>
            <a:ext cx="5848350" cy="5167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500" dirty="0"/>
              <a:t>İnsan Kaynakları Yönetimi Giriş / Strateji</a:t>
            </a:r>
          </a:p>
          <a:p>
            <a:r>
              <a:rPr lang="tr-TR" sz="2500" dirty="0"/>
              <a:t>Uluslararası insan kaynakları yönetimi</a:t>
            </a:r>
          </a:p>
          <a:p>
            <a:r>
              <a:rPr lang="tr-TR" sz="2500" dirty="0"/>
              <a:t>İnsan kaynakları planlaması</a:t>
            </a:r>
          </a:p>
          <a:p>
            <a:r>
              <a:rPr lang="tr-TR" sz="2500" dirty="0"/>
              <a:t>İş analizi, iş tasarımı…</a:t>
            </a:r>
          </a:p>
          <a:p>
            <a:r>
              <a:rPr lang="tr-TR" sz="2500" dirty="0"/>
              <a:t>İşgücü tedarik, seçim ve yerleştirme</a:t>
            </a:r>
          </a:p>
          <a:p>
            <a:r>
              <a:rPr lang="tr-TR" sz="2500" dirty="0"/>
              <a:t>Davranış bilimleri</a:t>
            </a:r>
          </a:p>
          <a:p>
            <a:r>
              <a:rPr lang="tr-TR" sz="2500" dirty="0"/>
              <a:t>Örgütsel davranış</a:t>
            </a:r>
          </a:p>
          <a:p>
            <a:r>
              <a:rPr lang="tr-TR" sz="2500" dirty="0"/>
              <a:t>Endüstri ilişkileri</a:t>
            </a:r>
          </a:p>
          <a:p>
            <a:r>
              <a:rPr lang="tr-TR" sz="2500" dirty="0"/>
              <a:t>Yetenek yönetimi, farklılıkların yönetimi</a:t>
            </a:r>
          </a:p>
          <a:p>
            <a:r>
              <a:rPr lang="tr-TR" sz="2500" dirty="0"/>
              <a:t>Stratejik yönetim</a:t>
            </a:r>
          </a:p>
          <a:p>
            <a:endParaRPr lang="tr-TR" sz="2400" dirty="0"/>
          </a:p>
          <a:p>
            <a:endParaRPr lang="tr-TR" sz="2400" dirty="0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F857F142-AA7C-4DB1-91E0-D3E5055882A2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5A5859D-4940-43B6-9DD5-BF1888BE774F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DE5E9A9-EA62-4C4B-A278-EF38EC30E40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8260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YENİ MÜFREDAT</a:t>
            </a:r>
          </a:p>
        </p:txBody>
      </p:sp>
      <p:sp>
        <p:nvSpPr>
          <p:cNvPr id="19" name="İçerik Yer Tutucusu 2">
            <a:extLst>
              <a:ext uri="{FF2B5EF4-FFF2-40B4-BE49-F238E27FC236}">
                <a16:creationId xmlns:a16="http://schemas.microsoft.com/office/drawing/2014/main" id="{BDC951B7-F317-4E0F-805F-822BC712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18" y="971931"/>
            <a:ext cx="10515600" cy="2914964"/>
          </a:xfrm>
        </p:spPr>
        <p:txBody>
          <a:bodyPr>
            <a:normAutofit/>
          </a:bodyPr>
          <a:lstStyle/>
          <a:p>
            <a:r>
              <a:rPr lang="tr-TR" sz="3200" dirty="0"/>
              <a:t>SDÜ İKY 2024’TEN BU YANA SÜRDÜRDÜĞÜ SÜRECİ TAMAMLAYARAK 2026 YILINDA YENİ MÜFREDATA GEÇMİŞTİR</a:t>
            </a:r>
          </a:p>
          <a:p>
            <a:endParaRPr lang="tr-TR" sz="1400" dirty="0">
              <a:sym typeface="Wingdings" panose="05000000000000000000" pitchFamily="2" charset="2"/>
            </a:endParaRPr>
          </a:p>
          <a:p>
            <a:r>
              <a:rPr lang="tr-TR" sz="3200" dirty="0">
                <a:sym typeface="Wingdings" panose="05000000000000000000" pitchFamily="2" charset="2"/>
              </a:rPr>
              <a:t>YENİ MÜFREDAT DERSLERİNİN KODLARI  </a:t>
            </a:r>
            <a:r>
              <a:rPr lang="tr-TR" sz="3200" dirty="0">
                <a:highlight>
                  <a:srgbClr val="00FF00"/>
                </a:highlight>
                <a:sym typeface="Wingdings" panose="05000000000000000000" pitchFamily="2" charset="2"/>
              </a:rPr>
              <a:t>IKY</a:t>
            </a:r>
          </a:p>
          <a:p>
            <a:r>
              <a:rPr lang="tr-TR" sz="3200" dirty="0">
                <a:sym typeface="Wingdings" panose="05000000000000000000" pitchFamily="2" charset="2"/>
              </a:rPr>
              <a:t>Eski müfredat ders kodları  </a:t>
            </a:r>
            <a:r>
              <a:rPr lang="tr-TR" sz="3200" dirty="0">
                <a:highlight>
                  <a:srgbClr val="FFFF00"/>
                </a:highlight>
                <a:sym typeface="Wingdings" panose="05000000000000000000" pitchFamily="2" charset="2"/>
              </a:rPr>
              <a:t>HRM</a:t>
            </a:r>
          </a:p>
          <a:p>
            <a:pPr algn="ctr"/>
            <a:endParaRPr lang="tr-TR" sz="3200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6DC1E7BC-B076-7358-8E20-42E170E29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218" y="4002755"/>
            <a:ext cx="5402680" cy="2157601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E71D5175-3187-5176-4F1A-2A70C86C81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8786" y="2983263"/>
            <a:ext cx="5989677" cy="4624266"/>
          </a:xfrm>
          <a:prstGeom prst="rect">
            <a:avLst/>
          </a:prstGeom>
        </p:spPr>
      </p:pic>
      <p:sp>
        <p:nvSpPr>
          <p:cNvPr id="8" name="Ok: Sağ 7">
            <a:extLst>
              <a:ext uri="{FF2B5EF4-FFF2-40B4-BE49-F238E27FC236}">
                <a16:creationId xmlns:a16="http://schemas.microsoft.com/office/drawing/2014/main" id="{1FA47B66-4D37-5F48-D133-3617B03A80A8}"/>
              </a:ext>
            </a:extLst>
          </p:cNvPr>
          <p:cNvSpPr/>
          <p:nvPr/>
        </p:nvSpPr>
        <p:spPr>
          <a:xfrm>
            <a:off x="5454091" y="4922612"/>
            <a:ext cx="819835" cy="54973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473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7413249-03BF-4D74-A1EB-95BD5DA2C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807"/>
            <a:ext cx="10515600" cy="1115148"/>
          </a:xfrm>
        </p:spPr>
        <p:txBody>
          <a:bodyPr/>
          <a:lstStyle/>
          <a:p>
            <a:r>
              <a:rPr lang="tr-TR" dirty="0"/>
              <a:t>SDÜ İKY Lisans Öğrenim Süreci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grpSp>
        <p:nvGrpSpPr>
          <p:cNvPr id="21" name="Grup 20">
            <a:extLst>
              <a:ext uri="{FF2B5EF4-FFF2-40B4-BE49-F238E27FC236}">
                <a16:creationId xmlns:a16="http://schemas.microsoft.com/office/drawing/2014/main" id="{12F3797A-38F8-4BBE-8AF6-4C740879C1EE}"/>
              </a:ext>
            </a:extLst>
          </p:cNvPr>
          <p:cNvGrpSpPr/>
          <p:nvPr/>
        </p:nvGrpSpPr>
        <p:grpSpPr>
          <a:xfrm>
            <a:off x="151179" y="1160705"/>
            <a:ext cx="9789924" cy="1079797"/>
            <a:chOff x="419693" y="1581620"/>
            <a:chExt cx="9789924" cy="1079797"/>
          </a:xfrm>
        </p:grpSpPr>
        <p:sp>
          <p:nvSpPr>
            <p:cNvPr id="10" name="Ok: Sağ 9">
              <a:extLst>
                <a:ext uri="{FF2B5EF4-FFF2-40B4-BE49-F238E27FC236}">
                  <a16:creationId xmlns:a16="http://schemas.microsoft.com/office/drawing/2014/main" id="{20E16E12-B069-4A63-B0B0-C0AFD7511123}"/>
                </a:ext>
              </a:extLst>
            </p:cNvPr>
            <p:cNvSpPr/>
            <p:nvPr/>
          </p:nvSpPr>
          <p:spPr>
            <a:xfrm>
              <a:off x="2323664" y="1672577"/>
              <a:ext cx="2534086" cy="66675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2026 – 2027 GÜZ</a:t>
              </a: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CAB61DC-571C-4FE8-9927-4365E385FF47}"/>
                </a:ext>
              </a:extLst>
            </p:cNvPr>
            <p:cNvSpPr/>
            <p:nvPr/>
          </p:nvSpPr>
          <p:spPr>
            <a:xfrm rot="20556003">
              <a:off x="419693" y="1704154"/>
              <a:ext cx="1695450" cy="957263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Eylül-Ekim 2026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199DDBCB-DA04-44E9-A9AA-6E5C215BEAE8}"/>
                </a:ext>
              </a:extLst>
            </p:cNvPr>
            <p:cNvSpPr/>
            <p:nvPr/>
          </p:nvSpPr>
          <p:spPr>
            <a:xfrm rot="20556003">
              <a:off x="5456561" y="1687472"/>
              <a:ext cx="1775176" cy="95726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Ocak-Şubat 2027</a:t>
              </a:r>
            </a:p>
          </p:txBody>
        </p:sp>
        <p:sp>
          <p:nvSpPr>
            <p:cNvPr id="13" name="Ok: Sağ 12">
              <a:extLst>
                <a:ext uri="{FF2B5EF4-FFF2-40B4-BE49-F238E27FC236}">
                  <a16:creationId xmlns:a16="http://schemas.microsoft.com/office/drawing/2014/main" id="{7C291FB4-7645-4860-B25E-6F9ECB1EDE2D}"/>
                </a:ext>
              </a:extLst>
            </p:cNvPr>
            <p:cNvSpPr/>
            <p:nvPr/>
          </p:nvSpPr>
          <p:spPr>
            <a:xfrm>
              <a:off x="7675531" y="1690688"/>
              <a:ext cx="2534086" cy="666750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2026 – 2027 BAHAR</a:t>
              </a:r>
            </a:p>
          </p:txBody>
        </p:sp>
        <p:sp>
          <p:nvSpPr>
            <p:cNvPr id="19" name="Dikdörtgen: Köşeleri Yuvarlatılmış 18">
              <a:extLst>
                <a:ext uri="{FF2B5EF4-FFF2-40B4-BE49-F238E27FC236}">
                  <a16:creationId xmlns:a16="http://schemas.microsoft.com/office/drawing/2014/main" id="{F5C070A5-7949-4815-A980-EA920932362A}"/>
                </a:ext>
              </a:extLst>
            </p:cNvPr>
            <p:cNvSpPr/>
            <p:nvPr/>
          </p:nvSpPr>
          <p:spPr>
            <a:xfrm>
              <a:off x="2803923" y="1581620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1. dönem</a:t>
              </a:r>
            </a:p>
          </p:txBody>
        </p:sp>
        <p:sp>
          <p:nvSpPr>
            <p:cNvPr id="20" name="Dikdörtgen: Köşeleri Yuvarlatılmış 19">
              <a:extLst>
                <a:ext uri="{FF2B5EF4-FFF2-40B4-BE49-F238E27FC236}">
                  <a16:creationId xmlns:a16="http://schemas.microsoft.com/office/drawing/2014/main" id="{78AFF2D3-D1AA-46D5-9120-5B2C534A101B}"/>
                </a:ext>
              </a:extLst>
            </p:cNvPr>
            <p:cNvSpPr/>
            <p:nvPr/>
          </p:nvSpPr>
          <p:spPr>
            <a:xfrm>
              <a:off x="8175249" y="1582559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2. dönem</a:t>
              </a:r>
            </a:p>
          </p:txBody>
        </p:sp>
      </p:grpSp>
      <p:grpSp>
        <p:nvGrpSpPr>
          <p:cNvPr id="22" name="Grup 21">
            <a:extLst>
              <a:ext uri="{FF2B5EF4-FFF2-40B4-BE49-F238E27FC236}">
                <a16:creationId xmlns:a16="http://schemas.microsoft.com/office/drawing/2014/main" id="{C9B70188-FF3B-4C5E-9C3D-F849830B9613}"/>
              </a:ext>
            </a:extLst>
          </p:cNvPr>
          <p:cNvGrpSpPr/>
          <p:nvPr/>
        </p:nvGrpSpPr>
        <p:grpSpPr>
          <a:xfrm>
            <a:off x="605973" y="2231767"/>
            <a:ext cx="9789924" cy="1079797"/>
            <a:chOff x="419693" y="1581620"/>
            <a:chExt cx="9789924" cy="1079797"/>
          </a:xfrm>
        </p:grpSpPr>
        <p:sp>
          <p:nvSpPr>
            <p:cNvPr id="23" name="Ok: Sağ 22">
              <a:extLst>
                <a:ext uri="{FF2B5EF4-FFF2-40B4-BE49-F238E27FC236}">
                  <a16:creationId xmlns:a16="http://schemas.microsoft.com/office/drawing/2014/main" id="{9D3C9F15-3B41-4ACD-96EB-6266FEFD2254}"/>
                </a:ext>
              </a:extLst>
            </p:cNvPr>
            <p:cNvSpPr/>
            <p:nvPr/>
          </p:nvSpPr>
          <p:spPr>
            <a:xfrm>
              <a:off x="2323664" y="1672577"/>
              <a:ext cx="2534086" cy="66675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2027 – 2028 GÜZ</a:t>
              </a: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7B79490-5768-497D-8AFE-6EE96B4AC643}"/>
                </a:ext>
              </a:extLst>
            </p:cNvPr>
            <p:cNvSpPr/>
            <p:nvPr/>
          </p:nvSpPr>
          <p:spPr>
            <a:xfrm rot="20556003">
              <a:off x="419693" y="1704154"/>
              <a:ext cx="1695450" cy="957263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Eylül-Ekim 2027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0A726981-F7B6-4417-9309-8AEC2758AD7E}"/>
                </a:ext>
              </a:extLst>
            </p:cNvPr>
            <p:cNvSpPr/>
            <p:nvPr/>
          </p:nvSpPr>
          <p:spPr>
            <a:xfrm rot="20556003">
              <a:off x="5456561" y="1687472"/>
              <a:ext cx="1775176" cy="95726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Ocak-Şubat 2028</a:t>
              </a:r>
            </a:p>
          </p:txBody>
        </p:sp>
        <p:sp>
          <p:nvSpPr>
            <p:cNvPr id="26" name="Ok: Sağ 25">
              <a:extLst>
                <a:ext uri="{FF2B5EF4-FFF2-40B4-BE49-F238E27FC236}">
                  <a16:creationId xmlns:a16="http://schemas.microsoft.com/office/drawing/2014/main" id="{D5FA9FFC-51A6-443B-8374-7567BFCD555D}"/>
                </a:ext>
              </a:extLst>
            </p:cNvPr>
            <p:cNvSpPr/>
            <p:nvPr/>
          </p:nvSpPr>
          <p:spPr>
            <a:xfrm>
              <a:off x="7675531" y="1690688"/>
              <a:ext cx="2534086" cy="666750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2027 – 2028 BAHAR</a:t>
              </a:r>
            </a:p>
          </p:txBody>
        </p:sp>
        <p:sp>
          <p:nvSpPr>
            <p:cNvPr id="27" name="Dikdörtgen: Köşeleri Yuvarlatılmış 26">
              <a:extLst>
                <a:ext uri="{FF2B5EF4-FFF2-40B4-BE49-F238E27FC236}">
                  <a16:creationId xmlns:a16="http://schemas.microsoft.com/office/drawing/2014/main" id="{84A338A2-8FC7-4CF3-AF98-0890F27F5170}"/>
                </a:ext>
              </a:extLst>
            </p:cNvPr>
            <p:cNvSpPr/>
            <p:nvPr/>
          </p:nvSpPr>
          <p:spPr>
            <a:xfrm>
              <a:off x="2803923" y="1581620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3. dönem</a:t>
              </a:r>
            </a:p>
          </p:txBody>
        </p:sp>
        <p:sp>
          <p:nvSpPr>
            <p:cNvPr id="28" name="Dikdörtgen: Köşeleri Yuvarlatılmış 27">
              <a:extLst>
                <a:ext uri="{FF2B5EF4-FFF2-40B4-BE49-F238E27FC236}">
                  <a16:creationId xmlns:a16="http://schemas.microsoft.com/office/drawing/2014/main" id="{5D91CB61-B662-4DB1-9996-5F1BE5ED783A}"/>
                </a:ext>
              </a:extLst>
            </p:cNvPr>
            <p:cNvSpPr/>
            <p:nvPr/>
          </p:nvSpPr>
          <p:spPr>
            <a:xfrm>
              <a:off x="8175249" y="1582559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4. dönem</a:t>
              </a:r>
            </a:p>
          </p:txBody>
        </p:sp>
      </p:grpSp>
      <p:grpSp>
        <p:nvGrpSpPr>
          <p:cNvPr id="29" name="Grup 28">
            <a:extLst>
              <a:ext uri="{FF2B5EF4-FFF2-40B4-BE49-F238E27FC236}">
                <a16:creationId xmlns:a16="http://schemas.microsoft.com/office/drawing/2014/main" id="{EFDB1A3B-DE0A-49E2-9531-4F6413D82AAE}"/>
              </a:ext>
            </a:extLst>
          </p:cNvPr>
          <p:cNvGrpSpPr/>
          <p:nvPr/>
        </p:nvGrpSpPr>
        <p:grpSpPr>
          <a:xfrm>
            <a:off x="1181510" y="3268318"/>
            <a:ext cx="9789924" cy="1079797"/>
            <a:chOff x="419693" y="1581620"/>
            <a:chExt cx="9789924" cy="1079797"/>
          </a:xfrm>
        </p:grpSpPr>
        <p:sp>
          <p:nvSpPr>
            <p:cNvPr id="30" name="Ok: Sağ 29">
              <a:extLst>
                <a:ext uri="{FF2B5EF4-FFF2-40B4-BE49-F238E27FC236}">
                  <a16:creationId xmlns:a16="http://schemas.microsoft.com/office/drawing/2014/main" id="{1D7771B0-1BBD-4B36-8582-1CBDC9D70054}"/>
                </a:ext>
              </a:extLst>
            </p:cNvPr>
            <p:cNvSpPr/>
            <p:nvPr/>
          </p:nvSpPr>
          <p:spPr>
            <a:xfrm>
              <a:off x="2323664" y="1672577"/>
              <a:ext cx="2534086" cy="66675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2028 – 2029 GÜZ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EA58981-3C8D-4096-AC67-1684DB1B8D7B}"/>
                </a:ext>
              </a:extLst>
            </p:cNvPr>
            <p:cNvSpPr/>
            <p:nvPr/>
          </p:nvSpPr>
          <p:spPr>
            <a:xfrm rot="20556003">
              <a:off x="419693" y="1704154"/>
              <a:ext cx="1695450" cy="957263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Eylül-Ekim 2028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E7F5691-9739-44DB-867E-3D9341DB2450}"/>
                </a:ext>
              </a:extLst>
            </p:cNvPr>
            <p:cNvSpPr/>
            <p:nvPr/>
          </p:nvSpPr>
          <p:spPr>
            <a:xfrm rot="20556003">
              <a:off x="5456561" y="1687472"/>
              <a:ext cx="1775176" cy="95726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Ocak-Şubat 2029</a:t>
              </a:r>
            </a:p>
          </p:txBody>
        </p:sp>
        <p:sp>
          <p:nvSpPr>
            <p:cNvPr id="33" name="Ok: Sağ 32">
              <a:extLst>
                <a:ext uri="{FF2B5EF4-FFF2-40B4-BE49-F238E27FC236}">
                  <a16:creationId xmlns:a16="http://schemas.microsoft.com/office/drawing/2014/main" id="{6B00A5D0-61B8-4B54-BD3C-A9BFCEF9C365}"/>
                </a:ext>
              </a:extLst>
            </p:cNvPr>
            <p:cNvSpPr/>
            <p:nvPr/>
          </p:nvSpPr>
          <p:spPr>
            <a:xfrm>
              <a:off x="7675531" y="1690688"/>
              <a:ext cx="2534086" cy="666750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2028 – 2029 BAHAR</a:t>
              </a:r>
            </a:p>
          </p:txBody>
        </p:sp>
        <p:sp>
          <p:nvSpPr>
            <p:cNvPr id="34" name="Dikdörtgen: Köşeleri Yuvarlatılmış 33">
              <a:extLst>
                <a:ext uri="{FF2B5EF4-FFF2-40B4-BE49-F238E27FC236}">
                  <a16:creationId xmlns:a16="http://schemas.microsoft.com/office/drawing/2014/main" id="{AFBCF1EB-2C30-41F1-ADD8-C4C4F116F22A}"/>
                </a:ext>
              </a:extLst>
            </p:cNvPr>
            <p:cNvSpPr/>
            <p:nvPr/>
          </p:nvSpPr>
          <p:spPr>
            <a:xfrm>
              <a:off x="2803923" y="1581620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5. dönem</a:t>
              </a:r>
            </a:p>
          </p:txBody>
        </p:sp>
        <p:sp>
          <p:nvSpPr>
            <p:cNvPr id="35" name="Dikdörtgen: Köşeleri Yuvarlatılmış 34">
              <a:extLst>
                <a:ext uri="{FF2B5EF4-FFF2-40B4-BE49-F238E27FC236}">
                  <a16:creationId xmlns:a16="http://schemas.microsoft.com/office/drawing/2014/main" id="{44277054-68A4-4881-B05C-EB764047D198}"/>
                </a:ext>
              </a:extLst>
            </p:cNvPr>
            <p:cNvSpPr/>
            <p:nvPr/>
          </p:nvSpPr>
          <p:spPr>
            <a:xfrm>
              <a:off x="8175249" y="1582559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6. dönem</a:t>
              </a:r>
            </a:p>
          </p:txBody>
        </p:sp>
      </p:grpSp>
      <p:grpSp>
        <p:nvGrpSpPr>
          <p:cNvPr id="36" name="Grup 35">
            <a:extLst>
              <a:ext uri="{FF2B5EF4-FFF2-40B4-BE49-F238E27FC236}">
                <a16:creationId xmlns:a16="http://schemas.microsoft.com/office/drawing/2014/main" id="{C86AA0C4-0EFD-4F6A-BB5A-EB7881E1B020}"/>
              </a:ext>
            </a:extLst>
          </p:cNvPr>
          <p:cNvGrpSpPr/>
          <p:nvPr/>
        </p:nvGrpSpPr>
        <p:grpSpPr>
          <a:xfrm>
            <a:off x="1880978" y="4314226"/>
            <a:ext cx="9789924" cy="1079797"/>
            <a:chOff x="419693" y="1581620"/>
            <a:chExt cx="9789924" cy="1079797"/>
          </a:xfrm>
        </p:grpSpPr>
        <p:sp>
          <p:nvSpPr>
            <p:cNvPr id="37" name="Ok: Sağ 36">
              <a:extLst>
                <a:ext uri="{FF2B5EF4-FFF2-40B4-BE49-F238E27FC236}">
                  <a16:creationId xmlns:a16="http://schemas.microsoft.com/office/drawing/2014/main" id="{D66D4A59-5821-4A28-95D8-05A037D71D56}"/>
                </a:ext>
              </a:extLst>
            </p:cNvPr>
            <p:cNvSpPr/>
            <p:nvPr/>
          </p:nvSpPr>
          <p:spPr>
            <a:xfrm>
              <a:off x="2323664" y="1672577"/>
              <a:ext cx="2534086" cy="66675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2029 – 2030 GÜZ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04DF67F-C06B-4B72-A46E-F7580DB60DE0}"/>
                </a:ext>
              </a:extLst>
            </p:cNvPr>
            <p:cNvSpPr/>
            <p:nvPr/>
          </p:nvSpPr>
          <p:spPr>
            <a:xfrm rot="20556003">
              <a:off x="419693" y="1704154"/>
              <a:ext cx="1695450" cy="957263"/>
            </a:xfrm>
            <a:prstGeom prst="ellipse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Eylül-Ekim 2028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43CE7CC-28A3-4253-B178-58939B9D7165}"/>
                </a:ext>
              </a:extLst>
            </p:cNvPr>
            <p:cNvSpPr/>
            <p:nvPr/>
          </p:nvSpPr>
          <p:spPr>
            <a:xfrm rot="20556003">
              <a:off x="5456561" y="1687472"/>
              <a:ext cx="1775176" cy="957263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Ocak-Şubat 2030</a:t>
              </a:r>
            </a:p>
          </p:txBody>
        </p:sp>
        <p:sp>
          <p:nvSpPr>
            <p:cNvPr id="40" name="Ok: Sağ 39">
              <a:extLst>
                <a:ext uri="{FF2B5EF4-FFF2-40B4-BE49-F238E27FC236}">
                  <a16:creationId xmlns:a16="http://schemas.microsoft.com/office/drawing/2014/main" id="{48DFBE78-9EB0-4745-8F59-01EF21E89485}"/>
                </a:ext>
              </a:extLst>
            </p:cNvPr>
            <p:cNvSpPr/>
            <p:nvPr/>
          </p:nvSpPr>
          <p:spPr>
            <a:xfrm>
              <a:off x="7675531" y="1690688"/>
              <a:ext cx="2534086" cy="666750"/>
            </a:xfrm>
            <a:prstGeom prst="rightArrow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2029 – 2030 BAHAR</a:t>
              </a:r>
            </a:p>
          </p:txBody>
        </p:sp>
        <p:sp>
          <p:nvSpPr>
            <p:cNvPr id="41" name="Dikdörtgen: Köşeleri Yuvarlatılmış 40">
              <a:extLst>
                <a:ext uri="{FF2B5EF4-FFF2-40B4-BE49-F238E27FC236}">
                  <a16:creationId xmlns:a16="http://schemas.microsoft.com/office/drawing/2014/main" id="{69151B99-9247-425C-AA31-7B66E277AF7A}"/>
                </a:ext>
              </a:extLst>
            </p:cNvPr>
            <p:cNvSpPr/>
            <p:nvPr/>
          </p:nvSpPr>
          <p:spPr>
            <a:xfrm>
              <a:off x="2803923" y="1581620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7. dönem</a:t>
              </a:r>
            </a:p>
          </p:txBody>
        </p:sp>
        <p:sp>
          <p:nvSpPr>
            <p:cNvPr id="42" name="Dikdörtgen: Köşeleri Yuvarlatılmış 41">
              <a:extLst>
                <a:ext uri="{FF2B5EF4-FFF2-40B4-BE49-F238E27FC236}">
                  <a16:creationId xmlns:a16="http://schemas.microsoft.com/office/drawing/2014/main" id="{FCF0CCE3-8EC4-4CC8-A61C-02182345EFFF}"/>
                </a:ext>
              </a:extLst>
            </p:cNvPr>
            <p:cNvSpPr/>
            <p:nvPr/>
          </p:nvSpPr>
          <p:spPr>
            <a:xfrm>
              <a:off x="8175249" y="1582559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8. dönem</a:t>
              </a:r>
            </a:p>
          </p:txBody>
        </p:sp>
      </p:grpSp>
      <p:sp>
        <p:nvSpPr>
          <p:cNvPr id="44" name="Dikdörtgen: Çapraz Köşeleri Yuvarlatılmış 43">
            <a:extLst>
              <a:ext uri="{FF2B5EF4-FFF2-40B4-BE49-F238E27FC236}">
                <a16:creationId xmlns:a16="http://schemas.microsoft.com/office/drawing/2014/main" id="{BF23D75B-4ACA-4503-8D78-13E8943CA716}"/>
              </a:ext>
            </a:extLst>
          </p:cNvPr>
          <p:cNvSpPr/>
          <p:nvPr/>
        </p:nvSpPr>
        <p:spPr>
          <a:xfrm rot="1703684">
            <a:off x="10199974" y="5333017"/>
            <a:ext cx="1957964" cy="747278"/>
          </a:xfrm>
          <a:prstGeom prst="round2Diag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>
                <a:solidFill>
                  <a:schemeClr val="tx1"/>
                </a:solidFill>
              </a:rPr>
              <a:t>HAZİRAN – EYLÜL 2030 </a:t>
            </a:r>
          </a:p>
        </p:txBody>
      </p:sp>
      <p:pic>
        <p:nvPicPr>
          <p:cNvPr id="46" name="Resim 45" descr="gök, açık hava, gün içeren bir resim&#10;&#10;Açıklama otomatik olarak oluşturuldu">
            <a:extLst>
              <a:ext uri="{FF2B5EF4-FFF2-40B4-BE49-F238E27FC236}">
                <a16:creationId xmlns:a16="http://schemas.microsoft.com/office/drawing/2014/main" id="{65DFEBC3-EEA8-4186-B46E-BCAD9072A8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017" y="5233035"/>
            <a:ext cx="2932301" cy="1646976"/>
          </a:xfrm>
          <a:prstGeom prst="rect">
            <a:avLst/>
          </a:prstGeom>
        </p:spPr>
      </p:pic>
      <p:sp>
        <p:nvSpPr>
          <p:cNvPr id="48" name="Dikdörtgen 47">
            <a:extLst>
              <a:ext uri="{FF2B5EF4-FFF2-40B4-BE49-F238E27FC236}">
                <a16:creationId xmlns:a16="http://schemas.microsoft.com/office/drawing/2014/main" id="{7749C927-FAD5-435C-A93F-3786BE6C89D8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Dikdörtgen 48">
            <a:extLst>
              <a:ext uri="{FF2B5EF4-FFF2-40B4-BE49-F238E27FC236}">
                <a16:creationId xmlns:a16="http://schemas.microsoft.com/office/drawing/2014/main" id="{177F5DF8-22FB-47B2-9FC4-64685167C491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0" name="Dikdörtgen 49">
            <a:extLst>
              <a:ext uri="{FF2B5EF4-FFF2-40B4-BE49-F238E27FC236}">
                <a16:creationId xmlns:a16="http://schemas.microsoft.com/office/drawing/2014/main" id="{42C6A606-FF50-485A-864A-CBF0E98056EB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326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F5C070A5-7949-4815-A980-EA920932362A}"/>
              </a:ext>
            </a:extLst>
          </p:cNvPr>
          <p:cNvSpPr/>
          <p:nvPr/>
        </p:nvSpPr>
        <p:spPr>
          <a:xfrm>
            <a:off x="2535409" y="1160705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1. dönem</a:t>
            </a: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78AFF2D3-D1AA-46D5-9120-5B2C534A101B}"/>
              </a:ext>
            </a:extLst>
          </p:cNvPr>
          <p:cNvSpPr/>
          <p:nvPr/>
        </p:nvSpPr>
        <p:spPr>
          <a:xfrm>
            <a:off x="6333410" y="1124179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2. dönem</a:t>
            </a: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84A338A2-8FC7-4CF3-AF98-0890F27F5170}"/>
              </a:ext>
            </a:extLst>
          </p:cNvPr>
          <p:cNvSpPr/>
          <p:nvPr/>
        </p:nvSpPr>
        <p:spPr>
          <a:xfrm>
            <a:off x="2990203" y="2231767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3. dönem</a:t>
            </a: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5D91CB61-B662-4DB1-9996-5F1BE5ED783A}"/>
              </a:ext>
            </a:extLst>
          </p:cNvPr>
          <p:cNvSpPr/>
          <p:nvPr/>
        </p:nvSpPr>
        <p:spPr>
          <a:xfrm>
            <a:off x="8361529" y="2232706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4. dönem</a:t>
            </a: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AFBCF1EB-2C30-41F1-ADD8-C4C4F116F22A}"/>
              </a:ext>
            </a:extLst>
          </p:cNvPr>
          <p:cNvSpPr/>
          <p:nvPr/>
        </p:nvSpPr>
        <p:spPr>
          <a:xfrm>
            <a:off x="3565740" y="3268318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5. dönem</a:t>
            </a: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44277054-68A4-4881-B05C-EB764047D198}"/>
              </a:ext>
            </a:extLst>
          </p:cNvPr>
          <p:cNvSpPr/>
          <p:nvPr/>
        </p:nvSpPr>
        <p:spPr>
          <a:xfrm>
            <a:off x="8937066" y="3268318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6. dönem</a:t>
            </a: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69151B99-9247-425C-AA31-7B66E277AF7A}"/>
              </a:ext>
            </a:extLst>
          </p:cNvPr>
          <p:cNvSpPr/>
          <p:nvPr/>
        </p:nvSpPr>
        <p:spPr>
          <a:xfrm>
            <a:off x="4265208" y="4314226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7. dönem</a:t>
            </a: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FCF0CCE3-8EC4-4CC8-A61C-02182345EFFF}"/>
              </a:ext>
            </a:extLst>
          </p:cNvPr>
          <p:cNvSpPr/>
          <p:nvPr/>
        </p:nvSpPr>
        <p:spPr>
          <a:xfrm>
            <a:off x="9636534" y="4315165"/>
            <a:ext cx="1534650" cy="21813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8. dönem</a:t>
            </a:r>
          </a:p>
        </p:txBody>
      </p:sp>
      <p:sp>
        <p:nvSpPr>
          <p:cNvPr id="54" name="Dikdörtgen 53">
            <a:extLst>
              <a:ext uri="{FF2B5EF4-FFF2-40B4-BE49-F238E27FC236}">
                <a16:creationId xmlns:a16="http://schemas.microsoft.com/office/drawing/2014/main" id="{1D0C57C9-36E1-43B2-AE50-857355BF77C8}"/>
              </a:ext>
            </a:extLst>
          </p:cNvPr>
          <p:cNvSpPr/>
          <p:nvPr/>
        </p:nvSpPr>
        <p:spPr>
          <a:xfrm>
            <a:off x="2464912" y="5491690"/>
            <a:ext cx="1819768" cy="77026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BİTİRME PROJESİ</a:t>
            </a: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95E11AB7-547E-4B66-A6DD-D9DDB1430D06}"/>
              </a:ext>
            </a:extLst>
          </p:cNvPr>
          <p:cNvSpPr/>
          <p:nvPr/>
        </p:nvSpPr>
        <p:spPr>
          <a:xfrm>
            <a:off x="2409946" y="1490888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</a:p>
        </p:txBody>
      </p:sp>
      <p:sp>
        <p:nvSpPr>
          <p:cNvPr id="55" name="Dikdörtgen 54">
            <a:extLst>
              <a:ext uri="{FF2B5EF4-FFF2-40B4-BE49-F238E27FC236}">
                <a16:creationId xmlns:a16="http://schemas.microsoft.com/office/drawing/2014/main" id="{2DF1BAB5-49FA-4EEE-9C05-A05C77D388AF}"/>
              </a:ext>
            </a:extLst>
          </p:cNvPr>
          <p:cNvSpPr/>
          <p:nvPr/>
        </p:nvSpPr>
        <p:spPr>
          <a:xfrm>
            <a:off x="6250326" y="1426815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</a:p>
        </p:txBody>
      </p:sp>
      <p:sp>
        <p:nvSpPr>
          <p:cNvPr id="56" name="Dikdörtgen 55">
            <a:extLst>
              <a:ext uri="{FF2B5EF4-FFF2-40B4-BE49-F238E27FC236}">
                <a16:creationId xmlns:a16="http://schemas.microsoft.com/office/drawing/2014/main" id="{D31521AC-7627-4DA8-9B80-489DE0E15147}"/>
              </a:ext>
            </a:extLst>
          </p:cNvPr>
          <p:cNvSpPr/>
          <p:nvPr/>
        </p:nvSpPr>
        <p:spPr>
          <a:xfrm>
            <a:off x="2409946" y="2507855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  <a:endParaRPr lang="tr-TR" dirty="0"/>
          </a:p>
        </p:txBody>
      </p:sp>
      <p:sp>
        <p:nvSpPr>
          <p:cNvPr id="57" name="Dikdörtgen 56">
            <a:extLst>
              <a:ext uri="{FF2B5EF4-FFF2-40B4-BE49-F238E27FC236}">
                <a16:creationId xmlns:a16="http://schemas.microsoft.com/office/drawing/2014/main" id="{E648656E-2AE9-4809-BCBB-8BB883B15FFC}"/>
              </a:ext>
            </a:extLst>
          </p:cNvPr>
          <p:cNvSpPr/>
          <p:nvPr/>
        </p:nvSpPr>
        <p:spPr>
          <a:xfrm>
            <a:off x="6285896" y="2511294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</a:p>
        </p:txBody>
      </p:sp>
      <p:sp>
        <p:nvSpPr>
          <p:cNvPr id="58" name="Dikdörtgen 57">
            <a:extLst>
              <a:ext uri="{FF2B5EF4-FFF2-40B4-BE49-F238E27FC236}">
                <a16:creationId xmlns:a16="http://schemas.microsoft.com/office/drawing/2014/main" id="{DFE718C7-3665-49C8-A43E-A2A6E98AB1B4}"/>
              </a:ext>
            </a:extLst>
          </p:cNvPr>
          <p:cNvSpPr/>
          <p:nvPr/>
        </p:nvSpPr>
        <p:spPr>
          <a:xfrm>
            <a:off x="2427471" y="3578918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  <a:endParaRPr lang="tr-TR" dirty="0"/>
          </a:p>
        </p:txBody>
      </p:sp>
      <p:sp>
        <p:nvSpPr>
          <p:cNvPr id="59" name="Dikdörtgen 58">
            <a:extLst>
              <a:ext uri="{FF2B5EF4-FFF2-40B4-BE49-F238E27FC236}">
                <a16:creationId xmlns:a16="http://schemas.microsoft.com/office/drawing/2014/main" id="{78ADAE6F-72C0-4DE4-A64E-13BC719AD5B0}"/>
              </a:ext>
            </a:extLst>
          </p:cNvPr>
          <p:cNvSpPr/>
          <p:nvPr/>
        </p:nvSpPr>
        <p:spPr>
          <a:xfrm>
            <a:off x="6285896" y="3585929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  <a:endParaRPr lang="tr-TR" dirty="0"/>
          </a:p>
        </p:txBody>
      </p:sp>
      <p:sp>
        <p:nvSpPr>
          <p:cNvPr id="60" name="Dikdörtgen 59">
            <a:extLst>
              <a:ext uri="{FF2B5EF4-FFF2-40B4-BE49-F238E27FC236}">
                <a16:creationId xmlns:a16="http://schemas.microsoft.com/office/drawing/2014/main" id="{23C2476B-7811-4CE0-B8FE-1AC2CE36DB0A}"/>
              </a:ext>
            </a:extLst>
          </p:cNvPr>
          <p:cNvSpPr/>
          <p:nvPr/>
        </p:nvSpPr>
        <p:spPr>
          <a:xfrm>
            <a:off x="2478260" y="4575409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  <a:endParaRPr lang="tr-TR" dirty="0"/>
          </a:p>
        </p:txBody>
      </p:sp>
      <p:sp>
        <p:nvSpPr>
          <p:cNvPr id="61" name="Dikdörtgen 60">
            <a:extLst>
              <a:ext uri="{FF2B5EF4-FFF2-40B4-BE49-F238E27FC236}">
                <a16:creationId xmlns:a16="http://schemas.microsoft.com/office/drawing/2014/main" id="{E4C0DE15-B484-4C1D-BBA5-FA440AA63C1D}"/>
              </a:ext>
            </a:extLst>
          </p:cNvPr>
          <p:cNvSpPr/>
          <p:nvPr/>
        </p:nvSpPr>
        <p:spPr>
          <a:xfrm>
            <a:off x="6285896" y="4673760"/>
            <a:ext cx="1751454" cy="6288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dirty="0"/>
              <a:t>30 AKTS</a:t>
            </a:r>
          </a:p>
          <a:p>
            <a:pPr algn="ctr"/>
            <a:r>
              <a:rPr lang="tr-TR" dirty="0">
                <a:highlight>
                  <a:srgbClr val="FFFF00"/>
                </a:highlight>
              </a:rPr>
              <a:t>(EN AZ)</a:t>
            </a:r>
            <a:endParaRPr lang="tr-TR" dirty="0"/>
          </a:p>
        </p:txBody>
      </p:sp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SDÜ İKY Lisans Öğrenim Süreci</a:t>
            </a:r>
            <a:endParaRPr lang="tr-TR" dirty="0"/>
          </a:p>
        </p:txBody>
      </p:sp>
      <p:grpSp>
        <p:nvGrpSpPr>
          <p:cNvPr id="6" name="Grup 5">
            <a:extLst>
              <a:ext uri="{FF2B5EF4-FFF2-40B4-BE49-F238E27FC236}">
                <a16:creationId xmlns:a16="http://schemas.microsoft.com/office/drawing/2014/main" id="{37E0FDF2-FAD5-4C60-A83A-625FC2C20FA4}"/>
              </a:ext>
            </a:extLst>
          </p:cNvPr>
          <p:cNvGrpSpPr/>
          <p:nvPr/>
        </p:nvGrpSpPr>
        <p:grpSpPr>
          <a:xfrm>
            <a:off x="6832601" y="2408329"/>
            <a:ext cx="4691558" cy="969057"/>
            <a:chOff x="6832601" y="2408329"/>
            <a:chExt cx="4691558" cy="969057"/>
          </a:xfrm>
        </p:grpSpPr>
        <p:sp>
          <p:nvSpPr>
            <p:cNvPr id="7" name="Dikdörtgen 6">
              <a:extLst>
                <a:ext uri="{FF2B5EF4-FFF2-40B4-BE49-F238E27FC236}">
                  <a16:creationId xmlns:a16="http://schemas.microsoft.com/office/drawing/2014/main" id="{1F7DB6DC-672A-42A8-96D1-780631BC2C45}"/>
                </a:ext>
              </a:extLst>
            </p:cNvPr>
            <p:cNvSpPr/>
            <p:nvPr/>
          </p:nvSpPr>
          <p:spPr>
            <a:xfrm>
              <a:off x="9704391" y="2408329"/>
              <a:ext cx="1819768" cy="96905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/>
                <a:t>ZORUNLU STAJ EN AZ 30 İŞ GÜNÜ</a:t>
              </a:r>
            </a:p>
          </p:txBody>
        </p:sp>
        <p:sp>
          <p:nvSpPr>
            <p:cNvPr id="5" name="Ok: Sağ 4">
              <a:extLst>
                <a:ext uri="{FF2B5EF4-FFF2-40B4-BE49-F238E27FC236}">
                  <a16:creationId xmlns:a16="http://schemas.microsoft.com/office/drawing/2014/main" id="{0C65CEBD-B260-4BC9-8FF7-9F79D41D5DA7}"/>
                </a:ext>
              </a:extLst>
            </p:cNvPr>
            <p:cNvSpPr/>
            <p:nvPr/>
          </p:nvSpPr>
          <p:spPr>
            <a:xfrm>
              <a:off x="6832601" y="3007425"/>
              <a:ext cx="2669378" cy="26089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9" name="Grup 8">
            <a:extLst>
              <a:ext uri="{FF2B5EF4-FFF2-40B4-BE49-F238E27FC236}">
                <a16:creationId xmlns:a16="http://schemas.microsoft.com/office/drawing/2014/main" id="{DE74776B-054F-4053-A1E9-23D155A62B79}"/>
              </a:ext>
            </a:extLst>
          </p:cNvPr>
          <p:cNvGrpSpPr/>
          <p:nvPr/>
        </p:nvGrpSpPr>
        <p:grpSpPr>
          <a:xfrm>
            <a:off x="6832602" y="3553009"/>
            <a:ext cx="4691557" cy="969057"/>
            <a:chOff x="6832602" y="3553009"/>
            <a:chExt cx="4691557" cy="969057"/>
          </a:xfrm>
        </p:grpSpPr>
        <p:sp>
          <p:nvSpPr>
            <p:cNvPr id="52" name="Dikdörtgen 51">
              <a:extLst>
                <a:ext uri="{FF2B5EF4-FFF2-40B4-BE49-F238E27FC236}">
                  <a16:creationId xmlns:a16="http://schemas.microsoft.com/office/drawing/2014/main" id="{B8886758-057D-4ADA-AEAC-CFA573CCDB6D}"/>
                </a:ext>
              </a:extLst>
            </p:cNvPr>
            <p:cNvSpPr/>
            <p:nvPr/>
          </p:nvSpPr>
          <p:spPr>
            <a:xfrm>
              <a:off x="9704391" y="3553009"/>
              <a:ext cx="1819768" cy="96905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/>
                <a:t>ZORUNLU STAJ EN AZ 30 İŞ GÜNÜ</a:t>
              </a:r>
            </a:p>
          </p:txBody>
        </p:sp>
        <p:sp>
          <p:nvSpPr>
            <p:cNvPr id="30" name="Ok: Sağ 29">
              <a:extLst>
                <a:ext uri="{FF2B5EF4-FFF2-40B4-BE49-F238E27FC236}">
                  <a16:creationId xmlns:a16="http://schemas.microsoft.com/office/drawing/2014/main" id="{F158891C-D23B-472A-BA50-0E3AED5277BC}"/>
                </a:ext>
              </a:extLst>
            </p:cNvPr>
            <p:cNvSpPr/>
            <p:nvPr/>
          </p:nvSpPr>
          <p:spPr>
            <a:xfrm>
              <a:off x="6832602" y="4030551"/>
              <a:ext cx="2657068" cy="31589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10" name="Grup 9">
            <a:extLst>
              <a:ext uri="{FF2B5EF4-FFF2-40B4-BE49-F238E27FC236}">
                <a16:creationId xmlns:a16="http://schemas.microsoft.com/office/drawing/2014/main" id="{36C1AFEB-6EE9-42F7-83C5-3914269EBDA1}"/>
              </a:ext>
            </a:extLst>
          </p:cNvPr>
          <p:cNvGrpSpPr/>
          <p:nvPr/>
        </p:nvGrpSpPr>
        <p:grpSpPr>
          <a:xfrm>
            <a:off x="6855165" y="4697689"/>
            <a:ext cx="4678343" cy="969057"/>
            <a:chOff x="6855165" y="4697689"/>
            <a:chExt cx="4678343" cy="969057"/>
          </a:xfrm>
        </p:grpSpPr>
        <p:sp>
          <p:nvSpPr>
            <p:cNvPr id="53" name="Dikdörtgen 52">
              <a:extLst>
                <a:ext uri="{FF2B5EF4-FFF2-40B4-BE49-F238E27FC236}">
                  <a16:creationId xmlns:a16="http://schemas.microsoft.com/office/drawing/2014/main" id="{348FCD7B-6CE5-49F2-BC33-2CBB5008A9A2}"/>
                </a:ext>
              </a:extLst>
            </p:cNvPr>
            <p:cNvSpPr/>
            <p:nvPr/>
          </p:nvSpPr>
          <p:spPr>
            <a:xfrm>
              <a:off x="9713740" y="4697689"/>
              <a:ext cx="1819768" cy="969057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b="1" dirty="0"/>
                <a:t>ZORUNLU STAJ EN AZ 30 İŞ GÜNÜ</a:t>
              </a:r>
            </a:p>
          </p:txBody>
        </p:sp>
        <p:sp>
          <p:nvSpPr>
            <p:cNvPr id="31" name="Ok: Sağ 30">
              <a:extLst>
                <a:ext uri="{FF2B5EF4-FFF2-40B4-BE49-F238E27FC236}">
                  <a16:creationId xmlns:a16="http://schemas.microsoft.com/office/drawing/2014/main" id="{9F8708AD-5B48-4FDD-9B98-6AE62177C524}"/>
                </a:ext>
              </a:extLst>
            </p:cNvPr>
            <p:cNvSpPr/>
            <p:nvPr/>
          </p:nvSpPr>
          <p:spPr>
            <a:xfrm>
              <a:off x="6855165" y="5204240"/>
              <a:ext cx="2657067" cy="31589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CFE3C8D9-12F4-4289-BB0D-6280A05AC45B}"/>
              </a:ext>
            </a:extLst>
          </p:cNvPr>
          <p:cNvSpPr txBox="1"/>
          <p:nvPr/>
        </p:nvSpPr>
        <p:spPr>
          <a:xfrm rot="16200000">
            <a:off x="2819807" y="2831828"/>
            <a:ext cx="470180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ARA TATİL  / SÖMESTR</a:t>
            </a:r>
          </a:p>
        </p:txBody>
      </p: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3C055217-F9D8-42F7-8239-62078D077DBE}"/>
              </a:ext>
            </a:extLst>
          </p:cNvPr>
          <p:cNvSpPr txBox="1"/>
          <p:nvPr/>
        </p:nvSpPr>
        <p:spPr>
          <a:xfrm rot="16200000">
            <a:off x="6057787" y="2945152"/>
            <a:ext cx="4701801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tr-TR" sz="3600" b="1" dirty="0">
                <a:solidFill>
                  <a:schemeClr val="tx1">
                    <a:lumMod val="85000"/>
                    <a:lumOff val="15000"/>
                  </a:schemeClr>
                </a:solidFill>
                <a:highlight>
                  <a:srgbClr val="00FFFF"/>
                </a:highlight>
              </a:rPr>
              <a:t>YAZ TATİLİ</a:t>
            </a:r>
          </a:p>
        </p:txBody>
      </p:sp>
      <p:sp>
        <p:nvSpPr>
          <p:cNvPr id="37" name="Dikdörtgen 36">
            <a:extLst>
              <a:ext uri="{FF2B5EF4-FFF2-40B4-BE49-F238E27FC236}">
                <a16:creationId xmlns:a16="http://schemas.microsoft.com/office/drawing/2014/main" id="{C88FCA35-3357-475D-859E-8C1CC0C0E331}"/>
              </a:ext>
            </a:extLst>
          </p:cNvPr>
          <p:cNvSpPr/>
          <p:nvPr/>
        </p:nvSpPr>
        <p:spPr>
          <a:xfrm>
            <a:off x="9704391" y="4673760"/>
            <a:ext cx="1819768" cy="96905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/>
              <a:t>ZORUNLU STAJ EN AZ 30 İŞ GÜNÜ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68D86E18-0EE0-A20D-69FA-8E430A018BCE}"/>
              </a:ext>
            </a:extLst>
          </p:cNvPr>
          <p:cNvSpPr txBox="1"/>
          <p:nvPr/>
        </p:nvSpPr>
        <p:spPr>
          <a:xfrm>
            <a:off x="242148" y="3486454"/>
            <a:ext cx="18120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dirty="0" err="1">
                <a:solidFill>
                  <a:srgbClr val="FF0000"/>
                </a:solidFill>
              </a:rPr>
              <a:t>Üni</a:t>
            </a:r>
            <a:r>
              <a:rPr lang="tr-TR" dirty="0">
                <a:solidFill>
                  <a:srgbClr val="FF0000"/>
                </a:solidFill>
              </a:rPr>
              <a:t> ortak seçmeli</a:t>
            </a:r>
          </a:p>
          <a:p>
            <a:pPr algn="ctr"/>
            <a:r>
              <a:rPr lang="tr-TR" dirty="0">
                <a:solidFill>
                  <a:srgbClr val="FF0000"/>
                </a:solidFill>
              </a:rPr>
              <a:t>3. Sınıf</a:t>
            </a:r>
          </a:p>
          <a:p>
            <a:pPr algn="ctr"/>
            <a:r>
              <a:rPr lang="tr-TR" dirty="0">
                <a:solidFill>
                  <a:srgbClr val="FF0000"/>
                </a:solidFill>
              </a:rPr>
              <a:t>Güz/bahar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15A9E7C-C1C5-96E9-CBD6-F066A948091F}"/>
              </a:ext>
            </a:extLst>
          </p:cNvPr>
          <p:cNvSpPr/>
          <p:nvPr/>
        </p:nvSpPr>
        <p:spPr>
          <a:xfrm>
            <a:off x="2586662" y="793045"/>
            <a:ext cx="1534650" cy="21813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GÜZ YARIYILI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94895A2-0FA4-C503-38FD-90312B7453A6}"/>
              </a:ext>
            </a:extLst>
          </p:cNvPr>
          <p:cNvSpPr/>
          <p:nvPr/>
        </p:nvSpPr>
        <p:spPr>
          <a:xfrm>
            <a:off x="6271356" y="826363"/>
            <a:ext cx="1765994" cy="2133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BAHAR YARIYILI</a:t>
            </a:r>
          </a:p>
        </p:txBody>
      </p:sp>
    </p:spTree>
    <p:extLst>
      <p:ext uri="{BB962C8B-B14F-4D97-AF65-F5344CB8AC3E}">
        <p14:creationId xmlns:p14="http://schemas.microsoft.com/office/powerpoint/2010/main" val="157387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3.7037E-6 L -0.03893 -0.00139 " pathEditMode="relative" rAng="0" ptsTypes="AA">
                                      <p:cBhvr>
                                        <p:cTn id="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3" y="-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4.81481E-6 L -0.16927 0.00162 " pathEditMode="relative" rAng="0" ptsTypes="AA">
                                      <p:cBhvr>
                                        <p:cTn id="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4" y="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1.11111E-6 L -0.08034 0.00764 " pathEditMode="relative" rAng="0" ptsTypes="AA">
                                      <p:cBhvr>
                                        <p:cTn id="1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23" y="37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0.00023 L -0.21354 0.00972 " pathEditMode="relative" rAng="0" ptsTypes="AA">
                                      <p:cBhvr>
                                        <p:cTn id="1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690" y="4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0.13971 -0.00324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92" y="-16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111E-6 L -0.27084 0.01574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542" y="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3" dur="750" fill="hold"/>
                                        <p:tgtEl>
                                          <p:spTgt spid="54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75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1" animBg="1"/>
      <p:bldP spid="28" grpId="1" animBg="1"/>
      <p:bldP spid="34" grpId="0" animBg="1"/>
      <p:bldP spid="35" grpId="0" animBg="1"/>
      <p:bldP spid="41" grpId="0" animBg="1"/>
      <p:bldP spid="42" grpId="0" animBg="1"/>
      <p:bldP spid="54" grpId="0" animBg="1"/>
      <p:bldP spid="54" grpId="1" animBg="1"/>
      <p:bldP spid="8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11" grpId="0"/>
      <p:bldP spid="38" grpId="0"/>
      <p:bldP spid="37" grpId="0" animBg="1"/>
      <p:bldP spid="37" grpId="1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/>
              <a:t>STAJ NİÇİN ÖNEMLİ?</a:t>
            </a:r>
          </a:p>
        </p:txBody>
      </p:sp>
      <p:sp>
        <p:nvSpPr>
          <p:cNvPr id="20" name="İçerik Yer Tutucusu 2">
            <a:extLst>
              <a:ext uri="{FF2B5EF4-FFF2-40B4-BE49-F238E27FC236}">
                <a16:creationId xmlns:a16="http://schemas.microsoft.com/office/drawing/2014/main" id="{288FEA20-F24C-42F4-8C61-8850BEA47792}"/>
              </a:ext>
            </a:extLst>
          </p:cNvPr>
          <p:cNvSpPr txBox="1">
            <a:spLocks/>
          </p:cNvSpPr>
          <p:nvPr/>
        </p:nvSpPr>
        <p:spPr>
          <a:xfrm>
            <a:off x="5393802" y="1220312"/>
            <a:ext cx="5589081" cy="740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?</a:t>
            </a:r>
          </a:p>
          <a:p>
            <a:endParaRPr lang="tr-TR" dirty="0"/>
          </a:p>
        </p:txBody>
      </p:sp>
      <p:pic>
        <p:nvPicPr>
          <p:cNvPr id="1026" name="Picture 2" descr="2021 Stajyerlerin Sigorta Bildirimi Nasıl Yapılır ? | SGK Hocası">
            <a:extLst>
              <a:ext uri="{FF2B5EF4-FFF2-40B4-BE49-F238E27FC236}">
                <a16:creationId xmlns:a16="http://schemas.microsoft.com/office/drawing/2014/main" id="{2863CAEC-E786-CFC5-FA4F-08EF54622B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76" y="1822821"/>
            <a:ext cx="5323925" cy="3547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İŞLETMELERİN STAJYER ÖĞRENCİ KABUL KRİTERLERİNE İLİŞKİN ÖNEM DÜZEYLERİNİN  SWARA YÖNTEMİ İLE BELİRLENMESİ: İNSAN KAYNAKLARI ÖNLİSANS ÖĞRENCİLERİ  ÜZERİNE BİR ARAŞTIRMA – Doç. Dr. Engin ÇAKIR">
            <a:extLst>
              <a:ext uri="{FF2B5EF4-FFF2-40B4-BE49-F238E27FC236}">
                <a16:creationId xmlns:a16="http://schemas.microsoft.com/office/drawing/2014/main" id="{6B3B87EA-637D-F25F-3788-04547C478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25" y="3668983"/>
            <a:ext cx="4600575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813DA9BF-BB33-DFC7-7ED7-76CB9A9C55C2}"/>
              </a:ext>
            </a:extLst>
          </p:cNvPr>
          <p:cNvSpPr/>
          <p:nvPr/>
        </p:nvSpPr>
        <p:spPr>
          <a:xfrm>
            <a:off x="8893157" y="1589023"/>
            <a:ext cx="2460643" cy="9077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Mülakatta 5 dk</a:t>
            </a:r>
          </a:p>
          <a:p>
            <a:pPr algn="ctr"/>
            <a:r>
              <a:rPr lang="tr-TR" dirty="0"/>
              <a:t>Stajda 30 iş günü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C184BB-B67F-4F78-C3AF-88BD5E6189C4}"/>
              </a:ext>
            </a:extLst>
          </p:cNvPr>
          <p:cNvSpPr/>
          <p:nvPr/>
        </p:nvSpPr>
        <p:spPr>
          <a:xfrm>
            <a:off x="6592869" y="1052011"/>
            <a:ext cx="2460643" cy="90775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Staj yerinin </a:t>
            </a:r>
            <a:r>
              <a:rPr lang="tr-TR" dirty="0" err="1"/>
              <a:t>network’ü</a:t>
            </a:r>
            <a:endParaRPr lang="tr-TR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DC60D38-5AA1-B76D-EE30-AE7001A1E2CC}"/>
              </a:ext>
            </a:extLst>
          </p:cNvPr>
          <p:cNvSpPr/>
          <p:nvPr/>
        </p:nvSpPr>
        <p:spPr>
          <a:xfrm>
            <a:off x="6096000" y="2224216"/>
            <a:ext cx="2957512" cy="1073166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Kamu değil özelde staj yapmak iş bulma şansını artırır</a:t>
            </a:r>
          </a:p>
        </p:txBody>
      </p:sp>
    </p:spTree>
    <p:extLst>
      <p:ext uri="{BB962C8B-B14F-4D97-AF65-F5344CB8AC3E}">
        <p14:creationId xmlns:p14="http://schemas.microsoft.com/office/powerpoint/2010/main" val="90611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D7893-3614-5019-88B1-2BFBF07FD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C23DAA06-983A-19E8-DF2C-D85A26430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83E5B89B-530A-E6DD-D1CF-111FC1D4A830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76DE53EF-B776-3A8E-149C-DF18DF72B75C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F1580B9D-8087-D9E1-C7D0-B6FAE06E2F40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FACD7CD7-590E-5624-D1D2-02573ABDE845}"/>
              </a:ext>
            </a:extLst>
          </p:cNvPr>
          <p:cNvSpPr txBox="1">
            <a:spLocks/>
          </p:cNvSpPr>
          <p:nvPr/>
        </p:nvSpPr>
        <p:spPr>
          <a:xfrm>
            <a:off x="757990" y="260573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5400" b="1" dirty="0"/>
              <a:t>STAJ hakkında önemli duyuru</a:t>
            </a:r>
          </a:p>
        </p:txBody>
      </p:sp>
      <p:sp>
        <p:nvSpPr>
          <p:cNvPr id="20" name="İçerik Yer Tutucusu 2">
            <a:extLst>
              <a:ext uri="{FF2B5EF4-FFF2-40B4-BE49-F238E27FC236}">
                <a16:creationId xmlns:a16="http://schemas.microsoft.com/office/drawing/2014/main" id="{23BFDFE3-FAE8-5686-AB78-C3A0B7E82F54}"/>
              </a:ext>
            </a:extLst>
          </p:cNvPr>
          <p:cNvSpPr txBox="1">
            <a:spLocks/>
          </p:cNvSpPr>
          <p:nvPr/>
        </p:nvSpPr>
        <p:spPr>
          <a:xfrm>
            <a:off x="467284" y="2206900"/>
            <a:ext cx="10886516" cy="424202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son dönemlerde ‘staj’ adı altında bazı eğitimler satılıyor.</a:t>
            </a:r>
          </a:p>
          <a:p>
            <a:r>
              <a:rPr lang="tr-TR" dirty="0"/>
              <a:t>Öğrencilere kendilerini özel hissettirecek bir süreç uygulanıyor</a:t>
            </a:r>
          </a:p>
          <a:p>
            <a:r>
              <a:rPr lang="tr-TR" dirty="0"/>
              <a:t>Ardından ‘dosya masrafı’ gibi isimlerle bunun okul tarafından karşılandığı söyleniyor</a:t>
            </a:r>
          </a:p>
          <a:p>
            <a:r>
              <a:rPr lang="tr-TR" dirty="0"/>
              <a:t>Halbuki yok öyle bir şey.</a:t>
            </a:r>
          </a:p>
          <a:p>
            <a:r>
              <a:rPr lang="tr-TR" dirty="0"/>
              <a:t>Ardından ‘sizin okul karşılamıyormuş’ denerek, ‘sen de ödeyebilirsin’ deniyor.</a:t>
            </a:r>
          </a:p>
          <a:p>
            <a:r>
              <a:rPr lang="tr-TR" dirty="0"/>
              <a:t>Böylece eğitim paketlerini staj adı altında satıyorlar.</a:t>
            </a:r>
          </a:p>
          <a:p>
            <a:r>
              <a:rPr lang="tr-TR" dirty="0">
                <a:highlight>
                  <a:srgbClr val="FFFF00"/>
                </a:highlight>
              </a:rPr>
              <a:t>Staj dosya masrafı vb. diye bir şey yoktur!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0451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SDÜ İKY Lisans Öğrenim Süreci</a:t>
            </a:r>
            <a:endParaRPr lang="tr-TR" dirty="0"/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A15A9E7C-C1C5-96E9-CBD6-F066A948091F}"/>
              </a:ext>
            </a:extLst>
          </p:cNvPr>
          <p:cNvSpPr/>
          <p:nvPr/>
        </p:nvSpPr>
        <p:spPr>
          <a:xfrm>
            <a:off x="2427471" y="875934"/>
            <a:ext cx="1534650" cy="21813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GÜZ YARIYILI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94895A2-0FA4-C503-38FD-90312B7453A6}"/>
              </a:ext>
            </a:extLst>
          </p:cNvPr>
          <p:cNvSpPr/>
          <p:nvPr/>
        </p:nvSpPr>
        <p:spPr>
          <a:xfrm>
            <a:off x="4706901" y="868027"/>
            <a:ext cx="1765994" cy="2133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BAHAR YARIYILI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85072DA3-813F-1A24-779F-10F5CDD8D21F}"/>
              </a:ext>
            </a:extLst>
          </p:cNvPr>
          <p:cNvSpPr/>
          <p:nvPr/>
        </p:nvSpPr>
        <p:spPr>
          <a:xfrm>
            <a:off x="7566416" y="2282485"/>
            <a:ext cx="3539734" cy="2293030"/>
          </a:xfrm>
          <a:prstGeom prst="ellips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800" dirty="0"/>
              <a:t>GNO</a:t>
            </a:r>
          </a:p>
        </p:txBody>
      </p:sp>
      <p:grpSp>
        <p:nvGrpSpPr>
          <p:cNvPr id="40" name="Grup 39">
            <a:extLst>
              <a:ext uri="{FF2B5EF4-FFF2-40B4-BE49-F238E27FC236}">
                <a16:creationId xmlns:a16="http://schemas.microsoft.com/office/drawing/2014/main" id="{23699103-F5FB-9E93-995D-2687EFA3CEB7}"/>
              </a:ext>
            </a:extLst>
          </p:cNvPr>
          <p:cNvGrpSpPr/>
          <p:nvPr/>
        </p:nvGrpSpPr>
        <p:grpSpPr>
          <a:xfrm>
            <a:off x="633347" y="2378058"/>
            <a:ext cx="5811672" cy="1170620"/>
            <a:chOff x="633347" y="2378058"/>
            <a:chExt cx="5811672" cy="1170620"/>
          </a:xfrm>
        </p:grpSpPr>
        <p:sp>
          <p:nvSpPr>
            <p:cNvPr id="27" name="Dikdörtgen: Köşeleri Yuvarlatılmış 26">
              <a:extLst>
                <a:ext uri="{FF2B5EF4-FFF2-40B4-BE49-F238E27FC236}">
                  <a16:creationId xmlns:a16="http://schemas.microsoft.com/office/drawing/2014/main" id="{84A338A2-8FC7-4CF3-AF98-0890F27F5170}"/>
                </a:ext>
              </a:extLst>
            </p:cNvPr>
            <p:cNvSpPr/>
            <p:nvPr/>
          </p:nvSpPr>
          <p:spPr>
            <a:xfrm>
              <a:off x="2409946" y="2378058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3. dönem</a:t>
              </a:r>
            </a:p>
          </p:txBody>
        </p:sp>
        <p:sp>
          <p:nvSpPr>
            <p:cNvPr id="56" name="Dikdörtgen 55">
              <a:extLst>
                <a:ext uri="{FF2B5EF4-FFF2-40B4-BE49-F238E27FC236}">
                  <a16:creationId xmlns:a16="http://schemas.microsoft.com/office/drawing/2014/main" id="{D31521AC-7627-4DA8-9B80-489DE0E15147}"/>
                </a:ext>
              </a:extLst>
            </p:cNvPr>
            <p:cNvSpPr/>
            <p:nvPr/>
          </p:nvSpPr>
          <p:spPr>
            <a:xfrm>
              <a:off x="2318605" y="2680737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>
                <a:highlight>
                  <a:srgbClr val="FFFF00"/>
                </a:highlight>
              </a:endParaRPr>
            </a:p>
          </p:txBody>
        </p:sp>
        <p:sp>
          <p:nvSpPr>
            <p:cNvPr id="57" name="Dikdörtgen 56">
              <a:extLst>
                <a:ext uri="{FF2B5EF4-FFF2-40B4-BE49-F238E27FC236}">
                  <a16:creationId xmlns:a16="http://schemas.microsoft.com/office/drawing/2014/main" id="{E648656E-2AE9-4809-BCBB-8BB883B15FFC}"/>
                </a:ext>
              </a:extLst>
            </p:cNvPr>
            <p:cNvSpPr/>
            <p:nvPr/>
          </p:nvSpPr>
          <p:spPr>
            <a:xfrm>
              <a:off x="4693565" y="2686591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13" name="Dikdörtgen: Köşeleri Yuvarlatılmış 12">
              <a:extLst>
                <a:ext uri="{FF2B5EF4-FFF2-40B4-BE49-F238E27FC236}">
                  <a16:creationId xmlns:a16="http://schemas.microsoft.com/office/drawing/2014/main" id="{919530F5-9B4D-FA39-799E-F2B1F3D10AED}"/>
                </a:ext>
              </a:extLst>
            </p:cNvPr>
            <p:cNvSpPr/>
            <p:nvPr/>
          </p:nvSpPr>
          <p:spPr>
            <a:xfrm>
              <a:off x="4868921" y="2399349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4. dönem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2ACC24C-21DD-6EEB-2542-73E508CD2BD8}"/>
                </a:ext>
              </a:extLst>
            </p:cNvPr>
            <p:cNvSpPr/>
            <p:nvPr/>
          </p:nvSpPr>
          <p:spPr>
            <a:xfrm>
              <a:off x="2744899" y="2986518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12339A7-3024-49C3-774B-8BD6A5E7BE70}"/>
                </a:ext>
              </a:extLst>
            </p:cNvPr>
            <p:cNvSpPr/>
            <p:nvPr/>
          </p:nvSpPr>
          <p:spPr>
            <a:xfrm>
              <a:off x="5135560" y="2989721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32" name="Ok: Sağ 31">
              <a:extLst>
                <a:ext uri="{FF2B5EF4-FFF2-40B4-BE49-F238E27FC236}">
                  <a16:creationId xmlns:a16="http://schemas.microsoft.com/office/drawing/2014/main" id="{0A2AE935-6F36-8D3D-6FEC-55163558FA79}"/>
                </a:ext>
              </a:extLst>
            </p:cNvPr>
            <p:cNvSpPr/>
            <p:nvPr/>
          </p:nvSpPr>
          <p:spPr>
            <a:xfrm>
              <a:off x="633347" y="2433530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2. SINIF</a:t>
              </a:r>
            </a:p>
          </p:txBody>
        </p:sp>
      </p:grpSp>
      <p:grpSp>
        <p:nvGrpSpPr>
          <p:cNvPr id="43" name="Grup 42">
            <a:extLst>
              <a:ext uri="{FF2B5EF4-FFF2-40B4-BE49-F238E27FC236}">
                <a16:creationId xmlns:a16="http://schemas.microsoft.com/office/drawing/2014/main" id="{BA0F24A0-1875-F941-E319-B00FF25E0FC4}"/>
              </a:ext>
            </a:extLst>
          </p:cNvPr>
          <p:cNvGrpSpPr/>
          <p:nvPr/>
        </p:nvGrpSpPr>
        <p:grpSpPr>
          <a:xfrm>
            <a:off x="595159" y="3770104"/>
            <a:ext cx="5884601" cy="1224216"/>
            <a:chOff x="595159" y="3770104"/>
            <a:chExt cx="5884601" cy="1224216"/>
          </a:xfrm>
        </p:grpSpPr>
        <p:sp>
          <p:nvSpPr>
            <p:cNvPr id="34" name="Dikdörtgen: Köşeleri Yuvarlatılmış 33">
              <a:extLst>
                <a:ext uri="{FF2B5EF4-FFF2-40B4-BE49-F238E27FC236}">
                  <a16:creationId xmlns:a16="http://schemas.microsoft.com/office/drawing/2014/main" id="{AFBCF1EB-2C30-41F1-ADD8-C4C4F116F22A}"/>
                </a:ext>
              </a:extLst>
            </p:cNvPr>
            <p:cNvSpPr/>
            <p:nvPr/>
          </p:nvSpPr>
          <p:spPr>
            <a:xfrm>
              <a:off x="2409946" y="3770104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5. dönem</a:t>
              </a:r>
            </a:p>
          </p:txBody>
        </p:sp>
        <p:sp>
          <p:nvSpPr>
            <p:cNvPr id="35" name="Dikdörtgen: Köşeleri Yuvarlatılmış 34">
              <a:extLst>
                <a:ext uri="{FF2B5EF4-FFF2-40B4-BE49-F238E27FC236}">
                  <a16:creationId xmlns:a16="http://schemas.microsoft.com/office/drawing/2014/main" id="{44277054-68A4-4881-B05C-EB764047D198}"/>
                </a:ext>
              </a:extLst>
            </p:cNvPr>
            <p:cNvSpPr/>
            <p:nvPr/>
          </p:nvSpPr>
          <p:spPr>
            <a:xfrm>
              <a:off x="4847891" y="3813833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6. dönem</a:t>
              </a:r>
            </a:p>
          </p:txBody>
        </p:sp>
        <p:sp>
          <p:nvSpPr>
            <p:cNvPr id="58" name="Dikdörtgen 57">
              <a:extLst>
                <a:ext uri="{FF2B5EF4-FFF2-40B4-BE49-F238E27FC236}">
                  <a16:creationId xmlns:a16="http://schemas.microsoft.com/office/drawing/2014/main" id="{DFE718C7-3665-49C8-A43E-A2A6E98AB1B4}"/>
                </a:ext>
              </a:extLst>
            </p:cNvPr>
            <p:cNvSpPr/>
            <p:nvPr/>
          </p:nvSpPr>
          <p:spPr>
            <a:xfrm>
              <a:off x="2301544" y="4109451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59" name="Dikdörtgen 58">
              <a:extLst>
                <a:ext uri="{FF2B5EF4-FFF2-40B4-BE49-F238E27FC236}">
                  <a16:creationId xmlns:a16="http://schemas.microsoft.com/office/drawing/2014/main" id="{78ADAE6F-72C0-4DE4-A64E-13BC719AD5B0}"/>
                </a:ext>
              </a:extLst>
            </p:cNvPr>
            <p:cNvSpPr/>
            <p:nvPr/>
          </p:nvSpPr>
          <p:spPr>
            <a:xfrm>
              <a:off x="4728306" y="4141795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>
                <a:highlight>
                  <a:srgbClr val="FFFF00"/>
                </a:highlight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17576ED-6CD8-9656-0C0E-80DB13FB8B0F}"/>
                </a:ext>
              </a:extLst>
            </p:cNvPr>
            <p:cNvSpPr/>
            <p:nvPr/>
          </p:nvSpPr>
          <p:spPr>
            <a:xfrm>
              <a:off x="2709387" y="4407278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2F1C0D1-A7CD-4F6B-398E-51CABBE5962D}"/>
                </a:ext>
              </a:extLst>
            </p:cNvPr>
            <p:cNvSpPr/>
            <p:nvPr/>
          </p:nvSpPr>
          <p:spPr>
            <a:xfrm>
              <a:off x="5163085" y="4389344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33" name="Ok: Sağ 32">
              <a:extLst>
                <a:ext uri="{FF2B5EF4-FFF2-40B4-BE49-F238E27FC236}">
                  <a16:creationId xmlns:a16="http://schemas.microsoft.com/office/drawing/2014/main" id="{36A2A6BF-C881-D06B-7157-C36FD528C7D0}"/>
                </a:ext>
              </a:extLst>
            </p:cNvPr>
            <p:cNvSpPr/>
            <p:nvPr/>
          </p:nvSpPr>
          <p:spPr>
            <a:xfrm>
              <a:off x="595159" y="3879172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3. SINIF</a:t>
              </a:r>
            </a:p>
          </p:txBody>
        </p:sp>
      </p:grpSp>
      <p:grpSp>
        <p:nvGrpSpPr>
          <p:cNvPr id="44" name="Grup 43">
            <a:extLst>
              <a:ext uri="{FF2B5EF4-FFF2-40B4-BE49-F238E27FC236}">
                <a16:creationId xmlns:a16="http://schemas.microsoft.com/office/drawing/2014/main" id="{77A3E983-1E7A-5898-F512-8C7898F4BBBB}"/>
              </a:ext>
            </a:extLst>
          </p:cNvPr>
          <p:cNvGrpSpPr/>
          <p:nvPr/>
        </p:nvGrpSpPr>
        <p:grpSpPr>
          <a:xfrm>
            <a:off x="633346" y="5098498"/>
            <a:ext cx="5846414" cy="1279051"/>
            <a:chOff x="633346" y="5098498"/>
            <a:chExt cx="5846414" cy="1279051"/>
          </a:xfrm>
        </p:grpSpPr>
        <p:sp>
          <p:nvSpPr>
            <p:cNvPr id="41" name="Dikdörtgen: Köşeleri Yuvarlatılmış 40">
              <a:extLst>
                <a:ext uri="{FF2B5EF4-FFF2-40B4-BE49-F238E27FC236}">
                  <a16:creationId xmlns:a16="http://schemas.microsoft.com/office/drawing/2014/main" id="{69151B99-9247-425C-AA31-7B66E277AF7A}"/>
                </a:ext>
              </a:extLst>
            </p:cNvPr>
            <p:cNvSpPr/>
            <p:nvPr/>
          </p:nvSpPr>
          <p:spPr>
            <a:xfrm>
              <a:off x="2427471" y="5153333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7. dönem</a:t>
              </a:r>
            </a:p>
          </p:txBody>
        </p:sp>
        <p:sp>
          <p:nvSpPr>
            <p:cNvPr id="42" name="Dikdörtgen: Köşeleri Yuvarlatılmış 41">
              <a:extLst>
                <a:ext uri="{FF2B5EF4-FFF2-40B4-BE49-F238E27FC236}">
                  <a16:creationId xmlns:a16="http://schemas.microsoft.com/office/drawing/2014/main" id="{FCF0CCE3-8EC4-4CC8-A61C-02182345EFFF}"/>
                </a:ext>
              </a:extLst>
            </p:cNvPr>
            <p:cNvSpPr/>
            <p:nvPr/>
          </p:nvSpPr>
          <p:spPr>
            <a:xfrm>
              <a:off x="4945110" y="5098498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8. dönem</a:t>
              </a:r>
            </a:p>
          </p:txBody>
        </p:sp>
        <p:sp>
          <p:nvSpPr>
            <p:cNvPr id="60" name="Dikdörtgen 59">
              <a:extLst>
                <a:ext uri="{FF2B5EF4-FFF2-40B4-BE49-F238E27FC236}">
                  <a16:creationId xmlns:a16="http://schemas.microsoft.com/office/drawing/2014/main" id="{23C2476B-7811-4CE0-B8FE-1AC2CE36DB0A}"/>
                </a:ext>
              </a:extLst>
            </p:cNvPr>
            <p:cNvSpPr/>
            <p:nvPr/>
          </p:nvSpPr>
          <p:spPr>
            <a:xfrm>
              <a:off x="2369858" y="5511189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61" name="Dikdörtgen 60">
              <a:extLst>
                <a:ext uri="{FF2B5EF4-FFF2-40B4-BE49-F238E27FC236}">
                  <a16:creationId xmlns:a16="http://schemas.microsoft.com/office/drawing/2014/main" id="{E4C0DE15-B484-4C1D-BBA5-FA440AA63C1D}"/>
                </a:ext>
              </a:extLst>
            </p:cNvPr>
            <p:cNvSpPr/>
            <p:nvPr/>
          </p:nvSpPr>
          <p:spPr>
            <a:xfrm>
              <a:off x="4728306" y="5435150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6920B19-B327-E464-E816-B0A0DBA6F196}"/>
                </a:ext>
              </a:extLst>
            </p:cNvPr>
            <p:cNvSpPr/>
            <p:nvPr/>
          </p:nvSpPr>
          <p:spPr>
            <a:xfrm>
              <a:off x="2744899" y="5825604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21B64BEF-9433-70AF-5BB8-0ADA858B661B}"/>
                </a:ext>
              </a:extLst>
            </p:cNvPr>
            <p:cNvSpPr/>
            <p:nvPr/>
          </p:nvSpPr>
          <p:spPr>
            <a:xfrm>
              <a:off x="5103347" y="5758512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36" name="Ok: Sağ 35">
              <a:extLst>
                <a:ext uri="{FF2B5EF4-FFF2-40B4-BE49-F238E27FC236}">
                  <a16:creationId xmlns:a16="http://schemas.microsoft.com/office/drawing/2014/main" id="{BEC8B020-6F6F-2B50-48A6-777BD3956465}"/>
                </a:ext>
              </a:extLst>
            </p:cNvPr>
            <p:cNvSpPr/>
            <p:nvPr/>
          </p:nvSpPr>
          <p:spPr>
            <a:xfrm>
              <a:off x="633346" y="5262401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4. SINIF</a:t>
              </a:r>
            </a:p>
          </p:txBody>
        </p:sp>
      </p:grpSp>
      <p:grpSp>
        <p:nvGrpSpPr>
          <p:cNvPr id="47" name="Grup 46">
            <a:extLst>
              <a:ext uri="{FF2B5EF4-FFF2-40B4-BE49-F238E27FC236}">
                <a16:creationId xmlns:a16="http://schemas.microsoft.com/office/drawing/2014/main" id="{A3826407-56C2-B771-8D10-E431A7C05B28}"/>
              </a:ext>
            </a:extLst>
          </p:cNvPr>
          <p:cNvGrpSpPr/>
          <p:nvPr/>
        </p:nvGrpSpPr>
        <p:grpSpPr>
          <a:xfrm>
            <a:off x="661445" y="1147657"/>
            <a:ext cx="5796910" cy="1219348"/>
            <a:chOff x="661445" y="1147657"/>
            <a:chExt cx="5796910" cy="1219348"/>
          </a:xfrm>
        </p:grpSpPr>
        <p:sp>
          <p:nvSpPr>
            <p:cNvPr id="19" name="Dikdörtgen: Köşeleri Yuvarlatılmış 18">
              <a:extLst>
                <a:ext uri="{FF2B5EF4-FFF2-40B4-BE49-F238E27FC236}">
                  <a16:creationId xmlns:a16="http://schemas.microsoft.com/office/drawing/2014/main" id="{F5C070A5-7949-4815-A980-EA920932362A}"/>
                </a:ext>
              </a:extLst>
            </p:cNvPr>
            <p:cNvSpPr/>
            <p:nvPr/>
          </p:nvSpPr>
          <p:spPr>
            <a:xfrm>
              <a:off x="2528139" y="1160705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1. dönem</a:t>
              </a:r>
            </a:p>
          </p:txBody>
        </p:sp>
        <p:sp>
          <p:nvSpPr>
            <p:cNvPr id="20" name="Dikdörtgen: Köşeleri Yuvarlatılmış 19">
              <a:extLst>
                <a:ext uri="{FF2B5EF4-FFF2-40B4-BE49-F238E27FC236}">
                  <a16:creationId xmlns:a16="http://schemas.microsoft.com/office/drawing/2014/main" id="{78AFF2D3-D1AA-46D5-9120-5B2C534A101B}"/>
                </a:ext>
              </a:extLst>
            </p:cNvPr>
            <p:cNvSpPr/>
            <p:nvPr/>
          </p:nvSpPr>
          <p:spPr>
            <a:xfrm>
              <a:off x="4840621" y="1147657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2. dönem</a:t>
              </a:r>
            </a:p>
          </p:txBody>
        </p:sp>
        <p:sp>
          <p:nvSpPr>
            <p:cNvPr id="8" name="Dikdörtgen 7">
              <a:extLst>
                <a:ext uri="{FF2B5EF4-FFF2-40B4-BE49-F238E27FC236}">
                  <a16:creationId xmlns:a16="http://schemas.microsoft.com/office/drawing/2014/main" id="{95E11AB7-547E-4B66-A6DD-D9DDB1430D06}"/>
                </a:ext>
              </a:extLst>
            </p:cNvPr>
            <p:cNvSpPr/>
            <p:nvPr/>
          </p:nvSpPr>
          <p:spPr>
            <a:xfrm>
              <a:off x="2402676" y="1490888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55" name="Dikdörtgen 54">
              <a:extLst>
                <a:ext uri="{FF2B5EF4-FFF2-40B4-BE49-F238E27FC236}">
                  <a16:creationId xmlns:a16="http://schemas.microsoft.com/office/drawing/2014/main" id="{2DF1BAB5-49FA-4EEE-9C05-A05C77D388AF}"/>
                </a:ext>
              </a:extLst>
            </p:cNvPr>
            <p:cNvSpPr/>
            <p:nvPr/>
          </p:nvSpPr>
          <p:spPr>
            <a:xfrm>
              <a:off x="4706901" y="1490888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>
                <a:highlight>
                  <a:srgbClr val="FFFF00"/>
                </a:highlight>
              </a:endParaRPr>
            </a:p>
          </p:txBody>
        </p:sp>
        <p:sp>
          <p:nvSpPr>
            <p:cNvPr id="29" name="Ok: Sağ 28">
              <a:extLst>
                <a:ext uri="{FF2B5EF4-FFF2-40B4-BE49-F238E27FC236}">
                  <a16:creationId xmlns:a16="http://schemas.microsoft.com/office/drawing/2014/main" id="{D3C76368-4AE6-992B-2179-84FD80EFE975}"/>
                </a:ext>
              </a:extLst>
            </p:cNvPr>
            <p:cNvSpPr/>
            <p:nvPr/>
          </p:nvSpPr>
          <p:spPr>
            <a:xfrm>
              <a:off x="661445" y="1251857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1. SINIF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FFECBBE-F804-CE96-2F57-7B23974778B4}"/>
                </a:ext>
              </a:extLst>
            </p:cNvPr>
            <p:cNvSpPr/>
            <p:nvPr/>
          </p:nvSpPr>
          <p:spPr>
            <a:xfrm>
              <a:off x="2777717" y="1807004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3D16F2B-7BF3-D5D6-B159-F2C28FC42131}"/>
                </a:ext>
              </a:extLst>
            </p:cNvPr>
            <p:cNvSpPr/>
            <p:nvPr/>
          </p:nvSpPr>
          <p:spPr>
            <a:xfrm>
              <a:off x="5135559" y="1766680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7383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CEE62-0BF6-B2D9-A61D-5C6E17F84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243B516A-6B64-679F-E4A5-4A98701F53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B119F567-1BE0-8153-A482-1AB64C65DFC2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8A8B29AC-8A10-8EE5-565C-2F37AE1F51BF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1AF0C0BE-555F-9459-3924-B5A188844882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7DB02B31-4C2C-5693-5F8A-FBD5CFD2A610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Öğrenim Süreci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113F0B8-E014-A2A5-B775-E4A9257266C4}"/>
              </a:ext>
            </a:extLst>
          </p:cNvPr>
          <p:cNvSpPr/>
          <p:nvPr/>
        </p:nvSpPr>
        <p:spPr>
          <a:xfrm>
            <a:off x="2427471" y="875934"/>
            <a:ext cx="1534650" cy="218136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GÜZ YARIYILI</a:t>
            </a: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E3266BAE-7139-D9BC-B7A7-F6D0C84859A0}"/>
              </a:ext>
            </a:extLst>
          </p:cNvPr>
          <p:cNvSpPr/>
          <p:nvPr/>
        </p:nvSpPr>
        <p:spPr>
          <a:xfrm>
            <a:off x="4706901" y="868027"/>
            <a:ext cx="1765994" cy="21331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/>
              <a:t>BAHAR YARIYILI</a:t>
            </a:r>
          </a:p>
        </p:txBody>
      </p:sp>
      <p:grpSp>
        <p:nvGrpSpPr>
          <p:cNvPr id="40" name="Grup 39">
            <a:extLst>
              <a:ext uri="{FF2B5EF4-FFF2-40B4-BE49-F238E27FC236}">
                <a16:creationId xmlns:a16="http://schemas.microsoft.com/office/drawing/2014/main" id="{D574DEE6-09C4-50DA-9AA6-102E56016444}"/>
              </a:ext>
            </a:extLst>
          </p:cNvPr>
          <p:cNvGrpSpPr/>
          <p:nvPr/>
        </p:nvGrpSpPr>
        <p:grpSpPr>
          <a:xfrm>
            <a:off x="633347" y="2378058"/>
            <a:ext cx="5811672" cy="1170620"/>
            <a:chOff x="633347" y="2378058"/>
            <a:chExt cx="5811672" cy="1170620"/>
          </a:xfrm>
        </p:grpSpPr>
        <p:sp>
          <p:nvSpPr>
            <p:cNvPr id="27" name="Dikdörtgen: Köşeleri Yuvarlatılmış 26">
              <a:extLst>
                <a:ext uri="{FF2B5EF4-FFF2-40B4-BE49-F238E27FC236}">
                  <a16:creationId xmlns:a16="http://schemas.microsoft.com/office/drawing/2014/main" id="{E255163F-8B3C-B3D0-541E-6BA18CC8FFE9}"/>
                </a:ext>
              </a:extLst>
            </p:cNvPr>
            <p:cNvSpPr/>
            <p:nvPr/>
          </p:nvSpPr>
          <p:spPr>
            <a:xfrm>
              <a:off x="2409946" y="2378058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3. dönem</a:t>
              </a:r>
            </a:p>
          </p:txBody>
        </p:sp>
        <p:sp>
          <p:nvSpPr>
            <p:cNvPr id="56" name="Dikdörtgen 55">
              <a:extLst>
                <a:ext uri="{FF2B5EF4-FFF2-40B4-BE49-F238E27FC236}">
                  <a16:creationId xmlns:a16="http://schemas.microsoft.com/office/drawing/2014/main" id="{C1180600-E6C4-0547-6E3C-BDAC461AD2D8}"/>
                </a:ext>
              </a:extLst>
            </p:cNvPr>
            <p:cNvSpPr/>
            <p:nvPr/>
          </p:nvSpPr>
          <p:spPr>
            <a:xfrm>
              <a:off x="2318605" y="2680737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>
                <a:highlight>
                  <a:srgbClr val="FFFF00"/>
                </a:highlight>
              </a:endParaRPr>
            </a:p>
          </p:txBody>
        </p:sp>
        <p:sp>
          <p:nvSpPr>
            <p:cNvPr id="57" name="Dikdörtgen 56">
              <a:extLst>
                <a:ext uri="{FF2B5EF4-FFF2-40B4-BE49-F238E27FC236}">
                  <a16:creationId xmlns:a16="http://schemas.microsoft.com/office/drawing/2014/main" id="{FEEC0C68-722A-45AA-4474-9E8C16C2F35F}"/>
                </a:ext>
              </a:extLst>
            </p:cNvPr>
            <p:cNvSpPr/>
            <p:nvPr/>
          </p:nvSpPr>
          <p:spPr>
            <a:xfrm>
              <a:off x="4693565" y="2686591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13" name="Dikdörtgen: Köşeleri Yuvarlatılmış 12">
              <a:extLst>
                <a:ext uri="{FF2B5EF4-FFF2-40B4-BE49-F238E27FC236}">
                  <a16:creationId xmlns:a16="http://schemas.microsoft.com/office/drawing/2014/main" id="{59F0AA84-D306-A1AF-9525-3384441837BE}"/>
                </a:ext>
              </a:extLst>
            </p:cNvPr>
            <p:cNvSpPr/>
            <p:nvPr/>
          </p:nvSpPr>
          <p:spPr>
            <a:xfrm>
              <a:off x="4868921" y="2399349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4. dönem</a:t>
              </a: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6DB87B6-3DEA-00DC-CE71-6BDFB0F0B224}"/>
                </a:ext>
              </a:extLst>
            </p:cNvPr>
            <p:cNvSpPr/>
            <p:nvPr/>
          </p:nvSpPr>
          <p:spPr>
            <a:xfrm>
              <a:off x="2744899" y="2986518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8E3B9FF-FFCA-4C35-2E02-A20C2C698746}"/>
                </a:ext>
              </a:extLst>
            </p:cNvPr>
            <p:cNvSpPr/>
            <p:nvPr/>
          </p:nvSpPr>
          <p:spPr>
            <a:xfrm>
              <a:off x="5135560" y="2989721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32" name="Ok: Sağ 31">
              <a:extLst>
                <a:ext uri="{FF2B5EF4-FFF2-40B4-BE49-F238E27FC236}">
                  <a16:creationId xmlns:a16="http://schemas.microsoft.com/office/drawing/2014/main" id="{284A1587-4D3E-8B11-BAE3-D97F97A760CA}"/>
                </a:ext>
              </a:extLst>
            </p:cNvPr>
            <p:cNvSpPr/>
            <p:nvPr/>
          </p:nvSpPr>
          <p:spPr>
            <a:xfrm>
              <a:off x="633347" y="2433530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2. SINIF</a:t>
              </a:r>
            </a:p>
          </p:txBody>
        </p:sp>
      </p:grpSp>
      <p:grpSp>
        <p:nvGrpSpPr>
          <p:cNvPr id="43" name="Grup 42">
            <a:extLst>
              <a:ext uri="{FF2B5EF4-FFF2-40B4-BE49-F238E27FC236}">
                <a16:creationId xmlns:a16="http://schemas.microsoft.com/office/drawing/2014/main" id="{F88D0FB9-5EA8-DBAA-82F1-0AC219F1F7D2}"/>
              </a:ext>
            </a:extLst>
          </p:cNvPr>
          <p:cNvGrpSpPr/>
          <p:nvPr/>
        </p:nvGrpSpPr>
        <p:grpSpPr>
          <a:xfrm>
            <a:off x="595159" y="3770104"/>
            <a:ext cx="5884601" cy="1224216"/>
            <a:chOff x="595159" y="3770104"/>
            <a:chExt cx="5884601" cy="1224216"/>
          </a:xfrm>
        </p:grpSpPr>
        <p:sp>
          <p:nvSpPr>
            <p:cNvPr id="34" name="Dikdörtgen: Köşeleri Yuvarlatılmış 33">
              <a:extLst>
                <a:ext uri="{FF2B5EF4-FFF2-40B4-BE49-F238E27FC236}">
                  <a16:creationId xmlns:a16="http://schemas.microsoft.com/office/drawing/2014/main" id="{BC4A512B-6A17-0053-0A16-2162A9305755}"/>
                </a:ext>
              </a:extLst>
            </p:cNvPr>
            <p:cNvSpPr/>
            <p:nvPr/>
          </p:nvSpPr>
          <p:spPr>
            <a:xfrm>
              <a:off x="2409946" y="3770104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5. dönem</a:t>
              </a:r>
            </a:p>
          </p:txBody>
        </p:sp>
        <p:sp>
          <p:nvSpPr>
            <p:cNvPr id="35" name="Dikdörtgen: Köşeleri Yuvarlatılmış 34">
              <a:extLst>
                <a:ext uri="{FF2B5EF4-FFF2-40B4-BE49-F238E27FC236}">
                  <a16:creationId xmlns:a16="http://schemas.microsoft.com/office/drawing/2014/main" id="{FBFC73E0-A1BA-56E0-88AB-252E7800CA4C}"/>
                </a:ext>
              </a:extLst>
            </p:cNvPr>
            <p:cNvSpPr/>
            <p:nvPr/>
          </p:nvSpPr>
          <p:spPr>
            <a:xfrm>
              <a:off x="4847891" y="3813833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6. dönem</a:t>
              </a:r>
            </a:p>
          </p:txBody>
        </p:sp>
        <p:sp>
          <p:nvSpPr>
            <p:cNvPr id="58" name="Dikdörtgen 57">
              <a:extLst>
                <a:ext uri="{FF2B5EF4-FFF2-40B4-BE49-F238E27FC236}">
                  <a16:creationId xmlns:a16="http://schemas.microsoft.com/office/drawing/2014/main" id="{CF1AE03C-8DBF-993C-6C74-86210B52F1FF}"/>
                </a:ext>
              </a:extLst>
            </p:cNvPr>
            <p:cNvSpPr/>
            <p:nvPr/>
          </p:nvSpPr>
          <p:spPr>
            <a:xfrm>
              <a:off x="2301544" y="4109451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59" name="Dikdörtgen 58">
              <a:extLst>
                <a:ext uri="{FF2B5EF4-FFF2-40B4-BE49-F238E27FC236}">
                  <a16:creationId xmlns:a16="http://schemas.microsoft.com/office/drawing/2014/main" id="{F347A090-6ED3-EF6A-58E2-3C92995CA658}"/>
                </a:ext>
              </a:extLst>
            </p:cNvPr>
            <p:cNvSpPr/>
            <p:nvPr/>
          </p:nvSpPr>
          <p:spPr>
            <a:xfrm>
              <a:off x="4728306" y="4141795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>
                <a:highlight>
                  <a:srgbClr val="FFFF00"/>
                </a:highlight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B427948-94AC-BCA4-C2C7-A2588DDFB9F2}"/>
                </a:ext>
              </a:extLst>
            </p:cNvPr>
            <p:cNvSpPr/>
            <p:nvPr/>
          </p:nvSpPr>
          <p:spPr>
            <a:xfrm>
              <a:off x="2709387" y="4407278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50C9DA1B-8133-3164-D800-B4CDF080EE78}"/>
                </a:ext>
              </a:extLst>
            </p:cNvPr>
            <p:cNvSpPr/>
            <p:nvPr/>
          </p:nvSpPr>
          <p:spPr>
            <a:xfrm>
              <a:off x="5163085" y="4389344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33" name="Ok: Sağ 32">
              <a:extLst>
                <a:ext uri="{FF2B5EF4-FFF2-40B4-BE49-F238E27FC236}">
                  <a16:creationId xmlns:a16="http://schemas.microsoft.com/office/drawing/2014/main" id="{B18BE35C-9F6C-C91C-E09C-2E6C9D9CE54C}"/>
                </a:ext>
              </a:extLst>
            </p:cNvPr>
            <p:cNvSpPr/>
            <p:nvPr/>
          </p:nvSpPr>
          <p:spPr>
            <a:xfrm>
              <a:off x="595159" y="3879172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3. SINIF</a:t>
              </a:r>
            </a:p>
          </p:txBody>
        </p:sp>
      </p:grpSp>
      <p:grpSp>
        <p:nvGrpSpPr>
          <p:cNvPr id="44" name="Grup 43">
            <a:extLst>
              <a:ext uri="{FF2B5EF4-FFF2-40B4-BE49-F238E27FC236}">
                <a16:creationId xmlns:a16="http://schemas.microsoft.com/office/drawing/2014/main" id="{F5B4EE7E-7DD3-280A-BD69-90E1BD41EE1C}"/>
              </a:ext>
            </a:extLst>
          </p:cNvPr>
          <p:cNvGrpSpPr/>
          <p:nvPr/>
        </p:nvGrpSpPr>
        <p:grpSpPr>
          <a:xfrm>
            <a:off x="633346" y="5098498"/>
            <a:ext cx="5846414" cy="1279051"/>
            <a:chOff x="633346" y="5098498"/>
            <a:chExt cx="5846414" cy="1279051"/>
          </a:xfrm>
        </p:grpSpPr>
        <p:sp>
          <p:nvSpPr>
            <p:cNvPr id="41" name="Dikdörtgen: Köşeleri Yuvarlatılmış 40">
              <a:extLst>
                <a:ext uri="{FF2B5EF4-FFF2-40B4-BE49-F238E27FC236}">
                  <a16:creationId xmlns:a16="http://schemas.microsoft.com/office/drawing/2014/main" id="{EF30FD1F-F899-C92D-7A11-1B2178D58504}"/>
                </a:ext>
              </a:extLst>
            </p:cNvPr>
            <p:cNvSpPr/>
            <p:nvPr/>
          </p:nvSpPr>
          <p:spPr>
            <a:xfrm>
              <a:off x="2427471" y="5153333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7. dönem</a:t>
              </a:r>
            </a:p>
          </p:txBody>
        </p:sp>
        <p:sp>
          <p:nvSpPr>
            <p:cNvPr id="42" name="Dikdörtgen: Köşeleri Yuvarlatılmış 41">
              <a:extLst>
                <a:ext uri="{FF2B5EF4-FFF2-40B4-BE49-F238E27FC236}">
                  <a16:creationId xmlns:a16="http://schemas.microsoft.com/office/drawing/2014/main" id="{1969C091-CE93-6826-0C50-10C3D9EBCCA2}"/>
                </a:ext>
              </a:extLst>
            </p:cNvPr>
            <p:cNvSpPr/>
            <p:nvPr/>
          </p:nvSpPr>
          <p:spPr>
            <a:xfrm>
              <a:off x="4945110" y="5098498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8. dönem</a:t>
              </a:r>
            </a:p>
          </p:txBody>
        </p:sp>
        <p:sp>
          <p:nvSpPr>
            <p:cNvPr id="60" name="Dikdörtgen 59">
              <a:extLst>
                <a:ext uri="{FF2B5EF4-FFF2-40B4-BE49-F238E27FC236}">
                  <a16:creationId xmlns:a16="http://schemas.microsoft.com/office/drawing/2014/main" id="{3D9F177D-35C8-FC4B-2047-F39B7E67F2F8}"/>
                </a:ext>
              </a:extLst>
            </p:cNvPr>
            <p:cNvSpPr/>
            <p:nvPr/>
          </p:nvSpPr>
          <p:spPr>
            <a:xfrm>
              <a:off x="2369858" y="5511189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61" name="Dikdörtgen 60">
              <a:extLst>
                <a:ext uri="{FF2B5EF4-FFF2-40B4-BE49-F238E27FC236}">
                  <a16:creationId xmlns:a16="http://schemas.microsoft.com/office/drawing/2014/main" id="{D054B9A7-632A-64AD-BD1A-18A4C7B273AD}"/>
                </a:ext>
              </a:extLst>
            </p:cNvPr>
            <p:cNvSpPr/>
            <p:nvPr/>
          </p:nvSpPr>
          <p:spPr>
            <a:xfrm>
              <a:off x="4728306" y="5435150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E48A66F-64E2-2A72-2E23-62AD03F4E99F}"/>
                </a:ext>
              </a:extLst>
            </p:cNvPr>
            <p:cNvSpPr/>
            <p:nvPr/>
          </p:nvSpPr>
          <p:spPr>
            <a:xfrm>
              <a:off x="2744899" y="5825604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BBB6E5C7-7EC8-B505-4A3B-567CB516A173}"/>
                </a:ext>
              </a:extLst>
            </p:cNvPr>
            <p:cNvSpPr/>
            <p:nvPr/>
          </p:nvSpPr>
          <p:spPr>
            <a:xfrm>
              <a:off x="5103347" y="5758512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36" name="Ok: Sağ 35">
              <a:extLst>
                <a:ext uri="{FF2B5EF4-FFF2-40B4-BE49-F238E27FC236}">
                  <a16:creationId xmlns:a16="http://schemas.microsoft.com/office/drawing/2014/main" id="{A18BB8B0-C275-1B0D-8B71-9040C985B0A3}"/>
                </a:ext>
              </a:extLst>
            </p:cNvPr>
            <p:cNvSpPr/>
            <p:nvPr/>
          </p:nvSpPr>
          <p:spPr>
            <a:xfrm>
              <a:off x="633346" y="5262401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4. SINIF</a:t>
              </a:r>
            </a:p>
          </p:txBody>
        </p:sp>
      </p:grpSp>
      <p:grpSp>
        <p:nvGrpSpPr>
          <p:cNvPr id="47" name="Grup 46">
            <a:extLst>
              <a:ext uri="{FF2B5EF4-FFF2-40B4-BE49-F238E27FC236}">
                <a16:creationId xmlns:a16="http://schemas.microsoft.com/office/drawing/2014/main" id="{C205B566-BBA2-89AD-BA3A-01A2E3F5689D}"/>
              </a:ext>
            </a:extLst>
          </p:cNvPr>
          <p:cNvGrpSpPr/>
          <p:nvPr/>
        </p:nvGrpSpPr>
        <p:grpSpPr>
          <a:xfrm>
            <a:off x="661445" y="1147657"/>
            <a:ext cx="5796910" cy="1219348"/>
            <a:chOff x="661445" y="1147657"/>
            <a:chExt cx="5796910" cy="1219348"/>
          </a:xfrm>
        </p:grpSpPr>
        <p:sp>
          <p:nvSpPr>
            <p:cNvPr id="19" name="Dikdörtgen: Köşeleri Yuvarlatılmış 18">
              <a:extLst>
                <a:ext uri="{FF2B5EF4-FFF2-40B4-BE49-F238E27FC236}">
                  <a16:creationId xmlns:a16="http://schemas.microsoft.com/office/drawing/2014/main" id="{A1331BCF-7DE6-B126-D1A2-3469EC3EE7AF}"/>
                </a:ext>
              </a:extLst>
            </p:cNvPr>
            <p:cNvSpPr/>
            <p:nvPr/>
          </p:nvSpPr>
          <p:spPr>
            <a:xfrm>
              <a:off x="2528139" y="1160705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1. dönem</a:t>
              </a:r>
            </a:p>
          </p:txBody>
        </p:sp>
        <p:sp>
          <p:nvSpPr>
            <p:cNvPr id="20" name="Dikdörtgen: Köşeleri Yuvarlatılmış 19">
              <a:extLst>
                <a:ext uri="{FF2B5EF4-FFF2-40B4-BE49-F238E27FC236}">
                  <a16:creationId xmlns:a16="http://schemas.microsoft.com/office/drawing/2014/main" id="{80A23C47-5EBD-30CB-A52C-8E07A94AF3ED}"/>
                </a:ext>
              </a:extLst>
            </p:cNvPr>
            <p:cNvSpPr/>
            <p:nvPr/>
          </p:nvSpPr>
          <p:spPr>
            <a:xfrm>
              <a:off x="4840621" y="1147657"/>
              <a:ext cx="1534650" cy="218136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2. dönem</a:t>
              </a:r>
            </a:p>
          </p:txBody>
        </p:sp>
        <p:sp>
          <p:nvSpPr>
            <p:cNvPr id="8" name="Dikdörtgen 7">
              <a:extLst>
                <a:ext uri="{FF2B5EF4-FFF2-40B4-BE49-F238E27FC236}">
                  <a16:creationId xmlns:a16="http://schemas.microsoft.com/office/drawing/2014/main" id="{BEF8A9F2-F9A8-6594-B6B2-933D4BE2D563}"/>
                </a:ext>
              </a:extLst>
            </p:cNvPr>
            <p:cNvSpPr/>
            <p:nvPr/>
          </p:nvSpPr>
          <p:spPr>
            <a:xfrm>
              <a:off x="2402676" y="1490888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/>
            </a:p>
          </p:txBody>
        </p:sp>
        <p:sp>
          <p:nvSpPr>
            <p:cNvPr id="55" name="Dikdörtgen 54">
              <a:extLst>
                <a:ext uri="{FF2B5EF4-FFF2-40B4-BE49-F238E27FC236}">
                  <a16:creationId xmlns:a16="http://schemas.microsoft.com/office/drawing/2014/main" id="{9B4396A1-632C-129D-C150-6B907455EF97}"/>
                </a:ext>
              </a:extLst>
            </p:cNvPr>
            <p:cNvSpPr/>
            <p:nvPr/>
          </p:nvSpPr>
          <p:spPr>
            <a:xfrm>
              <a:off x="4706901" y="1490888"/>
              <a:ext cx="1751454" cy="628831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30 AKTS</a:t>
              </a:r>
            </a:p>
            <a:p>
              <a:pPr algn="ctr"/>
              <a:endParaRPr lang="tr-TR" dirty="0">
                <a:highlight>
                  <a:srgbClr val="FFFF00"/>
                </a:highlight>
              </a:endParaRPr>
            </a:p>
          </p:txBody>
        </p:sp>
        <p:sp>
          <p:nvSpPr>
            <p:cNvPr id="29" name="Ok: Sağ 28">
              <a:extLst>
                <a:ext uri="{FF2B5EF4-FFF2-40B4-BE49-F238E27FC236}">
                  <a16:creationId xmlns:a16="http://schemas.microsoft.com/office/drawing/2014/main" id="{314C2EE8-3C40-BB2F-F727-DBC0CDFCCB65}"/>
                </a:ext>
              </a:extLst>
            </p:cNvPr>
            <p:cNvSpPr/>
            <p:nvPr/>
          </p:nvSpPr>
          <p:spPr>
            <a:xfrm>
              <a:off x="661445" y="1251857"/>
              <a:ext cx="1527257" cy="1115148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1. SINIF</a:t>
              </a: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7201947-721B-A694-75A2-B8F163619075}"/>
                </a:ext>
              </a:extLst>
            </p:cNvPr>
            <p:cNvSpPr/>
            <p:nvPr/>
          </p:nvSpPr>
          <p:spPr>
            <a:xfrm>
              <a:off x="2777717" y="1807004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8A53A90C-9340-8EA2-EE0D-A2CC620965B0}"/>
                </a:ext>
              </a:extLst>
            </p:cNvPr>
            <p:cNvSpPr/>
            <p:nvPr/>
          </p:nvSpPr>
          <p:spPr>
            <a:xfrm>
              <a:off x="5135559" y="1766680"/>
              <a:ext cx="1001371" cy="282072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r-TR" dirty="0"/>
                <a:t>DNO</a:t>
              </a:r>
            </a:p>
          </p:txBody>
        </p:sp>
      </p:grpSp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id="{D3ADCE0D-B49B-50A0-40B5-8A8AE933C0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8314" y="2102857"/>
            <a:ext cx="4843685" cy="427469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tr-TR" sz="4400" dirty="0">
                <a:highlight>
                  <a:srgbClr val="FFFF00"/>
                </a:highlight>
              </a:rPr>
              <a:t>Bu Yıl Yeni kural</a:t>
            </a:r>
          </a:p>
          <a:p>
            <a:pPr marL="0" indent="0" algn="ctr">
              <a:buNone/>
            </a:pPr>
            <a:r>
              <a:rPr lang="tr-TR" sz="4400" dirty="0">
                <a:highlight>
                  <a:srgbClr val="FFFF00"/>
                </a:highlight>
              </a:rPr>
              <a:t>1-3</a:t>
            </a:r>
          </a:p>
          <a:p>
            <a:pPr marL="0" indent="0" algn="ctr">
              <a:buNone/>
            </a:pPr>
            <a:r>
              <a:rPr lang="tr-TR" sz="4400" dirty="0">
                <a:highlight>
                  <a:srgbClr val="FFFF00"/>
                </a:highlight>
              </a:rPr>
              <a:t>2-4</a:t>
            </a:r>
          </a:p>
          <a:p>
            <a:endParaRPr lang="tr-TR" sz="4400" dirty="0"/>
          </a:p>
          <a:p>
            <a:r>
              <a:rPr lang="tr-TR" sz="1900" dirty="0"/>
              <a:t>1 Dersleri bitmeden 3’ten ders alamazsınız</a:t>
            </a:r>
          </a:p>
          <a:p>
            <a:r>
              <a:rPr lang="tr-TR" sz="1900" dirty="0"/>
              <a:t>2 dersleri bitmeden 4’ten ders alamazsınız</a:t>
            </a:r>
          </a:p>
          <a:p>
            <a:r>
              <a:rPr lang="tr-TR" sz="1900" dirty="0"/>
              <a:t>GNO </a:t>
            </a:r>
            <a:r>
              <a:rPr lang="tr-TR" sz="1900" dirty="0">
                <a:sym typeface="Wingdings" panose="05000000000000000000" pitchFamily="2" charset="2"/>
              </a:rPr>
              <a:t> 0 – 1.99  30 AKTS</a:t>
            </a:r>
          </a:p>
          <a:p>
            <a:r>
              <a:rPr lang="tr-TR" sz="1900" dirty="0"/>
              <a:t>GNO</a:t>
            </a:r>
            <a:r>
              <a:rPr lang="tr-TR" sz="1900" dirty="0">
                <a:sym typeface="Wingdings" panose="05000000000000000000" pitchFamily="2" charset="2"/>
              </a:rPr>
              <a:t> 2.00 – 2.99  40 AKTS</a:t>
            </a:r>
          </a:p>
          <a:p>
            <a:r>
              <a:rPr lang="tr-TR" sz="1900" dirty="0">
                <a:sym typeface="Wingdings" panose="05000000000000000000" pitchFamily="2" charset="2"/>
              </a:rPr>
              <a:t>GNO  3.00  50 AKTS</a:t>
            </a:r>
            <a:endParaRPr lang="tr-TR" sz="1900" dirty="0"/>
          </a:p>
          <a:p>
            <a:endParaRPr lang="tr-TR" sz="1900" dirty="0"/>
          </a:p>
        </p:txBody>
      </p:sp>
    </p:spTree>
    <p:extLst>
      <p:ext uri="{BB962C8B-B14F-4D97-AF65-F5344CB8AC3E}">
        <p14:creationId xmlns:p14="http://schemas.microsoft.com/office/powerpoint/2010/main" val="285501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07E9FB-F31A-43E4-701F-9C82F8916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5F3E2F38-2D47-9759-E1CA-A37210AE4C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62A35397-10FB-69FD-8874-CA3474492F5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0653E149-DE01-334F-216B-4715DAA9758E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11A556C6-64B8-0D0A-2BAF-FAB8FA3F1FDA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0986FBE0-FCC0-32CF-1A85-283720068F02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GNO, DNO Nedir?</a:t>
            </a:r>
          </a:p>
          <a:p>
            <a:r>
              <a:rPr lang="tr-TR" dirty="0"/>
              <a:t>Nasıl Hesaplanır?</a:t>
            </a:r>
          </a:p>
        </p:txBody>
      </p:sp>
      <p:sp>
        <p:nvSpPr>
          <p:cNvPr id="19" name="İçerik Yer Tutucusu 2">
            <a:extLst>
              <a:ext uri="{FF2B5EF4-FFF2-40B4-BE49-F238E27FC236}">
                <a16:creationId xmlns:a16="http://schemas.microsoft.com/office/drawing/2014/main" id="{392284D4-54B2-EDCF-E541-26A8B3D20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762" y="1632030"/>
            <a:ext cx="10515600" cy="4030833"/>
          </a:xfrm>
        </p:spPr>
        <p:txBody>
          <a:bodyPr>
            <a:normAutofit lnSpcReduction="10000"/>
          </a:bodyPr>
          <a:lstStyle/>
          <a:p>
            <a:r>
              <a:rPr lang="tr-TR" sz="3200" dirty="0"/>
              <a:t>Ara sınav (VİZE) 			</a:t>
            </a:r>
            <a:r>
              <a:rPr lang="tr-TR" sz="3200" dirty="0">
                <a:sym typeface="Wingdings" panose="05000000000000000000" pitchFamily="2" charset="2"/>
              </a:rPr>
              <a:t> en az %20 – en çok %50</a:t>
            </a:r>
          </a:p>
          <a:p>
            <a:r>
              <a:rPr lang="tr-TR" sz="3200" dirty="0">
                <a:sym typeface="Wingdings" panose="05000000000000000000" pitchFamily="2" charset="2"/>
              </a:rPr>
              <a:t>Dönem sonu sınavı (FİNAL) 	 en az %50 – en çok %80</a:t>
            </a:r>
          </a:p>
          <a:p>
            <a:r>
              <a:rPr lang="tr-TR" sz="3200" dirty="0">
                <a:sym typeface="Wingdings" panose="05000000000000000000" pitchFamily="2" charset="2"/>
              </a:rPr>
              <a:t>Bütünleme 				 </a:t>
            </a:r>
            <a:r>
              <a:rPr lang="tr-TR" sz="3200" dirty="0" err="1">
                <a:sym typeface="Wingdings" panose="05000000000000000000" pitchFamily="2" charset="2"/>
              </a:rPr>
              <a:t>Final’in</a:t>
            </a:r>
            <a:r>
              <a:rPr lang="tr-TR" sz="3200" dirty="0">
                <a:sym typeface="Wingdings" panose="05000000000000000000" pitchFamily="2" charset="2"/>
              </a:rPr>
              <a:t> yerine geçer</a:t>
            </a:r>
          </a:p>
          <a:p>
            <a:pPr marL="0" indent="0">
              <a:buNone/>
            </a:pPr>
            <a:r>
              <a:rPr lang="tr-TR" sz="3200" dirty="0">
                <a:sym typeface="Wingdings" panose="05000000000000000000" pitchFamily="2" charset="2"/>
              </a:rPr>
              <a:t></a:t>
            </a:r>
            <a:r>
              <a:rPr lang="tr-TR" sz="3200" dirty="0" err="1">
                <a:sym typeface="Wingdings" panose="05000000000000000000" pitchFamily="2" charset="2"/>
              </a:rPr>
              <a:t>Büt’e</a:t>
            </a:r>
            <a:r>
              <a:rPr lang="tr-TR" sz="3200" dirty="0">
                <a:sym typeface="Wingdings" panose="05000000000000000000" pitchFamily="2" charset="2"/>
              </a:rPr>
              <a:t> </a:t>
            </a:r>
            <a:r>
              <a:rPr lang="tr-TR" sz="3200" dirty="0" err="1">
                <a:sym typeface="Wingdings" panose="05000000000000000000" pitchFamily="2" charset="2"/>
              </a:rPr>
              <a:t>OBS’den</a:t>
            </a:r>
            <a:r>
              <a:rPr lang="tr-TR" sz="3200" dirty="0">
                <a:sym typeface="Wingdings" panose="05000000000000000000" pitchFamily="2" charset="2"/>
              </a:rPr>
              <a:t> kaydolunmadan girilmez!</a:t>
            </a:r>
          </a:p>
          <a:p>
            <a:endParaRPr lang="tr-TR" sz="3200" dirty="0">
              <a:sym typeface="Wingdings" panose="05000000000000000000" pitchFamily="2" charset="2"/>
            </a:endParaRPr>
          </a:p>
          <a:p>
            <a:r>
              <a:rPr lang="tr-TR" sz="4000" dirty="0">
                <a:highlight>
                  <a:srgbClr val="FFFF00"/>
                </a:highlight>
                <a:sym typeface="Wingdings" panose="05000000000000000000" pitchFamily="2" charset="2"/>
              </a:rPr>
              <a:t>Yeni kural: finalden 50’den az not geçemez!</a:t>
            </a:r>
          </a:p>
          <a:p>
            <a:r>
              <a:rPr lang="tr-TR" sz="4000" dirty="0">
                <a:highlight>
                  <a:srgbClr val="FFFF00"/>
                </a:highlight>
                <a:sym typeface="Wingdings" panose="05000000000000000000" pitchFamily="2" charset="2"/>
              </a:rPr>
              <a:t>Devamsızlıktan kalan, finale giremez!</a:t>
            </a:r>
          </a:p>
          <a:p>
            <a:pPr algn="ctr"/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84967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GNO, DNO Nedir?</a:t>
            </a:r>
          </a:p>
          <a:p>
            <a:r>
              <a:rPr lang="tr-TR" dirty="0"/>
              <a:t>Nasıl Hesaplanır?</a:t>
            </a: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D902846D-8F85-4745-BFF5-D2909241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762" y="136204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AA, AB, BB, BC, CC, DC, DD, DF FF nasıl hesaplanır?</a:t>
            </a:r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87A81589-A946-C1E9-F2A6-547B32CEDF0C}"/>
              </a:ext>
            </a:extLst>
          </p:cNvPr>
          <p:cNvSpPr txBox="1">
            <a:spLocks/>
          </p:cNvSpPr>
          <p:nvPr/>
        </p:nvSpPr>
        <p:spPr>
          <a:xfrm>
            <a:off x="1479635" y="3429000"/>
            <a:ext cx="35726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>
                <a:solidFill>
                  <a:schemeClr val="accent4">
                    <a:lumMod val="50000"/>
                  </a:schemeClr>
                </a:solidFill>
              </a:rPr>
              <a:t>Vize: 50</a:t>
            </a:r>
          </a:p>
          <a:p>
            <a:pPr algn="ctr"/>
            <a:r>
              <a:rPr lang="tr-TR" b="1" dirty="0">
                <a:solidFill>
                  <a:schemeClr val="accent4">
                    <a:lumMod val="50000"/>
                  </a:schemeClr>
                </a:solidFill>
              </a:rPr>
              <a:t>Final: 60</a:t>
            </a:r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id="{EA266D65-B2C1-99B2-710D-51C5D32D24F6}"/>
              </a:ext>
            </a:extLst>
          </p:cNvPr>
          <p:cNvSpPr txBox="1">
            <a:spLocks/>
          </p:cNvSpPr>
          <p:nvPr/>
        </p:nvSpPr>
        <p:spPr>
          <a:xfrm>
            <a:off x="7139689" y="3376703"/>
            <a:ext cx="35726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b="1" dirty="0">
                <a:solidFill>
                  <a:srgbClr val="00B050"/>
                </a:solidFill>
              </a:rPr>
              <a:t>Vize: 70</a:t>
            </a:r>
          </a:p>
          <a:p>
            <a:pPr algn="ctr"/>
            <a:r>
              <a:rPr lang="tr-TR" b="1" dirty="0">
                <a:solidFill>
                  <a:srgbClr val="00B050"/>
                </a:solidFill>
              </a:rPr>
              <a:t>Final: 80</a:t>
            </a:r>
          </a:p>
        </p:txBody>
      </p:sp>
      <p:pic>
        <p:nvPicPr>
          <p:cNvPr id="8" name="Picture 2" descr="Yeşil Onay Işareti Simgesi Yeşil Renkte Tick Sembolü Vektör Illustration  İmzanızı Onayla Stok Vektör Sanatı &amp; Alış'nin Daha Fazla Görseli - iStock">
            <a:extLst>
              <a:ext uri="{FF2B5EF4-FFF2-40B4-BE49-F238E27FC236}">
                <a16:creationId xmlns:a16="http://schemas.microsoft.com/office/drawing/2014/main" id="{B821A1EA-E131-C051-4560-599A258834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077" y="4702266"/>
            <a:ext cx="1655791" cy="165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Yeşil Onay Işareti Simgesi Yeşil Renkte Tick Sembolü Vektör Illustration  İmzanızı Onayla Stok Vektör Sanatı &amp; Alış'nin Daha Fazla Görseli - iStock">
            <a:extLst>
              <a:ext uri="{FF2B5EF4-FFF2-40B4-BE49-F238E27FC236}">
                <a16:creationId xmlns:a16="http://schemas.microsoft.com/office/drawing/2014/main" id="{36867A50-0560-A54F-A467-0545BBC969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4221" y="4524556"/>
            <a:ext cx="1655791" cy="165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00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Ders kodları neyi ifade eder</a:t>
            </a: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D902846D-8F85-4745-BFF5-D2909241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048" y="2405261"/>
            <a:ext cx="11944952" cy="3385939"/>
          </a:xfrm>
        </p:spPr>
        <p:txBody>
          <a:bodyPr>
            <a:normAutofit/>
          </a:bodyPr>
          <a:lstStyle/>
          <a:p>
            <a:pPr algn="ctr"/>
            <a:r>
              <a:rPr lang="tr-TR" sz="4000" b="1" dirty="0"/>
              <a:t>IKY-101 İşletme Bilimine Giriş</a:t>
            </a:r>
            <a:br>
              <a:rPr lang="tr-TR" sz="4000" b="1" dirty="0"/>
            </a:br>
            <a:r>
              <a:rPr lang="tr-TR" sz="4000" b="1" dirty="0"/>
              <a:t>IKY-202 İnsan Kaynakları Yönetimine Giriş</a:t>
            </a:r>
            <a:br>
              <a:rPr lang="tr-TR" sz="4000" b="1" dirty="0"/>
            </a:br>
            <a:br>
              <a:rPr lang="tr-TR" sz="4000" b="1" dirty="0"/>
            </a:br>
            <a:r>
              <a:rPr lang="tr-TR" sz="4000" b="1" dirty="0"/>
              <a:t>IKY-351 Mesleki Yabancı Dil 3</a:t>
            </a:r>
            <a:br>
              <a:rPr lang="tr-TR" sz="4000" b="1" dirty="0"/>
            </a:br>
            <a:r>
              <a:rPr lang="tr-TR" sz="4000" b="1" dirty="0"/>
              <a:t>IKY-354 </a:t>
            </a:r>
            <a:r>
              <a:rPr lang="tr-TR" sz="4000" b="1" dirty="0" err="1"/>
              <a:t>IKY’de</a:t>
            </a:r>
            <a:r>
              <a:rPr lang="tr-TR" sz="4000" b="1" dirty="0"/>
              <a:t> </a:t>
            </a:r>
            <a:r>
              <a:rPr lang="tr-TR" sz="4000" b="1" dirty="0" err="1"/>
              <a:t>Hikayeleştirme</a:t>
            </a:r>
            <a:br>
              <a:rPr lang="tr-TR" sz="4000" b="1" dirty="0"/>
            </a:br>
            <a:endParaRPr lang="tr-TR" sz="4000" dirty="0"/>
          </a:p>
        </p:txBody>
      </p:sp>
    </p:spTree>
    <p:extLst>
      <p:ext uri="{BB962C8B-B14F-4D97-AF65-F5344CB8AC3E}">
        <p14:creationId xmlns:p14="http://schemas.microsoft.com/office/powerpoint/2010/main" val="359304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>
            <a:extLst>
              <a:ext uri="{FF2B5EF4-FFF2-40B4-BE49-F238E27FC236}">
                <a16:creationId xmlns:a16="http://schemas.microsoft.com/office/drawing/2014/main" id="{FDE8C61B-4B1F-3D3E-1E3A-8D088D7D9E5D}"/>
              </a:ext>
            </a:extLst>
          </p:cNvPr>
          <p:cNvSpPr/>
          <p:nvPr/>
        </p:nvSpPr>
        <p:spPr>
          <a:xfrm>
            <a:off x="6429063" y="1986904"/>
            <a:ext cx="269459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ED1805E1-6625-795B-476F-3C55B8A229A3}"/>
              </a:ext>
            </a:extLst>
          </p:cNvPr>
          <p:cNvSpPr/>
          <p:nvPr/>
        </p:nvSpPr>
        <p:spPr>
          <a:xfrm>
            <a:off x="6030727" y="1958067"/>
            <a:ext cx="321643" cy="675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F7A0696E-BBFE-377C-5663-560DB48F1C1C}"/>
              </a:ext>
            </a:extLst>
          </p:cNvPr>
          <p:cNvSpPr/>
          <p:nvPr/>
        </p:nvSpPr>
        <p:spPr>
          <a:xfrm>
            <a:off x="6764531" y="1964940"/>
            <a:ext cx="346472" cy="675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AAC6635C-4710-A688-7C68-34568D85AC40}"/>
              </a:ext>
            </a:extLst>
          </p:cNvPr>
          <p:cNvSpPr/>
          <p:nvPr/>
        </p:nvSpPr>
        <p:spPr>
          <a:xfrm>
            <a:off x="4650248" y="2038952"/>
            <a:ext cx="1292994" cy="50051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6352" y="28922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19158" y="-13223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66235" y="121614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790074" y="-221795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-106881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Ders kodları neyi ifade eder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B73231B8-F9CA-3B91-35C6-861DD243D587}"/>
              </a:ext>
            </a:extLst>
          </p:cNvPr>
          <p:cNvSpPr txBox="1"/>
          <p:nvPr/>
        </p:nvSpPr>
        <p:spPr>
          <a:xfrm>
            <a:off x="558266" y="2297230"/>
            <a:ext cx="313145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BAŞTAKİ HARFLER</a:t>
            </a:r>
          </a:p>
          <a:p>
            <a:r>
              <a:rPr lang="tr-TR" dirty="0"/>
              <a:t>Bölümü ifade eder;</a:t>
            </a:r>
          </a:p>
          <a:p>
            <a:r>
              <a:rPr lang="tr-TR" dirty="0"/>
              <a:t>İKY: İnsan Kaynakları Yönetimi</a:t>
            </a:r>
          </a:p>
          <a:p>
            <a:r>
              <a:rPr lang="tr-TR" dirty="0"/>
              <a:t>SHB: Sosyal Hizmet Bölümü</a:t>
            </a:r>
          </a:p>
          <a:p>
            <a:r>
              <a:rPr lang="tr-TR" dirty="0"/>
              <a:t>IKT: İktisat</a:t>
            </a:r>
          </a:p>
          <a:p>
            <a:r>
              <a:rPr lang="tr-TR" dirty="0"/>
              <a:t>ISL: İşletme</a:t>
            </a:r>
            <a:br>
              <a:rPr lang="tr-TR" dirty="0"/>
            </a:br>
            <a:r>
              <a:rPr lang="tr-TR" dirty="0"/>
              <a:t>RTS: Radyo televizyon sinema</a:t>
            </a:r>
          </a:p>
          <a:p>
            <a:r>
              <a:rPr lang="tr-TR" dirty="0"/>
              <a:t>…</a:t>
            </a:r>
          </a:p>
          <a:p>
            <a:r>
              <a:rPr lang="tr-TR" dirty="0"/>
              <a:t>…</a:t>
            </a:r>
          </a:p>
          <a:p>
            <a:r>
              <a:rPr lang="tr-TR" dirty="0"/>
              <a:t>…</a:t>
            </a:r>
          </a:p>
          <a:p>
            <a:endParaRPr lang="tr-TR" dirty="0"/>
          </a:p>
        </p:txBody>
      </p:sp>
      <p:sp>
        <p:nvSpPr>
          <p:cNvPr id="7" name="Ok: Sol 6">
            <a:extLst>
              <a:ext uri="{FF2B5EF4-FFF2-40B4-BE49-F238E27FC236}">
                <a16:creationId xmlns:a16="http://schemas.microsoft.com/office/drawing/2014/main" id="{485C44EA-4999-396B-5E93-993AB5E1CEC8}"/>
              </a:ext>
            </a:extLst>
          </p:cNvPr>
          <p:cNvSpPr/>
          <p:nvPr/>
        </p:nvSpPr>
        <p:spPr>
          <a:xfrm rot="20437870">
            <a:off x="3656918" y="2531371"/>
            <a:ext cx="1020278" cy="419629"/>
          </a:xfrm>
          <a:prstGeom prst="leftArrow">
            <a:avLst>
              <a:gd name="adj1" fmla="val 22511"/>
              <a:gd name="adj2" fmla="val 84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FD99D0A2-2509-A2B5-DD41-C88A8C0014A6}"/>
              </a:ext>
            </a:extLst>
          </p:cNvPr>
          <p:cNvSpPr txBox="1"/>
          <p:nvPr/>
        </p:nvSpPr>
        <p:spPr>
          <a:xfrm>
            <a:off x="8047433" y="2570204"/>
            <a:ext cx="355648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1’ler basamağı</a:t>
            </a:r>
          </a:p>
          <a:p>
            <a:r>
              <a:rPr lang="tr-TR" dirty="0"/>
              <a:t>TEK sayılar: GÜZ Dönemi Dersleri</a:t>
            </a:r>
          </a:p>
          <a:p>
            <a:r>
              <a:rPr lang="tr-TR" dirty="0"/>
              <a:t>ÇİFT sayılar: BAHAR Dönemi Dersleri</a:t>
            </a:r>
          </a:p>
        </p:txBody>
      </p:sp>
      <p:sp>
        <p:nvSpPr>
          <p:cNvPr id="11" name="Ok: Sol 10">
            <a:extLst>
              <a:ext uri="{FF2B5EF4-FFF2-40B4-BE49-F238E27FC236}">
                <a16:creationId xmlns:a16="http://schemas.microsoft.com/office/drawing/2014/main" id="{9E6FE124-DABC-C03C-5D47-07E2E22BB22F}"/>
              </a:ext>
            </a:extLst>
          </p:cNvPr>
          <p:cNvSpPr/>
          <p:nvPr/>
        </p:nvSpPr>
        <p:spPr>
          <a:xfrm rot="16582224">
            <a:off x="5388291" y="3261203"/>
            <a:ext cx="1450422" cy="419629"/>
          </a:xfrm>
          <a:prstGeom prst="leftArrow">
            <a:avLst>
              <a:gd name="adj1" fmla="val 22511"/>
              <a:gd name="adj2" fmla="val 84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9E4DCFB8-D2EE-16BC-A354-6E8515599CCA}"/>
              </a:ext>
            </a:extLst>
          </p:cNvPr>
          <p:cNvSpPr txBox="1"/>
          <p:nvPr/>
        </p:nvSpPr>
        <p:spPr>
          <a:xfrm>
            <a:off x="4359123" y="4402569"/>
            <a:ext cx="365023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/>
              <a:t>100’ler basmağı</a:t>
            </a:r>
          </a:p>
          <a:p>
            <a:r>
              <a:rPr lang="tr-TR" dirty="0"/>
              <a:t>Kaçıncı sınıf dersi olduğunu gösterir.</a:t>
            </a:r>
          </a:p>
          <a:p>
            <a:r>
              <a:rPr lang="tr-TR" dirty="0"/>
              <a:t>1: birinci sınıf</a:t>
            </a:r>
          </a:p>
          <a:p>
            <a:r>
              <a:rPr lang="tr-TR" dirty="0"/>
              <a:t>2: ikinci sınıf</a:t>
            </a:r>
          </a:p>
          <a:p>
            <a:r>
              <a:rPr lang="tr-TR" dirty="0"/>
              <a:t>3: üçüncü sınıf</a:t>
            </a:r>
          </a:p>
          <a:p>
            <a:r>
              <a:rPr lang="tr-TR" dirty="0"/>
              <a:t>4: dördüncü sınıf</a:t>
            </a:r>
          </a:p>
          <a:p>
            <a:r>
              <a:rPr lang="tr-TR" dirty="0"/>
              <a:t>…</a:t>
            </a:r>
          </a:p>
          <a:p>
            <a:r>
              <a:rPr lang="tr-TR" dirty="0"/>
              <a:t>8: ÜNİVERSİTE ORTAK SEÇMELİ DERSİ</a:t>
            </a:r>
          </a:p>
        </p:txBody>
      </p:sp>
      <p:sp>
        <p:nvSpPr>
          <p:cNvPr id="13" name="Ok: Sol 12">
            <a:extLst>
              <a:ext uri="{FF2B5EF4-FFF2-40B4-BE49-F238E27FC236}">
                <a16:creationId xmlns:a16="http://schemas.microsoft.com/office/drawing/2014/main" id="{3DF1CE55-0DF2-33E3-EDA4-49E1C23D3454}"/>
              </a:ext>
            </a:extLst>
          </p:cNvPr>
          <p:cNvSpPr/>
          <p:nvPr/>
        </p:nvSpPr>
        <p:spPr>
          <a:xfrm rot="1162130" flipH="1">
            <a:off x="7116774" y="2610928"/>
            <a:ext cx="1020278" cy="419629"/>
          </a:xfrm>
          <a:prstGeom prst="leftArrow">
            <a:avLst>
              <a:gd name="adj1" fmla="val 22511"/>
              <a:gd name="adj2" fmla="val 842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D902846D-8F85-4745-BFF5-D2909241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5675" y="2089625"/>
            <a:ext cx="4575133" cy="495909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/>
              <a:t>İKY   - 1 0 1</a:t>
            </a:r>
          </a:p>
        </p:txBody>
      </p:sp>
      <p:sp>
        <p:nvSpPr>
          <p:cNvPr id="15" name="Ok: Sol 14">
            <a:extLst>
              <a:ext uri="{FF2B5EF4-FFF2-40B4-BE49-F238E27FC236}">
                <a16:creationId xmlns:a16="http://schemas.microsoft.com/office/drawing/2014/main" id="{4235DE53-B3F1-F954-E502-F8A691EADA8E}"/>
              </a:ext>
            </a:extLst>
          </p:cNvPr>
          <p:cNvSpPr/>
          <p:nvPr/>
        </p:nvSpPr>
        <p:spPr>
          <a:xfrm rot="5400000">
            <a:off x="6378877" y="1599106"/>
            <a:ext cx="460062" cy="419629"/>
          </a:xfrm>
          <a:prstGeom prst="leftArrow">
            <a:avLst>
              <a:gd name="adj1" fmla="val 22511"/>
              <a:gd name="adj2" fmla="val 480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03054631-792C-0350-F9DC-17708F1CDFF6}"/>
              </a:ext>
            </a:extLst>
          </p:cNvPr>
          <p:cNvSpPr txBox="1"/>
          <p:nvPr/>
        </p:nvSpPr>
        <p:spPr>
          <a:xfrm>
            <a:off x="4002506" y="977651"/>
            <a:ext cx="58714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10’lar basamağı</a:t>
            </a:r>
          </a:p>
          <a:p>
            <a:r>
              <a:rPr lang="tr-TR" dirty="0"/>
              <a:t>1-4 arası ZORUNLU DERSLER 5 ve sonrası SEÇMELİ DERSLER</a:t>
            </a:r>
          </a:p>
        </p:txBody>
      </p:sp>
    </p:spTree>
    <p:extLst>
      <p:ext uri="{BB962C8B-B14F-4D97-AF65-F5344CB8AC3E}">
        <p14:creationId xmlns:p14="http://schemas.microsoft.com/office/powerpoint/2010/main" val="156953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5" grpId="0" animBg="1"/>
      <p:bldP spid="2" grpId="0" animBg="1"/>
      <p:bldP spid="3" grpId="0"/>
      <p:bldP spid="7" grpId="0" animBg="1"/>
      <p:bldP spid="9" grpId="0"/>
      <p:bldP spid="11" grpId="0" animBg="1"/>
      <p:bldP spid="12" grpId="0"/>
      <p:bldP spid="13" grpId="0" animBg="1"/>
      <p:bldP spid="15" grpId="0" animBg="1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Ders kodları neyi ifade eder</a:t>
            </a: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D902846D-8F85-4745-BFF5-D2909241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049" y="1611084"/>
            <a:ext cx="11921028" cy="3252746"/>
          </a:xfrm>
        </p:spPr>
        <p:txBody>
          <a:bodyPr>
            <a:noAutofit/>
          </a:bodyPr>
          <a:lstStyle/>
          <a:p>
            <a:r>
              <a:rPr lang="tr-TR" sz="3200" b="1" dirty="0"/>
              <a:t>IKY-101</a:t>
            </a:r>
            <a:r>
              <a:rPr lang="tr-TR" sz="3200" dirty="0"/>
              <a:t>: </a:t>
            </a:r>
            <a:r>
              <a:rPr lang="tr-TR" sz="2800" dirty="0"/>
              <a:t>İKY bölümü, 1. sınıf, güz dönemi, zorunlu dersi </a:t>
            </a:r>
            <a:br>
              <a:rPr lang="tr-TR" sz="3200" dirty="0"/>
            </a:br>
            <a:r>
              <a:rPr lang="tr-TR" sz="3200" b="1" dirty="0"/>
              <a:t>IKY-252</a:t>
            </a:r>
            <a:r>
              <a:rPr lang="tr-TR" sz="3200" dirty="0"/>
              <a:t>: </a:t>
            </a:r>
            <a:r>
              <a:rPr lang="tr-TR" sz="2800" dirty="0"/>
              <a:t>İKY bölümü, 2. sınıf, bahar dönemi, seçmeli dersi</a:t>
            </a:r>
            <a:br>
              <a:rPr lang="tr-TR" sz="2800" dirty="0"/>
            </a:br>
            <a:br>
              <a:rPr lang="tr-TR" sz="2800" dirty="0"/>
            </a:br>
            <a:r>
              <a:rPr lang="tr-TR" sz="2800" dirty="0"/>
              <a:t>???</a:t>
            </a:r>
            <a:r>
              <a:rPr lang="tr-TR" sz="2800" b="1" dirty="0"/>
              <a:t>-8</a:t>
            </a:r>
            <a:r>
              <a:rPr lang="tr-TR" sz="2800" dirty="0"/>
              <a:t>??: üniversite ortak seçmeli dersleri</a:t>
            </a:r>
            <a:br>
              <a:rPr lang="tr-TR" sz="2800" dirty="0"/>
            </a:br>
            <a:r>
              <a:rPr lang="tr-TR" sz="2800" b="1" dirty="0"/>
              <a:t>RTS-801</a:t>
            </a:r>
            <a:br>
              <a:rPr lang="tr-TR" sz="2800" b="1" dirty="0"/>
            </a:br>
            <a:r>
              <a:rPr lang="tr-TR" sz="2800" b="1" dirty="0"/>
              <a:t>SOS-802</a:t>
            </a:r>
            <a:br>
              <a:rPr lang="tr-TR" sz="3200" dirty="0"/>
            </a:b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26101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İçerik Yer Tutucusu 3">
            <a:extLst>
              <a:ext uri="{FF2B5EF4-FFF2-40B4-BE49-F238E27FC236}">
                <a16:creationId xmlns:a16="http://schemas.microsoft.com/office/drawing/2014/main" id="{DFB77933-F795-4CF4-B169-B7CE2BFACD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415480"/>
              </p:ext>
            </p:extLst>
          </p:nvPr>
        </p:nvGraphicFramePr>
        <p:xfrm>
          <a:off x="7523689" y="1781937"/>
          <a:ext cx="2051438" cy="4572000"/>
        </p:xfrm>
        <a:graphic>
          <a:graphicData uri="http://schemas.openxmlformats.org/drawingml/2006/table">
            <a:tbl>
              <a:tblPr/>
              <a:tblGrid>
                <a:gridCol w="989901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  <a:gridCol w="1061537">
                  <a:extLst>
                    <a:ext uri="{9D8B030D-6E8A-4147-A177-3AD203B41FA5}">
                      <a16:colId xmlns:a16="http://schemas.microsoft.com/office/drawing/2014/main" val="2921463089"/>
                    </a:ext>
                  </a:extLst>
                </a:gridCol>
              </a:tblGrid>
              <a:tr h="376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Katsayı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GNO, DNO Nedir?</a:t>
            </a:r>
          </a:p>
          <a:p>
            <a:r>
              <a:rPr lang="tr-TR" dirty="0"/>
              <a:t>Nasıl Hesaplanır?</a:t>
            </a:r>
          </a:p>
        </p:txBody>
      </p:sp>
      <p:sp>
        <p:nvSpPr>
          <p:cNvPr id="40" name="Sağ Ayraç 39">
            <a:extLst>
              <a:ext uri="{FF2B5EF4-FFF2-40B4-BE49-F238E27FC236}">
                <a16:creationId xmlns:a16="http://schemas.microsoft.com/office/drawing/2014/main" id="{B2B47EC8-1D04-47C9-9468-322A841EDBF9}"/>
              </a:ext>
            </a:extLst>
          </p:cNvPr>
          <p:cNvSpPr/>
          <p:nvPr/>
        </p:nvSpPr>
        <p:spPr>
          <a:xfrm>
            <a:off x="9169013" y="2600588"/>
            <a:ext cx="996500" cy="1986456"/>
          </a:xfrm>
          <a:prstGeom prst="rightBrace">
            <a:avLst/>
          </a:prstGeom>
          <a:ln w="1270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Sağ Ayraç 42">
            <a:extLst>
              <a:ext uri="{FF2B5EF4-FFF2-40B4-BE49-F238E27FC236}">
                <a16:creationId xmlns:a16="http://schemas.microsoft.com/office/drawing/2014/main" id="{D1B7F45E-99A3-4CC4-BA20-672658328EF5}"/>
              </a:ext>
            </a:extLst>
          </p:cNvPr>
          <p:cNvSpPr/>
          <p:nvPr/>
        </p:nvSpPr>
        <p:spPr>
          <a:xfrm>
            <a:off x="9169013" y="4770423"/>
            <a:ext cx="996500" cy="653972"/>
          </a:xfrm>
          <a:prstGeom prst="rightBrace">
            <a:avLst/>
          </a:prstGeom>
          <a:ln w="1270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4" name="Sağ Ayraç 43">
            <a:extLst>
              <a:ext uri="{FF2B5EF4-FFF2-40B4-BE49-F238E27FC236}">
                <a16:creationId xmlns:a16="http://schemas.microsoft.com/office/drawing/2014/main" id="{6D4F17D1-ED9D-4E71-98FD-C503D7253731}"/>
              </a:ext>
            </a:extLst>
          </p:cNvPr>
          <p:cNvSpPr/>
          <p:nvPr/>
        </p:nvSpPr>
        <p:spPr>
          <a:xfrm>
            <a:off x="9169013" y="5643515"/>
            <a:ext cx="996500" cy="604455"/>
          </a:xfrm>
          <a:prstGeom prst="rightBrace">
            <a:avLst/>
          </a:prstGeom>
          <a:ln w="1270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B43F9D2E-2671-4F0A-AFC9-6B1DEF395808}"/>
              </a:ext>
            </a:extLst>
          </p:cNvPr>
          <p:cNvSpPr txBox="1"/>
          <p:nvPr/>
        </p:nvSpPr>
        <p:spPr>
          <a:xfrm>
            <a:off x="10165513" y="3353734"/>
            <a:ext cx="2001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>
                <a:solidFill>
                  <a:schemeClr val="accent6">
                    <a:lumMod val="50000"/>
                  </a:schemeClr>
                </a:solidFill>
              </a:rPr>
              <a:t>GEÇER NOT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86613B9-6955-4576-BB6F-74CA983A71A1}"/>
              </a:ext>
            </a:extLst>
          </p:cNvPr>
          <p:cNvSpPr txBox="1"/>
          <p:nvPr/>
        </p:nvSpPr>
        <p:spPr>
          <a:xfrm>
            <a:off x="10165512" y="4418869"/>
            <a:ext cx="2001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highlight>
                  <a:srgbClr val="FFFF00"/>
                </a:highlight>
              </a:rPr>
              <a:t>KOŞULLU</a:t>
            </a:r>
          </a:p>
          <a:p>
            <a:pPr algn="ctr"/>
            <a:r>
              <a:rPr lang="tr-TR" sz="3000" b="1" dirty="0">
                <a:highlight>
                  <a:srgbClr val="FFFF00"/>
                </a:highlight>
              </a:rPr>
              <a:t>GEÇER NOT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E87B458-0151-45F9-B366-6508A6EA1343}"/>
              </a:ext>
            </a:extLst>
          </p:cNvPr>
          <p:cNvSpPr txBox="1"/>
          <p:nvPr/>
        </p:nvSpPr>
        <p:spPr>
          <a:xfrm>
            <a:off x="10375059" y="5545073"/>
            <a:ext cx="1435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GEÇMİŞ</a:t>
            </a:r>
          </a:p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OLSUN</a:t>
            </a:r>
          </a:p>
        </p:txBody>
      </p:sp>
      <p:pic>
        <p:nvPicPr>
          <p:cNvPr id="10" name="Resim 9" descr="tablo içeren bir resim&#10;&#10;Açıklama otomatik olarak oluşturuldu">
            <a:extLst>
              <a:ext uri="{FF2B5EF4-FFF2-40B4-BE49-F238E27FC236}">
                <a16:creationId xmlns:a16="http://schemas.microsoft.com/office/drawing/2014/main" id="{0EF75B49-F7DF-41F5-A3D2-825C2F939D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88"/>
          <a:stretch/>
        </p:blipFill>
        <p:spPr>
          <a:xfrm>
            <a:off x="403619" y="2838058"/>
            <a:ext cx="6638152" cy="3694979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C9BA4270-68CC-4280-8348-72FBC6274EF7}"/>
              </a:ext>
            </a:extLst>
          </p:cNvPr>
          <p:cNvSpPr txBox="1"/>
          <p:nvPr/>
        </p:nvSpPr>
        <p:spPr>
          <a:xfrm>
            <a:off x="1306070" y="1911657"/>
            <a:ext cx="43522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/>
              <a:t>GNO: GENEL NOT ORTALAMAS</a:t>
            </a:r>
          </a:p>
          <a:p>
            <a:r>
              <a:rPr lang="tr-TR" sz="2400" b="1" dirty="0"/>
              <a:t>DNO: DÖNEM NOT ORTALAMASI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4EC9D20-AF67-CF95-40D3-1FDABDB8AEB0}"/>
              </a:ext>
            </a:extLst>
          </p:cNvPr>
          <p:cNvSpPr txBox="1"/>
          <p:nvPr/>
        </p:nvSpPr>
        <p:spPr>
          <a:xfrm>
            <a:off x="947057" y="1139664"/>
            <a:ext cx="8326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highlight>
                  <a:srgbClr val="FFFF00"/>
                </a:highlight>
              </a:rPr>
              <a:t>Sınıf durumuna göre harf not</a:t>
            </a:r>
            <a:r>
              <a:rPr lang="tr-TR" sz="2400" b="1" dirty="0">
                <a:highlight>
                  <a:srgbClr val="FFFF00"/>
                </a:highlight>
                <a:sym typeface="Wingdings" panose="05000000000000000000" pitchFamily="2" charset="2"/>
              </a:rPr>
              <a:t> AKTS ile çarpımı DNO  GNO</a:t>
            </a:r>
            <a:endParaRPr lang="tr-TR" sz="24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8931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İçerik Yer Tutucusu 3">
            <a:extLst>
              <a:ext uri="{FF2B5EF4-FFF2-40B4-BE49-F238E27FC236}">
                <a16:creationId xmlns:a16="http://schemas.microsoft.com/office/drawing/2014/main" id="{DFB77933-F795-4CF4-B169-B7CE2BFACD5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501233" y="1370076"/>
          <a:ext cx="2051438" cy="4572000"/>
        </p:xfrm>
        <a:graphic>
          <a:graphicData uri="http://schemas.openxmlformats.org/drawingml/2006/table">
            <a:tbl>
              <a:tblPr/>
              <a:tblGrid>
                <a:gridCol w="989901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  <a:gridCol w="1061537">
                  <a:extLst>
                    <a:ext uri="{9D8B030D-6E8A-4147-A177-3AD203B41FA5}">
                      <a16:colId xmlns:a16="http://schemas.microsoft.com/office/drawing/2014/main" val="2921463089"/>
                    </a:ext>
                  </a:extLst>
                </a:gridCol>
              </a:tblGrid>
              <a:tr h="376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Katsayı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GNO, DNO Nedir?</a:t>
            </a:r>
          </a:p>
          <a:p>
            <a:r>
              <a:rPr lang="tr-TR" dirty="0"/>
              <a:t>Nasıl Hesaplanır?</a:t>
            </a:r>
          </a:p>
        </p:txBody>
      </p:sp>
      <p:sp>
        <p:nvSpPr>
          <p:cNvPr id="40" name="Sağ Ayraç 39">
            <a:extLst>
              <a:ext uri="{FF2B5EF4-FFF2-40B4-BE49-F238E27FC236}">
                <a16:creationId xmlns:a16="http://schemas.microsoft.com/office/drawing/2014/main" id="{B2B47EC8-1D04-47C9-9468-322A841EDBF9}"/>
              </a:ext>
            </a:extLst>
          </p:cNvPr>
          <p:cNvSpPr/>
          <p:nvPr/>
        </p:nvSpPr>
        <p:spPr>
          <a:xfrm>
            <a:off x="9146557" y="2188727"/>
            <a:ext cx="996500" cy="1986456"/>
          </a:xfrm>
          <a:prstGeom prst="rightBrace">
            <a:avLst/>
          </a:prstGeom>
          <a:ln w="1270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Sağ Ayraç 42">
            <a:extLst>
              <a:ext uri="{FF2B5EF4-FFF2-40B4-BE49-F238E27FC236}">
                <a16:creationId xmlns:a16="http://schemas.microsoft.com/office/drawing/2014/main" id="{D1B7F45E-99A3-4CC4-BA20-672658328EF5}"/>
              </a:ext>
            </a:extLst>
          </p:cNvPr>
          <p:cNvSpPr/>
          <p:nvPr/>
        </p:nvSpPr>
        <p:spPr>
          <a:xfrm>
            <a:off x="9146557" y="4358562"/>
            <a:ext cx="996500" cy="653972"/>
          </a:xfrm>
          <a:prstGeom prst="rightBrace">
            <a:avLst/>
          </a:prstGeom>
          <a:ln w="1270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4" name="Sağ Ayraç 43">
            <a:extLst>
              <a:ext uri="{FF2B5EF4-FFF2-40B4-BE49-F238E27FC236}">
                <a16:creationId xmlns:a16="http://schemas.microsoft.com/office/drawing/2014/main" id="{6D4F17D1-ED9D-4E71-98FD-C503D7253731}"/>
              </a:ext>
            </a:extLst>
          </p:cNvPr>
          <p:cNvSpPr/>
          <p:nvPr/>
        </p:nvSpPr>
        <p:spPr>
          <a:xfrm>
            <a:off x="9146557" y="5231654"/>
            <a:ext cx="996500" cy="604455"/>
          </a:xfrm>
          <a:prstGeom prst="rightBrace">
            <a:avLst/>
          </a:prstGeom>
          <a:ln w="1270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B43F9D2E-2671-4F0A-AFC9-6B1DEF395808}"/>
              </a:ext>
            </a:extLst>
          </p:cNvPr>
          <p:cNvSpPr txBox="1"/>
          <p:nvPr/>
        </p:nvSpPr>
        <p:spPr>
          <a:xfrm>
            <a:off x="10143057" y="2941873"/>
            <a:ext cx="2001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>
                <a:solidFill>
                  <a:schemeClr val="accent6">
                    <a:lumMod val="50000"/>
                  </a:schemeClr>
                </a:solidFill>
              </a:rPr>
              <a:t>GEÇER NOT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86613B9-6955-4576-BB6F-74CA983A71A1}"/>
              </a:ext>
            </a:extLst>
          </p:cNvPr>
          <p:cNvSpPr txBox="1"/>
          <p:nvPr/>
        </p:nvSpPr>
        <p:spPr>
          <a:xfrm>
            <a:off x="10143056" y="4007008"/>
            <a:ext cx="2001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highlight>
                  <a:srgbClr val="FFFF00"/>
                </a:highlight>
              </a:rPr>
              <a:t>KOŞULLU</a:t>
            </a:r>
          </a:p>
          <a:p>
            <a:pPr algn="ctr"/>
            <a:r>
              <a:rPr lang="tr-TR" sz="3000" b="1" dirty="0">
                <a:highlight>
                  <a:srgbClr val="FFFF00"/>
                </a:highlight>
              </a:rPr>
              <a:t>GEÇER NOT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E87B458-0151-45F9-B366-6508A6EA1343}"/>
              </a:ext>
            </a:extLst>
          </p:cNvPr>
          <p:cNvSpPr txBox="1"/>
          <p:nvPr/>
        </p:nvSpPr>
        <p:spPr>
          <a:xfrm>
            <a:off x="10352603" y="5133212"/>
            <a:ext cx="1435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GEÇMİŞ</a:t>
            </a:r>
          </a:p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OLSUN</a:t>
            </a:r>
          </a:p>
        </p:txBody>
      </p:sp>
      <p:sp>
        <p:nvSpPr>
          <p:cNvPr id="2" name="Ok: Sol 1">
            <a:extLst>
              <a:ext uri="{FF2B5EF4-FFF2-40B4-BE49-F238E27FC236}">
                <a16:creationId xmlns:a16="http://schemas.microsoft.com/office/drawing/2014/main" id="{8C972A91-904E-B7EE-FFA9-7FE3CBCB6C89}"/>
              </a:ext>
            </a:extLst>
          </p:cNvPr>
          <p:cNvSpPr/>
          <p:nvPr/>
        </p:nvSpPr>
        <p:spPr>
          <a:xfrm>
            <a:off x="5630779" y="4254366"/>
            <a:ext cx="1694046" cy="75816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F26D4CA3-3AD1-D855-2AF0-D41D14B650CF}"/>
              </a:ext>
            </a:extLst>
          </p:cNvPr>
          <p:cNvSpPr/>
          <p:nvPr/>
        </p:nvSpPr>
        <p:spPr>
          <a:xfrm>
            <a:off x="264978" y="3579047"/>
            <a:ext cx="5365800" cy="206199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r-TR" sz="3200" dirty="0"/>
              <a:t>Tüm dersleri DC, DD ile geçmek RİSKLİDİR!</a:t>
            </a:r>
          </a:p>
          <a:p>
            <a:pPr algn="ctr"/>
            <a:r>
              <a:rPr lang="tr-TR" sz="3200" dirty="0"/>
              <a:t>DC ve DD ile vermek son çareniz olmalıdır.</a:t>
            </a:r>
          </a:p>
        </p:txBody>
      </p:sp>
    </p:spTree>
    <p:extLst>
      <p:ext uri="{BB962C8B-B14F-4D97-AF65-F5344CB8AC3E}">
        <p14:creationId xmlns:p14="http://schemas.microsoft.com/office/powerpoint/2010/main" val="95782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graphicFrame>
        <p:nvGraphicFramePr>
          <p:cNvPr id="20" name="İçerik Yer Tutucusu 3">
            <a:extLst>
              <a:ext uri="{FF2B5EF4-FFF2-40B4-BE49-F238E27FC236}">
                <a16:creationId xmlns:a16="http://schemas.microsoft.com/office/drawing/2014/main" id="{63BBAE3F-AB44-4495-A966-EF9FCAE34B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25847"/>
              </p:ext>
            </p:extLst>
          </p:nvPr>
        </p:nvGraphicFramePr>
        <p:xfrm>
          <a:off x="8383394" y="1521075"/>
          <a:ext cx="2051438" cy="4572000"/>
        </p:xfrm>
        <a:graphic>
          <a:graphicData uri="http://schemas.openxmlformats.org/drawingml/2006/table">
            <a:tbl>
              <a:tblPr/>
              <a:tblGrid>
                <a:gridCol w="989901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  <a:gridCol w="1061537">
                  <a:extLst>
                    <a:ext uri="{9D8B030D-6E8A-4147-A177-3AD203B41FA5}">
                      <a16:colId xmlns:a16="http://schemas.microsoft.com/office/drawing/2014/main" val="2921463089"/>
                    </a:ext>
                  </a:extLst>
                </a:gridCol>
              </a:tblGrid>
              <a:tr h="376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Katsayı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sp>
        <p:nvSpPr>
          <p:cNvPr id="2" name="Dikdörtgen 1">
            <a:extLst>
              <a:ext uri="{FF2B5EF4-FFF2-40B4-BE49-F238E27FC236}">
                <a16:creationId xmlns:a16="http://schemas.microsoft.com/office/drawing/2014/main" id="{ADF07F7B-83F0-2953-47A5-5202C672BE34}"/>
              </a:ext>
            </a:extLst>
          </p:cNvPr>
          <p:cNvSpPr/>
          <p:nvPr/>
        </p:nvSpPr>
        <p:spPr>
          <a:xfrm>
            <a:off x="1572613" y="2037744"/>
            <a:ext cx="5310909" cy="25954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BİRİNCİ SINIF ORTALAMANIZ KAÇ OLURSA</a:t>
            </a:r>
          </a:p>
          <a:p>
            <a:pPr algn="ctr"/>
            <a:r>
              <a:rPr lang="tr-TR" sz="2400" dirty="0"/>
              <a:t>MUHTEMELEN MEZUNİYETE KADAR YAKIN ORTALAMAYA SAHİP OLURSUNUZ</a:t>
            </a:r>
          </a:p>
          <a:p>
            <a:pPr algn="ctr"/>
            <a:endParaRPr lang="tr-TR" sz="2400" dirty="0"/>
          </a:p>
          <a:p>
            <a:pPr algn="ctr"/>
            <a:r>
              <a:rPr lang="tr-TR" sz="2400" dirty="0"/>
              <a:t>İŞİ BAŞTAN SIKI TUTUN !</a:t>
            </a:r>
          </a:p>
        </p:txBody>
      </p:sp>
    </p:spTree>
    <p:extLst>
      <p:ext uri="{BB962C8B-B14F-4D97-AF65-F5344CB8AC3E}">
        <p14:creationId xmlns:p14="http://schemas.microsoft.com/office/powerpoint/2010/main" val="53303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CFB3C-F4BE-8C0A-B01C-D559DD80A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25D2953-3421-0624-E1DD-5E4F8F744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graphicFrame>
        <p:nvGraphicFramePr>
          <p:cNvPr id="20" name="İçerik Yer Tutucusu 3">
            <a:extLst>
              <a:ext uri="{FF2B5EF4-FFF2-40B4-BE49-F238E27FC236}">
                <a16:creationId xmlns:a16="http://schemas.microsoft.com/office/drawing/2014/main" id="{5F64F58B-D76C-6931-1B29-C671DC47667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059794" y="2014653"/>
          <a:ext cx="2051438" cy="4572000"/>
        </p:xfrm>
        <a:graphic>
          <a:graphicData uri="http://schemas.openxmlformats.org/drawingml/2006/table">
            <a:tbl>
              <a:tblPr/>
              <a:tblGrid>
                <a:gridCol w="989901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  <a:gridCol w="1061537">
                  <a:extLst>
                    <a:ext uri="{9D8B030D-6E8A-4147-A177-3AD203B41FA5}">
                      <a16:colId xmlns:a16="http://schemas.microsoft.com/office/drawing/2014/main" val="2921463089"/>
                    </a:ext>
                  </a:extLst>
                </a:gridCol>
              </a:tblGrid>
              <a:tr h="37621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400" b="1" u="sng" dirty="0">
                          <a:effectLst/>
                          <a:latin typeface="Calibri" panose="020F0502020204030204" pitchFamily="34" charset="0"/>
                        </a:rPr>
                        <a:t>Katsayı</a:t>
                      </a:r>
                      <a:endParaRPr lang="tr-TR" sz="24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4.00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3.00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2.00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1.00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2496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tr-TR" sz="2800" b="1" dirty="0"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pic>
        <p:nvPicPr>
          <p:cNvPr id="3" name="Resim 2" descr="metin, ekran görüntüsü, ekran içeren bir resim&#10;&#10;Açıklama otomatik olarak oluşturuldu">
            <a:extLst>
              <a:ext uri="{FF2B5EF4-FFF2-40B4-BE49-F238E27FC236}">
                <a16:creationId xmlns:a16="http://schemas.microsoft.com/office/drawing/2014/main" id="{231D6A21-73F4-E867-AC5B-1DC0F8FB4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31" y="-2572"/>
            <a:ext cx="11086407" cy="6858000"/>
          </a:xfrm>
          <a:prstGeom prst="rect">
            <a:avLst/>
          </a:prstGeom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EBEFCDBC-FE7D-6B75-A0EC-709615B83BF0}"/>
              </a:ext>
            </a:extLst>
          </p:cNvPr>
          <p:cNvSpPr/>
          <p:nvPr/>
        </p:nvSpPr>
        <p:spPr>
          <a:xfrm>
            <a:off x="4331855" y="3833091"/>
            <a:ext cx="5310909" cy="259541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dirty="0"/>
              <a:t>BİRİNCİ SINIF ORTALAMANIZ KAÇ OLURSA</a:t>
            </a:r>
          </a:p>
          <a:p>
            <a:pPr algn="ctr"/>
            <a:r>
              <a:rPr lang="tr-TR" sz="2400" dirty="0"/>
              <a:t>MUHTEMELEN MEZUNİYETE KADAR YAKIN ORTALAMAYA SAHİP OLURSUNUZ</a:t>
            </a:r>
          </a:p>
          <a:p>
            <a:pPr algn="ctr"/>
            <a:endParaRPr lang="tr-TR" sz="2400" dirty="0"/>
          </a:p>
          <a:p>
            <a:pPr algn="ctr"/>
            <a:r>
              <a:rPr lang="tr-TR" sz="2400" dirty="0"/>
              <a:t>İŞİ BAŞTAN SIKI TUTUN !</a:t>
            </a:r>
          </a:p>
        </p:txBody>
      </p:sp>
    </p:spTree>
    <p:extLst>
      <p:ext uri="{BB962C8B-B14F-4D97-AF65-F5344CB8AC3E}">
        <p14:creationId xmlns:p14="http://schemas.microsoft.com/office/powerpoint/2010/main" val="22268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9" name="Dikdörtgen 8">
            <a:extLst>
              <a:ext uri="{FF2B5EF4-FFF2-40B4-BE49-F238E27FC236}">
                <a16:creationId xmlns:a16="http://schemas.microsoft.com/office/drawing/2014/main" id="{8E5A97CD-C14D-4BDF-8E39-0304AE06316E}"/>
              </a:ext>
            </a:extLst>
          </p:cNvPr>
          <p:cNvSpPr/>
          <p:nvPr/>
        </p:nvSpPr>
        <p:spPr>
          <a:xfrm>
            <a:off x="2400777" y="1188955"/>
            <a:ext cx="7390445" cy="51347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/>
              <a:t>ASGARİ MEZUNİYET ŞARTLARI</a:t>
            </a:r>
          </a:p>
          <a:p>
            <a:pPr algn="ctr"/>
            <a:endParaRPr lang="tr-TR" sz="2400" b="1" dirty="0"/>
          </a:p>
          <a:p>
            <a:pPr marL="457200" indent="-457200">
              <a:buFont typeface="+mj-lt"/>
              <a:buAutoNum type="arabicPeriod"/>
            </a:pPr>
            <a:r>
              <a:rPr lang="tr-TR" sz="2400" b="1" dirty="0"/>
              <a:t>HER DÖNEM EN AZ 30 AKTS alınmış olmalı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b="1" dirty="0"/>
              <a:t>TOPLAM 240 AKTS tamamlanmış olmalı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b="1" dirty="0"/>
              <a:t>BAŞARILAMAYAN BİR DERS,</a:t>
            </a:r>
          </a:p>
          <a:p>
            <a:pPr lvl="1"/>
            <a:r>
              <a:rPr lang="tr-TR" sz="2400" b="1" dirty="0"/>
              <a:t>	yani FF ve/veya FD OLMAMALI</a:t>
            </a:r>
          </a:p>
          <a:p>
            <a:pPr marL="457200" indent="-457200">
              <a:buFont typeface="+mj-lt"/>
              <a:buAutoNum type="arabicPeriod"/>
            </a:pPr>
            <a:r>
              <a:rPr lang="tr-TR" sz="2400" b="1" dirty="0"/>
              <a:t>Bitirme projesi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tr-TR" sz="2400" b="1" dirty="0"/>
              <a:t>Zorunlu staj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tr-TR" sz="2400" b="1" dirty="0"/>
              <a:t>2.00 GENEL NOT ORTALAMASI (GNO)</a:t>
            </a:r>
          </a:p>
          <a:p>
            <a:pPr marL="457200" indent="-457200">
              <a:buFont typeface="+mj-lt"/>
              <a:buAutoNum type="arabicPeriod" startAt="5"/>
            </a:pPr>
            <a:r>
              <a:rPr lang="tr-TR" sz="2400" b="1" dirty="0"/>
              <a:t> </a:t>
            </a:r>
            <a:r>
              <a:rPr lang="tr-TR" sz="1400" b="1" dirty="0"/>
              <a:t>Mezuniyet </a:t>
            </a:r>
            <a:r>
              <a:rPr lang="tr-TR" sz="1400" b="1" dirty="0" err="1"/>
              <a:t>AKTS’sinin</a:t>
            </a:r>
            <a:r>
              <a:rPr lang="tr-TR" sz="1400" b="1" dirty="0"/>
              <a:t> </a:t>
            </a:r>
            <a:r>
              <a:rPr lang="tr-TR" sz="1400" b="1" dirty="0" err="1"/>
              <a:t>enaz</a:t>
            </a:r>
            <a:r>
              <a:rPr lang="tr-TR" sz="1400" b="1" dirty="0"/>
              <a:t> %25’i SEÇMELİ DERS olmalı (180 AKTS zorunlu, 60 AKTS seçmeli gibi)</a:t>
            </a:r>
          </a:p>
          <a:p>
            <a:pPr marL="457200" indent="-457200">
              <a:buFont typeface="+mj-lt"/>
              <a:buAutoNum type="arabicPeriod" startAt="5"/>
            </a:pPr>
            <a:endParaRPr lang="tr-TR" sz="2400" b="1" dirty="0"/>
          </a:p>
        </p:txBody>
      </p:sp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Mezuniyet Şartları</a:t>
            </a:r>
          </a:p>
        </p:txBody>
      </p:sp>
    </p:spTree>
    <p:extLst>
      <p:ext uri="{BB962C8B-B14F-4D97-AF65-F5344CB8AC3E}">
        <p14:creationId xmlns:p14="http://schemas.microsoft.com/office/powerpoint/2010/main" val="369300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GNO, DNO Nedir?</a:t>
            </a:r>
          </a:p>
          <a:p>
            <a:r>
              <a:rPr lang="tr-TR" dirty="0"/>
              <a:t>Nasıl Hesaplanır?</a:t>
            </a: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D902846D-8F85-4745-BFF5-D29092413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63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dirty="0"/>
              <a:t>AA, AB, BB, BC, CC, DC, DD, DF FF nasıl hesaplanır?</a:t>
            </a:r>
          </a:p>
        </p:txBody>
      </p:sp>
      <p:sp>
        <p:nvSpPr>
          <p:cNvPr id="19" name="İçerik Yer Tutucusu 2">
            <a:extLst>
              <a:ext uri="{FF2B5EF4-FFF2-40B4-BE49-F238E27FC236}">
                <a16:creationId xmlns:a16="http://schemas.microsoft.com/office/drawing/2014/main" id="{BDC951B7-F317-4E0F-805F-822BC7122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10817"/>
            <a:ext cx="10515600" cy="2266145"/>
          </a:xfrm>
        </p:spPr>
        <p:txBody>
          <a:bodyPr/>
          <a:lstStyle/>
          <a:p>
            <a:pPr algn="ctr"/>
            <a:r>
              <a:rPr lang="tr-TR" sz="3600" dirty="0"/>
              <a:t>Google’a</a:t>
            </a:r>
          </a:p>
          <a:p>
            <a:pPr marL="0" indent="0" algn="ctr">
              <a:buNone/>
            </a:pPr>
            <a:r>
              <a:rPr lang="tr-TR" sz="6000" b="1" dirty="0"/>
              <a:t>Bağıl değerlendirme </a:t>
            </a:r>
            <a:r>
              <a:rPr lang="tr-TR" sz="6000" b="1" dirty="0" err="1"/>
              <a:t>sdü</a:t>
            </a:r>
            <a:endParaRPr lang="tr-TR" sz="6000" b="1" dirty="0"/>
          </a:p>
          <a:p>
            <a:pPr marL="0" indent="0" algn="ctr">
              <a:buNone/>
            </a:pPr>
            <a:r>
              <a:rPr lang="tr-TR" sz="3200" dirty="0"/>
              <a:t>Yazınca çıkan sunu incelenebilir…</a:t>
            </a:r>
          </a:p>
        </p:txBody>
      </p:sp>
    </p:spTree>
    <p:extLst>
      <p:ext uri="{BB962C8B-B14F-4D97-AF65-F5344CB8AC3E}">
        <p14:creationId xmlns:p14="http://schemas.microsoft.com/office/powerpoint/2010/main" val="20629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4C9F3-60EA-DDCD-ECF5-6C3B95CA8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6918CC3D-217A-9EFD-0A53-7B61FA03D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CCB9CF58-3C5F-D406-4CFE-221A1706EA6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E70A1E5-F29D-0E81-9E20-E7BC51E255DC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8585B295-655A-1B2D-4A8A-A8B09C4CCCB9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3D2142ED-2FFA-705D-8835-2AD65B6A5BC1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Tâbi olunan Mevzuat</a:t>
            </a:r>
          </a:p>
        </p:txBody>
      </p:sp>
      <p:sp>
        <p:nvSpPr>
          <p:cNvPr id="18" name="Başlık 1">
            <a:extLst>
              <a:ext uri="{FF2B5EF4-FFF2-40B4-BE49-F238E27FC236}">
                <a16:creationId xmlns:a16="http://schemas.microsoft.com/office/drawing/2014/main" id="{FDDB0580-F67E-9985-9A72-1B41D7E9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630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6000" b="1" dirty="0"/>
              <a:t>SDÜ MEVZUAT VE KARAR SİSTEMİ</a:t>
            </a:r>
          </a:p>
        </p:txBody>
      </p:sp>
      <p:sp>
        <p:nvSpPr>
          <p:cNvPr id="19" name="İçerik Yer Tutucusu 2">
            <a:extLst>
              <a:ext uri="{FF2B5EF4-FFF2-40B4-BE49-F238E27FC236}">
                <a16:creationId xmlns:a16="http://schemas.microsoft.com/office/drawing/2014/main" id="{71D83BAF-06CF-2636-B0A4-51D10B438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10817"/>
            <a:ext cx="10515600" cy="2266145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sz="4800" dirty="0">
                <a:hlinkClick r:id="rId4"/>
              </a:rPr>
              <a:t>https://mys.sdu.edu.tr/</a:t>
            </a:r>
            <a:endParaRPr lang="tr-TR" sz="4800" dirty="0"/>
          </a:p>
          <a:p>
            <a:pPr algn="ctr"/>
            <a:endParaRPr lang="tr-TR" sz="4800" dirty="0"/>
          </a:p>
          <a:p>
            <a:pPr algn="ctr"/>
            <a:r>
              <a:rPr lang="tr-TR" sz="4800" dirty="0"/>
              <a:t>Tüm mevzuat.</a:t>
            </a:r>
            <a:endParaRPr lang="tr-TR" sz="4400" dirty="0"/>
          </a:p>
        </p:txBody>
      </p:sp>
    </p:spTree>
    <p:extLst>
      <p:ext uri="{BB962C8B-B14F-4D97-AF65-F5344CB8AC3E}">
        <p14:creationId xmlns:p14="http://schemas.microsoft.com/office/powerpoint/2010/main" val="353784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Tavsiyeleri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FB940F1-8DED-413B-9602-F968CA95C4E2}"/>
              </a:ext>
            </a:extLst>
          </p:cNvPr>
          <p:cNvSpPr txBox="1"/>
          <p:nvPr/>
        </p:nvSpPr>
        <p:spPr>
          <a:xfrm>
            <a:off x="576141" y="1230210"/>
            <a:ext cx="6004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1. SINIF ÖNERİLERİ (dönem 1 ve 2)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58551FF-F0A6-40A8-87C1-E7F7873DEDF6}"/>
              </a:ext>
            </a:extLst>
          </p:cNvPr>
          <p:cNvSpPr txBox="1"/>
          <p:nvPr/>
        </p:nvSpPr>
        <p:spPr>
          <a:xfrm>
            <a:off x="685264" y="1964353"/>
            <a:ext cx="664971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tr-TR" sz="2400" dirty="0"/>
              <a:t>Basit dersleri, en yüksek notla vermek</a:t>
            </a:r>
            <a:br>
              <a:rPr lang="tr-TR" sz="2400" dirty="0"/>
            </a:br>
            <a:r>
              <a:rPr lang="tr-TR" sz="2400" dirty="0"/>
              <a:t>Çünkü ilerleyen dönemlerde GNO artırmak kolay olmayacak</a:t>
            </a:r>
          </a:p>
          <a:p>
            <a:pPr marL="457200" indent="-457200">
              <a:buAutoNum type="arabicPeriod"/>
            </a:pPr>
            <a:r>
              <a:rPr lang="tr-TR" sz="2400" dirty="0"/>
              <a:t> Rehavet 1. sınıfta başlarsa toparlaması zor olur</a:t>
            </a:r>
          </a:p>
          <a:p>
            <a:pPr marL="457200" indent="-457200">
              <a:buAutoNum type="arabicPeriod"/>
            </a:pPr>
            <a:r>
              <a:rPr lang="tr-TR" sz="2400" dirty="0"/>
              <a:t>Yüksek ortalama ile üstten ders alınarak erken mezun olunabilir (2.50 GNO)</a:t>
            </a:r>
          </a:p>
          <a:p>
            <a:pPr marL="457200" indent="-457200">
              <a:buAutoNum type="arabicPeriod"/>
            </a:pPr>
            <a:r>
              <a:rPr lang="tr-TR" sz="2400" dirty="0"/>
              <a:t>Bir çalışma düzeni mutlaka oturtulmalı</a:t>
            </a:r>
          </a:p>
          <a:p>
            <a:pPr marL="457200" indent="-457200">
              <a:buFontTx/>
              <a:buAutoNum type="arabicPeriod"/>
            </a:pPr>
            <a:r>
              <a:rPr lang="tr-TR" sz="2400" dirty="0"/>
              <a:t>Hedef koyarak ilerlenebilir unutmayın 4 yıl çabuk geçer, </a:t>
            </a:r>
          </a:p>
          <a:p>
            <a:pPr marL="457200" indent="-457200">
              <a:buAutoNum type="arabicPeriod"/>
            </a:pPr>
            <a:r>
              <a:rPr lang="tr-TR" sz="2400" dirty="0"/>
              <a:t>Üniversite topluluklarına üye olunmalı </a:t>
            </a:r>
          </a:p>
          <a:p>
            <a:pPr marL="457200" indent="-457200">
              <a:buAutoNum type="arabicPeriod"/>
            </a:pPr>
            <a:r>
              <a:rPr lang="tr-TR" sz="2400" dirty="0"/>
              <a:t>Üniversite ve şehir imkânları mutlaka öğrenilmeli</a:t>
            </a:r>
          </a:p>
          <a:p>
            <a:pPr marL="457200" indent="-457200">
              <a:buAutoNum type="arabicPeriod"/>
            </a:pPr>
            <a:endParaRPr lang="tr-TR" sz="2400" dirty="0"/>
          </a:p>
        </p:txBody>
      </p:sp>
      <p:graphicFrame>
        <p:nvGraphicFramePr>
          <p:cNvPr id="39" name="İçerik Yer Tutucusu 3">
            <a:extLst>
              <a:ext uri="{FF2B5EF4-FFF2-40B4-BE49-F238E27FC236}">
                <a16:creationId xmlns:a16="http://schemas.microsoft.com/office/drawing/2014/main" id="{2013E129-8F52-41C9-B199-C395AA6E79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65102" y="1725893"/>
          <a:ext cx="1753849" cy="4824962"/>
        </p:xfrm>
        <a:graphic>
          <a:graphicData uri="http://schemas.openxmlformats.org/drawingml/2006/table">
            <a:tbl>
              <a:tblPr/>
              <a:tblGrid>
                <a:gridCol w="1753849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</a:tblGrid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500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sp>
        <p:nvSpPr>
          <p:cNvPr id="40" name="Sağ Ayraç 39">
            <a:extLst>
              <a:ext uri="{FF2B5EF4-FFF2-40B4-BE49-F238E27FC236}">
                <a16:creationId xmlns:a16="http://schemas.microsoft.com/office/drawing/2014/main" id="{B2B47EC8-1D04-47C9-9468-322A841EDBF9}"/>
              </a:ext>
            </a:extLst>
          </p:cNvPr>
          <p:cNvSpPr/>
          <p:nvPr/>
        </p:nvSpPr>
        <p:spPr>
          <a:xfrm>
            <a:off x="8899312" y="2303584"/>
            <a:ext cx="996500" cy="2250831"/>
          </a:xfrm>
          <a:prstGeom prst="rightBrace">
            <a:avLst/>
          </a:prstGeom>
          <a:ln w="1270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Sağ Ayraç 42">
            <a:extLst>
              <a:ext uri="{FF2B5EF4-FFF2-40B4-BE49-F238E27FC236}">
                <a16:creationId xmlns:a16="http://schemas.microsoft.com/office/drawing/2014/main" id="{D1B7F45E-99A3-4CC4-BA20-672658328EF5}"/>
              </a:ext>
            </a:extLst>
          </p:cNvPr>
          <p:cNvSpPr/>
          <p:nvPr/>
        </p:nvSpPr>
        <p:spPr>
          <a:xfrm>
            <a:off x="8841655" y="4718015"/>
            <a:ext cx="996500" cy="710422"/>
          </a:xfrm>
          <a:prstGeom prst="rightBrace">
            <a:avLst/>
          </a:prstGeom>
          <a:ln w="1270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4" name="Sağ Ayraç 43">
            <a:extLst>
              <a:ext uri="{FF2B5EF4-FFF2-40B4-BE49-F238E27FC236}">
                <a16:creationId xmlns:a16="http://schemas.microsoft.com/office/drawing/2014/main" id="{6D4F17D1-ED9D-4E71-98FD-C503D7253731}"/>
              </a:ext>
            </a:extLst>
          </p:cNvPr>
          <p:cNvSpPr/>
          <p:nvPr/>
        </p:nvSpPr>
        <p:spPr>
          <a:xfrm>
            <a:off x="8886575" y="5669044"/>
            <a:ext cx="996500" cy="710422"/>
          </a:xfrm>
          <a:prstGeom prst="rightBrace">
            <a:avLst/>
          </a:prstGeom>
          <a:ln w="1270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B43F9D2E-2671-4F0A-AFC9-6B1DEF395808}"/>
              </a:ext>
            </a:extLst>
          </p:cNvPr>
          <p:cNvSpPr txBox="1"/>
          <p:nvPr/>
        </p:nvSpPr>
        <p:spPr>
          <a:xfrm>
            <a:off x="9895812" y="3152000"/>
            <a:ext cx="2001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>
                <a:solidFill>
                  <a:schemeClr val="accent6">
                    <a:lumMod val="50000"/>
                  </a:schemeClr>
                </a:solidFill>
              </a:rPr>
              <a:t>GEÇER NOT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86613B9-6955-4576-BB6F-74CA983A71A1}"/>
              </a:ext>
            </a:extLst>
          </p:cNvPr>
          <p:cNvSpPr txBox="1"/>
          <p:nvPr/>
        </p:nvSpPr>
        <p:spPr>
          <a:xfrm>
            <a:off x="9838155" y="4529573"/>
            <a:ext cx="2001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highlight>
                  <a:srgbClr val="FFFF00"/>
                </a:highlight>
              </a:rPr>
              <a:t>KOŞULLU</a:t>
            </a:r>
          </a:p>
          <a:p>
            <a:pPr algn="ctr"/>
            <a:r>
              <a:rPr lang="tr-TR" sz="3000" b="1" dirty="0">
                <a:highlight>
                  <a:srgbClr val="FFFF00"/>
                </a:highlight>
              </a:rPr>
              <a:t>GEÇER NOT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E87B458-0151-45F9-B366-6508A6EA1343}"/>
              </a:ext>
            </a:extLst>
          </p:cNvPr>
          <p:cNvSpPr txBox="1"/>
          <p:nvPr/>
        </p:nvSpPr>
        <p:spPr>
          <a:xfrm>
            <a:off x="10143320" y="5669167"/>
            <a:ext cx="1435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GEÇMİŞ</a:t>
            </a:r>
          </a:p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OLSUN</a:t>
            </a:r>
          </a:p>
        </p:txBody>
      </p:sp>
    </p:spTree>
    <p:extLst>
      <p:ext uri="{BB962C8B-B14F-4D97-AF65-F5344CB8AC3E}">
        <p14:creationId xmlns:p14="http://schemas.microsoft.com/office/powerpoint/2010/main" val="18358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Tavsiyeleri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FB940F1-8DED-413B-9602-F968CA95C4E2}"/>
              </a:ext>
            </a:extLst>
          </p:cNvPr>
          <p:cNvSpPr txBox="1"/>
          <p:nvPr/>
        </p:nvSpPr>
        <p:spPr>
          <a:xfrm>
            <a:off x="576141" y="1230210"/>
            <a:ext cx="6004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2. SINIF ÖNERİLERİ (dönem 3 ve 4)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58551FF-F0A6-40A8-87C1-E7F7873DEDF6}"/>
              </a:ext>
            </a:extLst>
          </p:cNvPr>
          <p:cNvSpPr txBox="1"/>
          <p:nvPr/>
        </p:nvSpPr>
        <p:spPr>
          <a:xfrm>
            <a:off x="894586" y="2041291"/>
            <a:ext cx="66497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tr-TR" sz="2400" dirty="0"/>
              <a:t>İlk iş geçen senenin değerlendirmesi olmalı</a:t>
            </a:r>
          </a:p>
          <a:p>
            <a:pPr marL="457200" indent="-457200">
              <a:buAutoNum type="arabicPeriod"/>
            </a:pPr>
            <a:r>
              <a:rPr lang="tr-TR" sz="2400" dirty="0"/>
              <a:t>İmkân varsa önceki sene düşük başarı notlu dersler YENİDEN alınarak GNO yükseltilebilir</a:t>
            </a:r>
          </a:p>
          <a:p>
            <a:pPr marL="457200" indent="-457200">
              <a:buAutoNum type="arabicPeriod"/>
            </a:pPr>
            <a:r>
              <a:rPr lang="tr-TR" sz="2400" b="1" dirty="0"/>
              <a:t>Topluluklarda ve etkinliklerinde </a:t>
            </a:r>
            <a:r>
              <a:rPr lang="tr-TR" sz="2400" dirty="0"/>
              <a:t>yer alınmalı</a:t>
            </a:r>
          </a:p>
          <a:p>
            <a:pPr marL="457200" indent="-457200">
              <a:buAutoNum type="arabicPeriod"/>
            </a:pPr>
            <a:r>
              <a:rPr lang="tr-TR" sz="2400" dirty="0"/>
              <a:t>Kayak veya </a:t>
            </a:r>
            <a:r>
              <a:rPr lang="tr-TR" sz="2400" dirty="0" err="1"/>
              <a:t>snowboard</a:t>
            </a:r>
            <a:r>
              <a:rPr lang="tr-TR" sz="2400" dirty="0"/>
              <a:t>, dalış, yüzme, paraşüt vb. faaliyetlerden en az 1 tanesi ile artık ilgilenmeye başlamış olun</a:t>
            </a:r>
          </a:p>
          <a:p>
            <a:pPr marL="457200" indent="-457200">
              <a:buAutoNum type="arabicPeriod"/>
            </a:pPr>
            <a:r>
              <a:rPr lang="tr-TR" sz="2400" dirty="0"/>
              <a:t>SDÜ topluluk etkinliklerine mutlaka gidilmeli, sosyal olmaktan korkmamalı!</a:t>
            </a:r>
          </a:p>
          <a:p>
            <a:pPr marL="457200" indent="-457200">
              <a:buAutoNum type="arabicPeriod"/>
            </a:pPr>
            <a:r>
              <a:rPr lang="tr-TR" sz="2400" dirty="0"/>
              <a:t>Çalışma düzeni ve hedefler korunmalı</a:t>
            </a:r>
          </a:p>
          <a:p>
            <a:pPr marL="457200" indent="-457200">
              <a:buAutoNum type="arabicPeriod"/>
            </a:pPr>
            <a:endParaRPr lang="tr-TR" sz="2400" dirty="0"/>
          </a:p>
          <a:p>
            <a:pPr marL="457200" indent="-457200">
              <a:buAutoNum type="arabicPeriod"/>
            </a:pPr>
            <a:endParaRPr lang="tr-TR" sz="2400" dirty="0"/>
          </a:p>
        </p:txBody>
      </p:sp>
      <p:graphicFrame>
        <p:nvGraphicFramePr>
          <p:cNvPr id="39" name="İçerik Yer Tutucusu 3">
            <a:extLst>
              <a:ext uri="{FF2B5EF4-FFF2-40B4-BE49-F238E27FC236}">
                <a16:creationId xmlns:a16="http://schemas.microsoft.com/office/drawing/2014/main" id="{2013E129-8F52-41C9-B199-C395AA6E79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65102" y="1725893"/>
          <a:ext cx="1753849" cy="4824962"/>
        </p:xfrm>
        <a:graphic>
          <a:graphicData uri="http://schemas.openxmlformats.org/drawingml/2006/table">
            <a:tbl>
              <a:tblPr/>
              <a:tblGrid>
                <a:gridCol w="1753849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</a:tblGrid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500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sp>
        <p:nvSpPr>
          <p:cNvPr id="40" name="Sağ Ayraç 39">
            <a:extLst>
              <a:ext uri="{FF2B5EF4-FFF2-40B4-BE49-F238E27FC236}">
                <a16:creationId xmlns:a16="http://schemas.microsoft.com/office/drawing/2014/main" id="{B2B47EC8-1D04-47C9-9468-322A841EDBF9}"/>
              </a:ext>
            </a:extLst>
          </p:cNvPr>
          <p:cNvSpPr/>
          <p:nvPr/>
        </p:nvSpPr>
        <p:spPr>
          <a:xfrm>
            <a:off x="8899312" y="2303584"/>
            <a:ext cx="996500" cy="2250831"/>
          </a:xfrm>
          <a:prstGeom prst="rightBrace">
            <a:avLst/>
          </a:prstGeom>
          <a:ln w="1270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Sağ Ayraç 42">
            <a:extLst>
              <a:ext uri="{FF2B5EF4-FFF2-40B4-BE49-F238E27FC236}">
                <a16:creationId xmlns:a16="http://schemas.microsoft.com/office/drawing/2014/main" id="{D1B7F45E-99A3-4CC4-BA20-672658328EF5}"/>
              </a:ext>
            </a:extLst>
          </p:cNvPr>
          <p:cNvSpPr/>
          <p:nvPr/>
        </p:nvSpPr>
        <p:spPr>
          <a:xfrm>
            <a:off x="8841655" y="4718015"/>
            <a:ext cx="996500" cy="710422"/>
          </a:xfrm>
          <a:prstGeom prst="rightBrace">
            <a:avLst/>
          </a:prstGeom>
          <a:ln w="1270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4" name="Sağ Ayraç 43">
            <a:extLst>
              <a:ext uri="{FF2B5EF4-FFF2-40B4-BE49-F238E27FC236}">
                <a16:creationId xmlns:a16="http://schemas.microsoft.com/office/drawing/2014/main" id="{6D4F17D1-ED9D-4E71-98FD-C503D7253731}"/>
              </a:ext>
            </a:extLst>
          </p:cNvPr>
          <p:cNvSpPr/>
          <p:nvPr/>
        </p:nvSpPr>
        <p:spPr>
          <a:xfrm>
            <a:off x="8886575" y="5669044"/>
            <a:ext cx="996500" cy="710422"/>
          </a:xfrm>
          <a:prstGeom prst="rightBrace">
            <a:avLst/>
          </a:prstGeom>
          <a:ln w="1270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B43F9D2E-2671-4F0A-AFC9-6B1DEF395808}"/>
              </a:ext>
            </a:extLst>
          </p:cNvPr>
          <p:cNvSpPr txBox="1"/>
          <p:nvPr/>
        </p:nvSpPr>
        <p:spPr>
          <a:xfrm>
            <a:off x="9895812" y="3152000"/>
            <a:ext cx="2001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>
                <a:solidFill>
                  <a:schemeClr val="accent6">
                    <a:lumMod val="50000"/>
                  </a:schemeClr>
                </a:solidFill>
              </a:rPr>
              <a:t>GEÇER NOT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86613B9-6955-4576-BB6F-74CA983A71A1}"/>
              </a:ext>
            </a:extLst>
          </p:cNvPr>
          <p:cNvSpPr txBox="1"/>
          <p:nvPr/>
        </p:nvSpPr>
        <p:spPr>
          <a:xfrm>
            <a:off x="9838155" y="4529573"/>
            <a:ext cx="2001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highlight>
                  <a:srgbClr val="FFFF00"/>
                </a:highlight>
              </a:rPr>
              <a:t>KOŞULLU</a:t>
            </a:r>
          </a:p>
          <a:p>
            <a:pPr algn="ctr"/>
            <a:r>
              <a:rPr lang="tr-TR" sz="3000" b="1" dirty="0">
                <a:highlight>
                  <a:srgbClr val="FFFF00"/>
                </a:highlight>
              </a:rPr>
              <a:t>GEÇER NOT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E87B458-0151-45F9-B366-6508A6EA1343}"/>
              </a:ext>
            </a:extLst>
          </p:cNvPr>
          <p:cNvSpPr txBox="1"/>
          <p:nvPr/>
        </p:nvSpPr>
        <p:spPr>
          <a:xfrm>
            <a:off x="10143320" y="5669167"/>
            <a:ext cx="1435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GEÇMİŞ</a:t>
            </a:r>
          </a:p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OLSUN</a:t>
            </a:r>
          </a:p>
        </p:txBody>
      </p:sp>
    </p:spTree>
    <p:extLst>
      <p:ext uri="{BB962C8B-B14F-4D97-AF65-F5344CB8AC3E}">
        <p14:creationId xmlns:p14="http://schemas.microsoft.com/office/powerpoint/2010/main" val="2185655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Tavsiyeleri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FB940F1-8DED-413B-9602-F968CA95C4E2}"/>
              </a:ext>
            </a:extLst>
          </p:cNvPr>
          <p:cNvSpPr txBox="1"/>
          <p:nvPr/>
        </p:nvSpPr>
        <p:spPr>
          <a:xfrm>
            <a:off x="576141" y="1230210"/>
            <a:ext cx="6004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3. SINIF ÖNERİLERİ (dönem 5 ve 6)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58551FF-F0A6-40A8-87C1-E7F7873DEDF6}"/>
              </a:ext>
            </a:extLst>
          </p:cNvPr>
          <p:cNvSpPr txBox="1"/>
          <p:nvPr/>
        </p:nvSpPr>
        <p:spPr>
          <a:xfrm>
            <a:off x="685264" y="1832719"/>
            <a:ext cx="6649716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tr-TR" sz="2400" dirty="0"/>
              <a:t>Öncesinde gönüllü olarak yapılmadı ise artık </a:t>
            </a:r>
            <a:r>
              <a:rPr lang="tr-TR" sz="2400" b="1" dirty="0"/>
              <a:t>ZORUNLU STAJ için bir planlama yapılmalı</a:t>
            </a:r>
          </a:p>
          <a:p>
            <a:pPr marL="457200" indent="-457200">
              <a:buAutoNum type="arabicPeriod"/>
            </a:pPr>
            <a:r>
              <a:rPr lang="tr-TR" sz="2400" dirty="0"/>
              <a:t>4. sınıf sonuna bırakılan staj, mezuniyet birkaç ay geciktirebilir, çok da değil yani</a:t>
            </a:r>
          </a:p>
          <a:p>
            <a:pPr marL="457200" indent="-457200">
              <a:buAutoNum type="arabicPeriod"/>
            </a:pPr>
            <a:r>
              <a:rPr lang="tr-TR" sz="2400" dirty="0"/>
              <a:t>Ders çalışma düzeni korunmalı</a:t>
            </a:r>
          </a:p>
          <a:p>
            <a:pPr marL="457200" indent="-457200">
              <a:buAutoNum type="arabicPeriod"/>
            </a:pPr>
            <a:r>
              <a:rPr lang="tr-TR" sz="2400" dirty="0"/>
              <a:t>SDÜ topluluk faaliyetlerinde bulunmaya özen gösterilmeli, gerekirse </a:t>
            </a:r>
            <a:r>
              <a:rPr lang="tr-TR" sz="2400" b="1" dirty="0"/>
              <a:t>organize edilmeli</a:t>
            </a:r>
          </a:p>
          <a:p>
            <a:pPr marL="457200" indent="-457200">
              <a:buAutoNum type="arabicPeriod"/>
            </a:pPr>
            <a:r>
              <a:rPr lang="tr-TR" sz="2400" dirty="0"/>
              <a:t>SDÜ KİMER, GEZİLERİ takip edilmeli, gerekirse organize olup gezi düzenlenmeli, şehir ve etrafı tanınmalı, Üniversite imkânları hâlâ öğrenilmedi ise mutlaka öğrenilmeli, kullanılmalı!</a:t>
            </a:r>
          </a:p>
          <a:p>
            <a:pPr marL="457200" indent="-457200">
              <a:buAutoNum type="arabicPeriod"/>
            </a:pPr>
            <a:r>
              <a:rPr lang="tr-TR" sz="2400" b="1" dirty="0"/>
              <a:t>Mezuniyet sonrası </a:t>
            </a:r>
            <a:r>
              <a:rPr lang="tr-TR" sz="2400" dirty="0"/>
              <a:t>çalışılabilecek potansiyel şirketler / kurumlar takip edilmeye başlanmalı</a:t>
            </a:r>
          </a:p>
          <a:p>
            <a:pPr marL="457200" indent="-457200">
              <a:buAutoNum type="arabicPeriod"/>
            </a:pPr>
            <a:endParaRPr lang="tr-TR" sz="2400" dirty="0"/>
          </a:p>
          <a:p>
            <a:pPr marL="457200" indent="-457200">
              <a:buAutoNum type="arabicPeriod"/>
            </a:pPr>
            <a:endParaRPr lang="tr-TR" sz="2400" dirty="0"/>
          </a:p>
          <a:p>
            <a:pPr marL="457200" indent="-457200">
              <a:buAutoNum type="arabicPeriod"/>
            </a:pPr>
            <a:endParaRPr lang="tr-TR" sz="2400" dirty="0"/>
          </a:p>
          <a:p>
            <a:pPr marL="457200" indent="-457200">
              <a:buAutoNum type="arabicPeriod"/>
            </a:pPr>
            <a:endParaRPr lang="tr-TR" sz="2400" dirty="0"/>
          </a:p>
        </p:txBody>
      </p:sp>
      <p:graphicFrame>
        <p:nvGraphicFramePr>
          <p:cNvPr id="39" name="İçerik Yer Tutucusu 3">
            <a:extLst>
              <a:ext uri="{FF2B5EF4-FFF2-40B4-BE49-F238E27FC236}">
                <a16:creationId xmlns:a16="http://schemas.microsoft.com/office/drawing/2014/main" id="{2013E129-8F52-41C9-B199-C395AA6E79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65102" y="1725893"/>
          <a:ext cx="1753849" cy="4824962"/>
        </p:xfrm>
        <a:graphic>
          <a:graphicData uri="http://schemas.openxmlformats.org/drawingml/2006/table">
            <a:tbl>
              <a:tblPr/>
              <a:tblGrid>
                <a:gridCol w="1753849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</a:tblGrid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500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sp>
        <p:nvSpPr>
          <p:cNvPr id="40" name="Sağ Ayraç 39">
            <a:extLst>
              <a:ext uri="{FF2B5EF4-FFF2-40B4-BE49-F238E27FC236}">
                <a16:creationId xmlns:a16="http://schemas.microsoft.com/office/drawing/2014/main" id="{B2B47EC8-1D04-47C9-9468-322A841EDBF9}"/>
              </a:ext>
            </a:extLst>
          </p:cNvPr>
          <p:cNvSpPr/>
          <p:nvPr/>
        </p:nvSpPr>
        <p:spPr>
          <a:xfrm>
            <a:off x="8899312" y="2303584"/>
            <a:ext cx="996500" cy="2250831"/>
          </a:xfrm>
          <a:prstGeom prst="rightBrace">
            <a:avLst/>
          </a:prstGeom>
          <a:ln w="1270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Sağ Ayraç 42">
            <a:extLst>
              <a:ext uri="{FF2B5EF4-FFF2-40B4-BE49-F238E27FC236}">
                <a16:creationId xmlns:a16="http://schemas.microsoft.com/office/drawing/2014/main" id="{D1B7F45E-99A3-4CC4-BA20-672658328EF5}"/>
              </a:ext>
            </a:extLst>
          </p:cNvPr>
          <p:cNvSpPr/>
          <p:nvPr/>
        </p:nvSpPr>
        <p:spPr>
          <a:xfrm>
            <a:off x="8841655" y="4718015"/>
            <a:ext cx="996500" cy="710422"/>
          </a:xfrm>
          <a:prstGeom prst="rightBrace">
            <a:avLst/>
          </a:prstGeom>
          <a:ln w="1270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4" name="Sağ Ayraç 43">
            <a:extLst>
              <a:ext uri="{FF2B5EF4-FFF2-40B4-BE49-F238E27FC236}">
                <a16:creationId xmlns:a16="http://schemas.microsoft.com/office/drawing/2014/main" id="{6D4F17D1-ED9D-4E71-98FD-C503D7253731}"/>
              </a:ext>
            </a:extLst>
          </p:cNvPr>
          <p:cNvSpPr/>
          <p:nvPr/>
        </p:nvSpPr>
        <p:spPr>
          <a:xfrm>
            <a:off x="8886575" y="5669044"/>
            <a:ext cx="996500" cy="710422"/>
          </a:xfrm>
          <a:prstGeom prst="rightBrace">
            <a:avLst/>
          </a:prstGeom>
          <a:ln w="1270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B43F9D2E-2671-4F0A-AFC9-6B1DEF395808}"/>
              </a:ext>
            </a:extLst>
          </p:cNvPr>
          <p:cNvSpPr txBox="1"/>
          <p:nvPr/>
        </p:nvSpPr>
        <p:spPr>
          <a:xfrm>
            <a:off x="9895812" y="3152000"/>
            <a:ext cx="2001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>
                <a:solidFill>
                  <a:schemeClr val="accent6">
                    <a:lumMod val="50000"/>
                  </a:schemeClr>
                </a:solidFill>
              </a:rPr>
              <a:t>GEÇER NOT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86613B9-6955-4576-BB6F-74CA983A71A1}"/>
              </a:ext>
            </a:extLst>
          </p:cNvPr>
          <p:cNvSpPr txBox="1"/>
          <p:nvPr/>
        </p:nvSpPr>
        <p:spPr>
          <a:xfrm>
            <a:off x="9838155" y="4529573"/>
            <a:ext cx="2001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highlight>
                  <a:srgbClr val="FFFF00"/>
                </a:highlight>
              </a:rPr>
              <a:t>KOŞULLU</a:t>
            </a:r>
          </a:p>
          <a:p>
            <a:pPr algn="ctr"/>
            <a:r>
              <a:rPr lang="tr-TR" sz="3000" b="1" dirty="0">
                <a:highlight>
                  <a:srgbClr val="FFFF00"/>
                </a:highlight>
              </a:rPr>
              <a:t>GEÇER NOT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E87B458-0151-45F9-B366-6508A6EA1343}"/>
              </a:ext>
            </a:extLst>
          </p:cNvPr>
          <p:cNvSpPr txBox="1"/>
          <p:nvPr/>
        </p:nvSpPr>
        <p:spPr>
          <a:xfrm>
            <a:off x="10143320" y="5669167"/>
            <a:ext cx="1435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GEÇMİŞ</a:t>
            </a:r>
          </a:p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OLSUN</a:t>
            </a:r>
          </a:p>
        </p:txBody>
      </p:sp>
    </p:spTree>
    <p:extLst>
      <p:ext uri="{BB962C8B-B14F-4D97-AF65-F5344CB8AC3E}">
        <p14:creationId xmlns:p14="http://schemas.microsoft.com/office/powerpoint/2010/main" val="400614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32552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SDÜ İKY Lisans Tavsiyeleri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FB940F1-8DED-413B-9602-F968CA95C4E2}"/>
              </a:ext>
            </a:extLst>
          </p:cNvPr>
          <p:cNvSpPr txBox="1"/>
          <p:nvPr/>
        </p:nvSpPr>
        <p:spPr>
          <a:xfrm>
            <a:off x="576141" y="1230210"/>
            <a:ext cx="60045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/>
              <a:t>4. SINIF ÖNERİLERİ (dönem 7 ve 8)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58551FF-F0A6-40A8-87C1-E7F7873DEDF6}"/>
              </a:ext>
            </a:extLst>
          </p:cNvPr>
          <p:cNvSpPr txBox="1"/>
          <p:nvPr/>
        </p:nvSpPr>
        <p:spPr>
          <a:xfrm>
            <a:off x="815386" y="2274082"/>
            <a:ext cx="664971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tr-TR" sz="2400" dirty="0"/>
              <a:t>4. sınıfa başlandığında hâlâ staj yapmadı iseniz, geçmiş olsun. Mezuniyetiniz haziranda değil, artık biraz daha geç olacak.</a:t>
            </a:r>
          </a:p>
          <a:p>
            <a:pPr marL="457200" indent="-457200">
              <a:buAutoNum type="arabicPeriod"/>
            </a:pPr>
            <a:r>
              <a:rPr lang="tr-TR" sz="2400" dirty="0"/>
              <a:t>Bitirme projenize özen göstermeyi unutmayın, meslek hayatınızda önemini göreceğinize emin olabilirsiniz</a:t>
            </a:r>
          </a:p>
          <a:p>
            <a:pPr marL="457200" indent="-457200">
              <a:buAutoNum type="arabicPeriod"/>
            </a:pPr>
            <a:r>
              <a:rPr lang="tr-TR" sz="2400" dirty="0"/>
              <a:t>Sizi özleyeceğiz…</a:t>
            </a:r>
          </a:p>
          <a:p>
            <a:pPr marL="457200" indent="-457200">
              <a:buAutoNum type="arabicPeriod"/>
            </a:pPr>
            <a:endParaRPr lang="tr-TR" sz="2400" dirty="0"/>
          </a:p>
          <a:p>
            <a:pPr marL="457200" indent="-457200">
              <a:buAutoNum type="arabicPeriod"/>
            </a:pPr>
            <a:endParaRPr lang="tr-TR" sz="2400" dirty="0"/>
          </a:p>
          <a:p>
            <a:pPr marL="457200" indent="-457200">
              <a:buAutoNum type="arabicPeriod"/>
            </a:pPr>
            <a:endParaRPr lang="tr-TR" sz="2400" dirty="0"/>
          </a:p>
        </p:txBody>
      </p:sp>
      <p:graphicFrame>
        <p:nvGraphicFramePr>
          <p:cNvPr id="39" name="İçerik Yer Tutucusu 3">
            <a:extLst>
              <a:ext uri="{FF2B5EF4-FFF2-40B4-BE49-F238E27FC236}">
                <a16:creationId xmlns:a16="http://schemas.microsoft.com/office/drawing/2014/main" id="{2013E129-8F52-41C9-B199-C395AA6E79B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465102" y="1725893"/>
          <a:ext cx="1753849" cy="4824962"/>
        </p:xfrm>
        <a:graphic>
          <a:graphicData uri="http://schemas.openxmlformats.org/drawingml/2006/table">
            <a:tbl>
              <a:tblPr/>
              <a:tblGrid>
                <a:gridCol w="1753849">
                  <a:extLst>
                    <a:ext uri="{9D8B030D-6E8A-4147-A177-3AD203B41FA5}">
                      <a16:colId xmlns:a16="http://schemas.microsoft.com/office/drawing/2014/main" val="2132255675"/>
                    </a:ext>
                  </a:extLst>
                </a:gridCol>
              </a:tblGrid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2500" u="sng" dirty="0">
                          <a:effectLst/>
                          <a:latin typeface="Calibri" panose="020F0502020204030204" pitchFamily="34" charset="0"/>
                        </a:rPr>
                        <a:t>Başarı Notu</a:t>
                      </a:r>
                      <a:endParaRPr lang="tr-TR" sz="2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6717137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AA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27850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878428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BB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29442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CB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53244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CC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415936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DC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8400301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DD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3307870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FD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488975"/>
                  </a:ext>
                </a:extLst>
              </a:tr>
              <a:tr h="435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3200" dirty="0">
                          <a:effectLst/>
                          <a:latin typeface="Calibri" panose="020F0502020204030204" pitchFamily="34" charset="0"/>
                        </a:rPr>
                        <a:t>FF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6137708"/>
                  </a:ext>
                </a:extLst>
              </a:tr>
            </a:tbl>
          </a:graphicData>
        </a:graphic>
      </p:graphicFrame>
      <p:sp>
        <p:nvSpPr>
          <p:cNvPr id="40" name="Sağ Ayraç 39">
            <a:extLst>
              <a:ext uri="{FF2B5EF4-FFF2-40B4-BE49-F238E27FC236}">
                <a16:creationId xmlns:a16="http://schemas.microsoft.com/office/drawing/2014/main" id="{B2B47EC8-1D04-47C9-9468-322A841EDBF9}"/>
              </a:ext>
            </a:extLst>
          </p:cNvPr>
          <p:cNvSpPr/>
          <p:nvPr/>
        </p:nvSpPr>
        <p:spPr>
          <a:xfrm>
            <a:off x="8899312" y="2303584"/>
            <a:ext cx="996500" cy="2250831"/>
          </a:xfrm>
          <a:prstGeom prst="rightBrace">
            <a:avLst/>
          </a:prstGeom>
          <a:ln w="127000">
            <a:solidFill>
              <a:schemeClr val="accent6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Sağ Ayraç 42">
            <a:extLst>
              <a:ext uri="{FF2B5EF4-FFF2-40B4-BE49-F238E27FC236}">
                <a16:creationId xmlns:a16="http://schemas.microsoft.com/office/drawing/2014/main" id="{D1B7F45E-99A3-4CC4-BA20-672658328EF5}"/>
              </a:ext>
            </a:extLst>
          </p:cNvPr>
          <p:cNvSpPr/>
          <p:nvPr/>
        </p:nvSpPr>
        <p:spPr>
          <a:xfrm>
            <a:off x="8841655" y="4718015"/>
            <a:ext cx="996500" cy="710422"/>
          </a:xfrm>
          <a:prstGeom prst="rightBrace">
            <a:avLst/>
          </a:prstGeom>
          <a:ln w="127000"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4" name="Sağ Ayraç 43">
            <a:extLst>
              <a:ext uri="{FF2B5EF4-FFF2-40B4-BE49-F238E27FC236}">
                <a16:creationId xmlns:a16="http://schemas.microsoft.com/office/drawing/2014/main" id="{6D4F17D1-ED9D-4E71-98FD-C503D7253731}"/>
              </a:ext>
            </a:extLst>
          </p:cNvPr>
          <p:cNvSpPr/>
          <p:nvPr/>
        </p:nvSpPr>
        <p:spPr>
          <a:xfrm>
            <a:off x="8886575" y="5669044"/>
            <a:ext cx="996500" cy="710422"/>
          </a:xfrm>
          <a:prstGeom prst="rightBrace">
            <a:avLst/>
          </a:prstGeom>
          <a:ln w="1270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 dirty="0">
              <a:highlight>
                <a:srgbClr val="FFFF00"/>
              </a:highlight>
            </a:endParaRPr>
          </a:p>
        </p:txBody>
      </p:sp>
      <p:sp>
        <p:nvSpPr>
          <p:cNvPr id="45" name="Metin kutusu 44">
            <a:extLst>
              <a:ext uri="{FF2B5EF4-FFF2-40B4-BE49-F238E27FC236}">
                <a16:creationId xmlns:a16="http://schemas.microsoft.com/office/drawing/2014/main" id="{B43F9D2E-2671-4F0A-AFC9-6B1DEF395808}"/>
              </a:ext>
            </a:extLst>
          </p:cNvPr>
          <p:cNvSpPr txBox="1"/>
          <p:nvPr/>
        </p:nvSpPr>
        <p:spPr>
          <a:xfrm>
            <a:off x="9895812" y="3152000"/>
            <a:ext cx="200118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000" b="1" dirty="0">
                <a:solidFill>
                  <a:schemeClr val="accent6">
                    <a:lumMod val="50000"/>
                  </a:schemeClr>
                </a:solidFill>
              </a:rPr>
              <a:t>GEÇER NOT</a:t>
            </a:r>
          </a:p>
        </p:txBody>
      </p:sp>
      <p:sp>
        <p:nvSpPr>
          <p:cNvPr id="46" name="Metin kutusu 45">
            <a:extLst>
              <a:ext uri="{FF2B5EF4-FFF2-40B4-BE49-F238E27FC236}">
                <a16:creationId xmlns:a16="http://schemas.microsoft.com/office/drawing/2014/main" id="{A86613B9-6955-4576-BB6F-74CA983A71A1}"/>
              </a:ext>
            </a:extLst>
          </p:cNvPr>
          <p:cNvSpPr txBox="1"/>
          <p:nvPr/>
        </p:nvSpPr>
        <p:spPr>
          <a:xfrm>
            <a:off x="9838155" y="4529573"/>
            <a:ext cx="2001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highlight>
                  <a:srgbClr val="FFFF00"/>
                </a:highlight>
              </a:rPr>
              <a:t>KOŞULLU</a:t>
            </a:r>
          </a:p>
          <a:p>
            <a:pPr algn="ctr"/>
            <a:r>
              <a:rPr lang="tr-TR" sz="3000" b="1" dirty="0">
                <a:highlight>
                  <a:srgbClr val="FFFF00"/>
                </a:highlight>
              </a:rPr>
              <a:t>GEÇER NOT</a:t>
            </a:r>
          </a:p>
        </p:txBody>
      </p:sp>
      <p:sp>
        <p:nvSpPr>
          <p:cNvPr id="47" name="Metin kutusu 46">
            <a:extLst>
              <a:ext uri="{FF2B5EF4-FFF2-40B4-BE49-F238E27FC236}">
                <a16:creationId xmlns:a16="http://schemas.microsoft.com/office/drawing/2014/main" id="{2E87B458-0151-45F9-B366-6508A6EA1343}"/>
              </a:ext>
            </a:extLst>
          </p:cNvPr>
          <p:cNvSpPr txBox="1"/>
          <p:nvPr/>
        </p:nvSpPr>
        <p:spPr>
          <a:xfrm>
            <a:off x="10143320" y="5669167"/>
            <a:ext cx="1435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GEÇMİŞ</a:t>
            </a:r>
          </a:p>
          <a:p>
            <a:pPr algn="ctr"/>
            <a:r>
              <a:rPr lang="tr-TR" sz="3000" b="1" dirty="0">
                <a:solidFill>
                  <a:schemeClr val="bg1"/>
                </a:solidFill>
                <a:highlight>
                  <a:srgbClr val="FF0000"/>
                </a:highlight>
              </a:rPr>
              <a:t>OLSUN</a:t>
            </a:r>
          </a:p>
        </p:txBody>
      </p:sp>
    </p:spTree>
    <p:extLst>
      <p:ext uri="{BB962C8B-B14F-4D97-AF65-F5344CB8AC3E}">
        <p14:creationId xmlns:p14="http://schemas.microsoft.com/office/powerpoint/2010/main" val="227821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ÇAP - YANDAL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145969"/>
              </p:ext>
            </p:extLst>
          </p:nvPr>
        </p:nvGraphicFramePr>
        <p:xfrm>
          <a:off x="467284" y="1513806"/>
          <a:ext cx="10980077" cy="5083763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r>
                        <a:rPr lang="tr-TR" sz="2400" b="1" dirty="0">
                          <a:effectLst/>
                        </a:rPr>
                        <a:t>ÇAP: ÇİFT ANA DAL PROGRAMI </a:t>
                      </a:r>
                      <a:r>
                        <a:rPr lang="tr-TR" sz="2400" b="0" dirty="0">
                          <a:effectLst/>
                        </a:rPr>
                        <a:t>– İKİNCİ DİPLOMA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dirty="0">
                          <a:effectLst/>
                        </a:rPr>
                        <a:t>En erken 3. yarıyıl (2. sınıf) başı, en geç 5. yarıyıl (3. sınıf) başında başvuru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dirty="0">
                          <a:effectLst/>
                        </a:rPr>
                        <a:t>En az 2,70 GNO (kalan ders olmayacak)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dirty="0">
                          <a:effectLst/>
                        </a:rPr>
                        <a:t>Bir defalığa mahsus en az 2,35 GNO. İkinci kez 2,70 GNO altı kaydı silinir.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dirty="0">
                          <a:effectLst/>
                        </a:rPr>
                        <a:t>Anadal mezun olmadan ÇAP diploması alınmaz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0" dirty="0">
                        <a:effectLst/>
                      </a:endParaRP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2400" b="1" dirty="0">
                          <a:effectLst/>
                        </a:rPr>
                        <a:t>YANDAL: YAN DAL PROGRAMI </a:t>
                      </a:r>
                      <a:r>
                        <a:rPr lang="tr-TR" sz="2400" b="0" dirty="0">
                          <a:effectLst/>
                        </a:rPr>
                        <a:t>– BİLGİLENME SAĞLAR, </a:t>
                      </a:r>
                      <a:r>
                        <a:rPr lang="tr-TR" sz="2400" b="0" u="sng" dirty="0">
                          <a:effectLst/>
                        </a:rPr>
                        <a:t>Diploma DEĞİL Sertifika VERİR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u="none" dirty="0">
                          <a:effectLst/>
                        </a:rPr>
                        <a:t>En erken 3. yarıyıl (2. sınıf) başı, en geç 6. yarıyıl (3. sınıf sonu) başında başvuru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u="none" dirty="0">
                          <a:effectLst/>
                        </a:rPr>
                        <a:t>En az 2,35 GNO (kalan ders olmayacak)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u="none" dirty="0">
                          <a:effectLst/>
                        </a:rPr>
                        <a:t>En az 2,00 GNO ile ‘YANDAL SERTİFİKASI’ alınır.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30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1435260" y="73807"/>
            <a:ext cx="9918539" cy="944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highlight>
                  <a:srgbClr val="FFFF00"/>
                </a:highlight>
              </a:rPr>
              <a:t>SDÜnet</a:t>
            </a:r>
            <a:r>
              <a:rPr lang="tr-TR" b="1" dirty="0"/>
              <a:t>, OBS, ÖYS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74027"/>
              </p:ext>
            </p:extLst>
          </p:nvPr>
        </p:nvGraphicFramePr>
        <p:xfrm>
          <a:off x="467285" y="1513806"/>
          <a:ext cx="3630154" cy="5083763"/>
        </p:xfrm>
        <a:graphic>
          <a:graphicData uri="http://schemas.openxmlformats.org/drawingml/2006/table">
            <a:tbl>
              <a:tblPr/>
              <a:tblGrid>
                <a:gridCol w="3630154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720B4736-5AF6-103A-C91A-1AD5322FCEA0}"/>
              </a:ext>
            </a:extLst>
          </p:cNvPr>
          <p:cNvSpPr txBox="1"/>
          <p:nvPr/>
        </p:nvSpPr>
        <p:spPr>
          <a:xfrm>
            <a:off x="6773282" y="293111"/>
            <a:ext cx="3667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/>
              <a:t>sdunet.sdu.edu.tr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128CB51-FBE0-2108-CB8C-358C710905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4" y="818360"/>
            <a:ext cx="12096492" cy="582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65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/>
        </p:nvGraphicFramePr>
        <p:xfrm>
          <a:off x="467285" y="1513806"/>
          <a:ext cx="3630154" cy="5083763"/>
        </p:xfrm>
        <a:graphic>
          <a:graphicData uri="http://schemas.openxmlformats.org/drawingml/2006/table">
            <a:tbl>
              <a:tblPr/>
              <a:tblGrid>
                <a:gridCol w="3630154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720B4736-5AF6-103A-C91A-1AD5322FCEA0}"/>
              </a:ext>
            </a:extLst>
          </p:cNvPr>
          <p:cNvSpPr txBox="1"/>
          <p:nvPr/>
        </p:nvSpPr>
        <p:spPr>
          <a:xfrm>
            <a:off x="9116433" y="5553880"/>
            <a:ext cx="3667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/>
              <a:t>sdunet.sdu.edu.tr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2B8CB8C-D126-2709-D249-66B8154D3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2325" y="-50298"/>
            <a:ext cx="8649148" cy="6858000"/>
          </a:xfrm>
          <a:prstGeom prst="rect">
            <a:avLst/>
          </a:prstGeom>
        </p:spPr>
      </p:pic>
      <p:sp>
        <p:nvSpPr>
          <p:cNvPr id="7" name="Başlık 1">
            <a:extLst>
              <a:ext uri="{FF2B5EF4-FFF2-40B4-BE49-F238E27FC236}">
                <a16:creationId xmlns:a16="http://schemas.microsoft.com/office/drawing/2014/main" id="{C0A9481C-DAA8-45C9-2128-168D97B9DFBF}"/>
              </a:ext>
            </a:extLst>
          </p:cNvPr>
          <p:cNvSpPr txBox="1">
            <a:spLocks/>
          </p:cNvSpPr>
          <p:nvPr/>
        </p:nvSpPr>
        <p:spPr>
          <a:xfrm>
            <a:off x="9398644" y="2560567"/>
            <a:ext cx="2418143" cy="944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highlight>
                  <a:srgbClr val="FFFF00"/>
                </a:highlight>
              </a:rPr>
              <a:t>SDÜnet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1745399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/>
        </p:nvGraphicFramePr>
        <p:xfrm>
          <a:off x="467285" y="1513806"/>
          <a:ext cx="3630154" cy="5083763"/>
        </p:xfrm>
        <a:graphic>
          <a:graphicData uri="http://schemas.openxmlformats.org/drawingml/2006/table">
            <a:tbl>
              <a:tblPr/>
              <a:tblGrid>
                <a:gridCol w="3630154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sp>
        <p:nvSpPr>
          <p:cNvPr id="3" name="Metin kutusu 2">
            <a:extLst>
              <a:ext uri="{FF2B5EF4-FFF2-40B4-BE49-F238E27FC236}">
                <a16:creationId xmlns:a16="http://schemas.microsoft.com/office/drawing/2014/main" id="{720B4736-5AF6-103A-C91A-1AD5322FCEA0}"/>
              </a:ext>
            </a:extLst>
          </p:cNvPr>
          <p:cNvSpPr txBox="1"/>
          <p:nvPr/>
        </p:nvSpPr>
        <p:spPr>
          <a:xfrm>
            <a:off x="6286480" y="377874"/>
            <a:ext cx="36670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dirty="0"/>
              <a:t>sdunet.sdu.edu.tr</a:t>
            </a:r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AEA15E73-E0E5-20C1-2B52-CB02F8C72C83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>
                <a:highlight>
                  <a:srgbClr val="FFFF00"/>
                </a:highlight>
              </a:rPr>
              <a:t>SDÜnet</a:t>
            </a:r>
            <a:r>
              <a:rPr lang="tr-TR" b="1" dirty="0"/>
              <a:t>, OBS, ÖYS</a:t>
            </a:r>
          </a:p>
        </p:txBody>
      </p:sp>
      <p:pic>
        <p:nvPicPr>
          <p:cNvPr id="6" name="Resim 5" descr="metin, ekran görüntüsü, yazı tipi, logo içeren bir resim&#10;&#10;Açıklama otomatik olarak oluşturuldu">
            <a:extLst>
              <a:ext uri="{FF2B5EF4-FFF2-40B4-BE49-F238E27FC236}">
                <a16:creationId xmlns:a16="http://schemas.microsoft.com/office/drawing/2014/main" id="{3675159C-2A69-C3E2-34EB-46DECFDEF8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112" y="1410268"/>
            <a:ext cx="9197776" cy="46131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Mürekkep 7">
                <a:extLst>
                  <a:ext uri="{FF2B5EF4-FFF2-40B4-BE49-F238E27FC236}">
                    <a16:creationId xmlns:a16="http://schemas.microsoft.com/office/drawing/2014/main" id="{375C402B-7150-37B6-BE26-3AFF3FEA9D92}"/>
                  </a:ext>
                </a:extLst>
              </p14:cNvPr>
              <p14:cNvContentPartPr/>
              <p14:nvPr/>
            </p14:nvContentPartPr>
            <p14:xfrm>
              <a:off x="1581385" y="1744193"/>
              <a:ext cx="1653840" cy="1842840"/>
            </p14:xfrm>
          </p:contentPart>
        </mc:Choice>
        <mc:Fallback xmlns="">
          <p:pic>
            <p:nvPicPr>
              <p:cNvPr id="8" name="Mürekkep 7">
                <a:extLst>
                  <a:ext uri="{FF2B5EF4-FFF2-40B4-BE49-F238E27FC236}">
                    <a16:creationId xmlns:a16="http://schemas.microsoft.com/office/drawing/2014/main" id="{375C402B-7150-37B6-BE26-3AFF3FEA9D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27385" y="1636193"/>
                <a:ext cx="1761480" cy="205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143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/>
        </p:nvGraphicFramePr>
        <p:xfrm>
          <a:off x="467285" y="1513806"/>
          <a:ext cx="3630154" cy="5083763"/>
        </p:xfrm>
        <a:graphic>
          <a:graphicData uri="http://schemas.openxmlformats.org/drawingml/2006/table">
            <a:tbl>
              <a:tblPr/>
              <a:tblGrid>
                <a:gridCol w="3630154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sp>
        <p:nvSpPr>
          <p:cNvPr id="10" name="Başlık 1">
            <a:extLst>
              <a:ext uri="{FF2B5EF4-FFF2-40B4-BE49-F238E27FC236}">
                <a16:creationId xmlns:a16="http://schemas.microsoft.com/office/drawing/2014/main" id="{AEA15E73-E0E5-20C1-2B52-CB02F8C72C83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/>
              <a:t>SDÜnet</a:t>
            </a:r>
            <a:r>
              <a:rPr lang="tr-TR" b="1" dirty="0"/>
              <a:t>, </a:t>
            </a:r>
            <a:r>
              <a:rPr lang="tr-TR" b="1" dirty="0">
                <a:highlight>
                  <a:srgbClr val="FFFF00"/>
                </a:highlight>
              </a:rPr>
              <a:t>OBS</a:t>
            </a:r>
            <a:r>
              <a:rPr lang="tr-TR" b="1" dirty="0"/>
              <a:t>, ÖYS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8C6F6F15-0DFF-D7BE-1010-CBF7BC695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076" y="1305234"/>
            <a:ext cx="11353800" cy="4455965"/>
          </a:xfrm>
          <a:prstGeom prst="rect">
            <a:avLst/>
          </a:prstGeom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848076FD-533F-0300-F66B-BF33BE701490}"/>
              </a:ext>
            </a:extLst>
          </p:cNvPr>
          <p:cNvSpPr txBox="1"/>
          <p:nvPr/>
        </p:nvSpPr>
        <p:spPr>
          <a:xfrm>
            <a:off x="5335489" y="3501728"/>
            <a:ext cx="63892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>
                <a:highlight>
                  <a:srgbClr val="FFFF00"/>
                </a:highlight>
              </a:rPr>
              <a:t>DERS KAYDI,  (ilk dönem hariç)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NOT BİLGİSİ,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TRANSKRİPT BİLGİLERİ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HARÇ BİLGİLERİ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MÜFREDAT DURUMU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VB.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400" dirty="0"/>
              <a:t>BİLGİ ALMAK İÇİN</a:t>
            </a:r>
          </a:p>
        </p:txBody>
      </p:sp>
    </p:spTree>
    <p:extLst>
      <p:ext uri="{BB962C8B-B14F-4D97-AF65-F5344CB8AC3E}">
        <p14:creationId xmlns:p14="http://schemas.microsoft.com/office/powerpoint/2010/main" val="117331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AEA15E73-E0E5-20C1-2B52-CB02F8C72C83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/>
              <a:t>SDÜnet</a:t>
            </a:r>
            <a:r>
              <a:rPr lang="tr-TR" b="1" dirty="0"/>
              <a:t>, </a:t>
            </a:r>
            <a:r>
              <a:rPr lang="tr-TR" b="1" dirty="0">
                <a:highlight>
                  <a:srgbClr val="FFFF00"/>
                </a:highlight>
              </a:rPr>
              <a:t>OBS</a:t>
            </a:r>
            <a:r>
              <a:rPr lang="tr-TR" b="1" dirty="0"/>
              <a:t>, ÖYS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8F58C995-6C61-A997-D67C-41A73BD6B4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811"/>
          <a:stretch>
            <a:fillRect/>
          </a:stretch>
        </p:blipFill>
        <p:spPr>
          <a:xfrm>
            <a:off x="223218" y="1741231"/>
            <a:ext cx="11334750" cy="4777923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3610E2FD-B121-8DA5-64E5-303695E81E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445" t="4723" r="45000" b="82849"/>
          <a:stretch>
            <a:fillRect/>
          </a:stretch>
        </p:blipFill>
        <p:spPr>
          <a:xfrm>
            <a:off x="1778851" y="976662"/>
            <a:ext cx="5310190" cy="764569"/>
          </a:xfrm>
          <a:prstGeom prst="rect">
            <a:avLst/>
          </a:prstGeom>
        </p:spPr>
      </p:pic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CB2ECE7F-BE14-A514-4150-31E4BE5BDB3E}"/>
              </a:ext>
            </a:extLst>
          </p:cNvPr>
          <p:cNvCxnSpPr>
            <a:endCxn id="12" idx="0"/>
          </p:cNvCxnSpPr>
          <p:nvPr/>
        </p:nvCxnSpPr>
        <p:spPr>
          <a:xfrm>
            <a:off x="3426691" y="976662"/>
            <a:ext cx="100725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6621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AEA15E73-E0E5-20C1-2B52-CB02F8C72C83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/>
              <a:t>SDÜnet</a:t>
            </a:r>
            <a:r>
              <a:rPr lang="tr-TR" b="1" dirty="0"/>
              <a:t>, </a:t>
            </a:r>
            <a:r>
              <a:rPr lang="tr-TR" b="1" dirty="0">
                <a:highlight>
                  <a:srgbClr val="FFFF00"/>
                </a:highlight>
              </a:rPr>
              <a:t>OBS</a:t>
            </a:r>
            <a:r>
              <a:rPr lang="tr-TR" b="1" dirty="0"/>
              <a:t>, ÖYS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366365EE-D778-2E54-3BD0-9E1CD1B2A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76" y="1273559"/>
            <a:ext cx="11172825" cy="504825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575A2B60-6646-4317-EB8D-EB1DD7F0C8EC}"/>
              </a:ext>
            </a:extLst>
          </p:cNvPr>
          <p:cNvCxnSpPr/>
          <p:nvPr/>
        </p:nvCxnSpPr>
        <p:spPr>
          <a:xfrm flipH="1">
            <a:off x="4313382" y="5246255"/>
            <a:ext cx="581891" cy="45258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" name="Düz Ok Bağlayıcısı 5">
            <a:extLst>
              <a:ext uri="{FF2B5EF4-FFF2-40B4-BE49-F238E27FC236}">
                <a16:creationId xmlns:a16="http://schemas.microsoft.com/office/drawing/2014/main" id="{C1A650B3-E035-ECC5-E6CD-489A65A8D571}"/>
              </a:ext>
            </a:extLst>
          </p:cNvPr>
          <p:cNvCxnSpPr/>
          <p:nvPr/>
        </p:nvCxnSpPr>
        <p:spPr>
          <a:xfrm flipH="1">
            <a:off x="4447309" y="2683164"/>
            <a:ext cx="581891" cy="45258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Mürekkep 6">
                <a:extLst>
                  <a:ext uri="{FF2B5EF4-FFF2-40B4-BE49-F238E27FC236}">
                    <a16:creationId xmlns:a16="http://schemas.microsoft.com/office/drawing/2014/main" id="{11144118-9028-65FB-6FFF-6E1FD0FE6688}"/>
                  </a:ext>
                </a:extLst>
              </p14:cNvPr>
              <p14:cNvContentPartPr/>
              <p14:nvPr/>
            </p14:nvContentPartPr>
            <p14:xfrm>
              <a:off x="2392105" y="2706113"/>
              <a:ext cx="360" cy="360"/>
            </p14:xfrm>
          </p:contentPart>
        </mc:Choice>
        <mc:Fallback xmlns="">
          <p:pic>
            <p:nvPicPr>
              <p:cNvPr id="7" name="Mürekkep 6">
                <a:extLst>
                  <a:ext uri="{FF2B5EF4-FFF2-40B4-BE49-F238E27FC236}">
                    <a16:creationId xmlns:a16="http://schemas.microsoft.com/office/drawing/2014/main" id="{11144118-9028-65FB-6FFF-6E1FD0FE668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38105" y="2598113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641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Başlık 1">
            <a:extLst>
              <a:ext uri="{FF2B5EF4-FFF2-40B4-BE49-F238E27FC236}">
                <a16:creationId xmlns:a16="http://schemas.microsoft.com/office/drawing/2014/main" id="{AEA15E73-E0E5-20C1-2B52-CB02F8C72C83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/>
              <a:t>SDÜnet</a:t>
            </a:r>
            <a:r>
              <a:rPr lang="tr-TR" b="1" dirty="0"/>
              <a:t>, </a:t>
            </a:r>
            <a:r>
              <a:rPr lang="tr-TR" b="1" dirty="0">
                <a:highlight>
                  <a:srgbClr val="FFFF00"/>
                </a:highlight>
              </a:rPr>
              <a:t>OBS</a:t>
            </a:r>
            <a:r>
              <a:rPr lang="tr-TR" b="1" dirty="0"/>
              <a:t>, ÖYS</a:t>
            </a:r>
          </a:p>
        </p:txBody>
      </p:sp>
      <p:pic>
        <p:nvPicPr>
          <p:cNvPr id="6" name="Resim 5" descr="metin, ekran görüntüsü, sayı, numara, yazı tipi içeren bir resim&#10;&#10;Açıklama otomatik olarak oluşturuldu">
            <a:extLst>
              <a:ext uri="{FF2B5EF4-FFF2-40B4-BE49-F238E27FC236}">
                <a16:creationId xmlns:a16="http://schemas.microsoft.com/office/drawing/2014/main" id="{D518631C-A4CD-3A84-330D-D4ED488AA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503" y="1383590"/>
            <a:ext cx="4858358" cy="5344194"/>
          </a:xfrm>
          <a:prstGeom prst="rect">
            <a:avLst/>
          </a:prstGeom>
        </p:spPr>
      </p:pic>
      <p:cxnSp>
        <p:nvCxnSpPr>
          <p:cNvPr id="3" name="Düz Ok Bağlayıcısı 2">
            <a:extLst>
              <a:ext uri="{FF2B5EF4-FFF2-40B4-BE49-F238E27FC236}">
                <a16:creationId xmlns:a16="http://schemas.microsoft.com/office/drawing/2014/main" id="{DF320B50-B7A8-1664-53EF-F503B9C3288F}"/>
              </a:ext>
            </a:extLst>
          </p:cNvPr>
          <p:cNvCxnSpPr/>
          <p:nvPr/>
        </p:nvCxnSpPr>
        <p:spPr>
          <a:xfrm>
            <a:off x="3639127" y="3934691"/>
            <a:ext cx="1117600" cy="628073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" name="Düz Ok Bağlayıcısı 4">
            <a:extLst>
              <a:ext uri="{FF2B5EF4-FFF2-40B4-BE49-F238E27FC236}">
                <a16:creationId xmlns:a16="http://schemas.microsoft.com/office/drawing/2014/main" id="{C5727AB2-484A-60F6-E5E7-21151D0EAFD9}"/>
              </a:ext>
            </a:extLst>
          </p:cNvPr>
          <p:cNvCxnSpPr/>
          <p:nvPr/>
        </p:nvCxnSpPr>
        <p:spPr>
          <a:xfrm>
            <a:off x="6502945" y="3934691"/>
            <a:ext cx="1117600" cy="628073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8" name="Resim 7">
            <a:extLst>
              <a:ext uri="{FF2B5EF4-FFF2-40B4-BE49-F238E27FC236}">
                <a16:creationId xmlns:a16="http://schemas.microsoft.com/office/drawing/2014/main" id="{B0126CFA-6B08-2404-1673-2491ABBE6C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5597" y="1456786"/>
            <a:ext cx="1571625" cy="4676775"/>
          </a:xfrm>
          <a:prstGeom prst="rect">
            <a:avLst/>
          </a:prstGeom>
        </p:spPr>
      </p:pic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0F87FF54-0EBA-E7EC-00A6-EDC6B206CF41}"/>
              </a:ext>
            </a:extLst>
          </p:cNvPr>
          <p:cNvCxnSpPr>
            <a:cxnSpLocks/>
          </p:cNvCxnSpPr>
          <p:nvPr/>
        </p:nvCxnSpPr>
        <p:spPr>
          <a:xfrm flipH="1">
            <a:off x="1782618" y="2216727"/>
            <a:ext cx="942109" cy="38792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5" name="Resim 14">
            <a:extLst>
              <a:ext uri="{FF2B5EF4-FFF2-40B4-BE49-F238E27FC236}">
                <a16:creationId xmlns:a16="http://schemas.microsoft.com/office/drawing/2014/main" id="{F0103926-9A73-09DC-6CBB-37EC8B8595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597" y="3418982"/>
            <a:ext cx="1500103" cy="45719"/>
          </a:xfrm>
          <a:prstGeom prst="rect">
            <a:avLst/>
          </a:prstGeo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A1BD29DC-179A-128B-D2C8-E20462A51C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597" y="3686813"/>
            <a:ext cx="1500103" cy="45719"/>
          </a:xfrm>
          <a:prstGeom prst="rect">
            <a:avLst/>
          </a:prstGeom>
        </p:spPr>
      </p:pic>
      <p:pic>
        <p:nvPicPr>
          <p:cNvPr id="18" name="Resim 17">
            <a:extLst>
              <a:ext uri="{FF2B5EF4-FFF2-40B4-BE49-F238E27FC236}">
                <a16:creationId xmlns:a16="http://schemas.microsoft.com/office/drawing/2014/main" id="{D9B2CD29-6F2D-ED02-E13B-4408E66D50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2125706" y="3458034"/>
            <a:ext cx="468000" cy="80996"/>
          </a:xfrm>
          <a:prstGeom prst="rect">
            <a:avLst/>
          </a:prstGeom>
        </p:spPr>
      </p:pic>
      <p:pic>
        <p:nvPicPr>
          <p:cNvPr id="20" name="Resim 19">
            <a:extLst>
              <a:ext uri="{FF2B5EF4-FFF2-40B4-BE49-F238E27FC236}">
                <a16:creationId xmlns:a16="http://schemas.microsoft.com/office/drawing/2014/main" id="{104DD2ED-4A03-0CD8-0217-4894630B7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753555" y="3612484"/>
            <a:ext cx="468000" cy="80996"/>
          </a:xfrm>
          <a:prstGeom prst="rect">
            <a:avLst/>
          </a:prstGeom>
        </p:spPr>
      </p:pic>
      <p:cxnSp>
        <p:nvCxnSpPr>
          <p:cNvPr id="22" name="Düz Bağlayıcı 21">
            <a:extLst>
              <a:ext uri="{FF2B5EF4-FFF2-40B4-BE49-F238E27FC236}">
                <a16:creationId xmlns:a16="http://schemas.microsoft.com/office/drawing/2014/main" id="{6D70FB33-3875-A12C-3C7A-7A032C0D6964}"/>
              </a:ext>
            </a:extLst>
          </p:cNvPr>
          <p:cNvCxnSpPr/>
          <p:nvPr/>
        </p:nvCxnSpPr>
        <p:spPr>
          <a:xfrm>
            <a:off x="987555" y="2514600"/>
            <a:ext cx="72385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Düz Bağlayıcı 22">
            <a:extLst>
              <a:ext uri="{FF2B5EF4-FFF2-40B4-BE49-F238E27FC236}">
                <a16:creationId xmlns:a16="http://schemas.microsoft.com/office/drawing/2014/main" id="{750B59C7-E384-5448-BBA7-598C2348A2B5}"/>
              </a:ext>
            </a:extLst>
          </p:cNvPr>
          <p:cNvCxnSpPr/>
          <p:nvPr/>
        </p:nvCxnSpPr>
        <p:spPr>
          <a:xfrm>
            <a:off x="987555" y="2730500"/>
            <a:ext cx="72385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Düz Bağlayıcı 23">
            <a:extLst>
              <a:ext uri="{FF2B5EF4-FFF2-40B4-BE49-F238E27FC236}">
                <a16:creationId xmlns:a16="http://schemas.microsoft.com/office/drawing/2014/main" id="{D58EA3AD-35DD-A79D-9970-D1EDA732AEDE}"/>
              </a:ext>
            </a:extLst>
          </p:cNvPr>
          <p:cNvCxnSpPr>
            <a:cxnSpLocks/>
          </p:cNvCxnSpPr>
          <p:nvPr/>
        </p:nvCxnSpPr>
        <p:spPr>
          <a:xfrm>
            <a:off x="987555" y="2515755"/>
            <a:ext cx="0" cy="1829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Düz Bağlayıcı 25">
            <a:extLst>
              <a:ext uri="{FF2B5EF4-FFF2-40B4-BE49-F238E27FC236}">
                <a16:creationId xmlns:a16="http://schemas.microsoft.com/office/drawing/2014/main" id="{9BA550AD-ADB6-AEDC-D1A2-5354802A8505}"/>
              </a:ext>
            </a:extLst>
          </p:cNvPr>
          <p:cNvCxnSpPr>
            <a:cxnSpLocks/>
          </p:cNvCxnSpPr>
          <p:nvPr/>
        </p:nvCxnSpPr>
        <p:spPr>
          <a:xfrm>
            <a:off x="1711409" y="2547505"/>
            <a:ext cx="0" cy="1143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" name="Düz Ok Bağlayıcısı 1">
            <a:extLst>
              <a:ext uri="{FF2B5EF4-FFF2-40B4-BE49-F238E27FC236}">
                <a16:creationId xmlns:a16="http://schemas.microsoft.com/office/drawing/2014/main" id="{A874B2E8-A62C-432E-0BD0-FD60C7AE1618}"/>
              </a:ext>
            </a:extLst>
          </p:cNvPr>
          <p:cNvCxnSpPr>
            <a:cxnSpLocks/>
          </p:cNvCxnSpPr>
          <p:nvPr/>
        </p:nvCxnSpPr>
        <p:spPr>
          <a:xfrm flipH="1">
            <a:off x="5231694" y="3886982"/>
            <a:ext cx="1117600" cy="628073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Düz Ok Bağlayıcısı 6">
            <a:extLst>
              <a:ext uri="{FF2B5EF4-FFF2-40B4-BE49-F238E27FC236}">
                <a16:creationId xmlns:a16="http://schemas.microsoft.com/office/drawing/2014/main" id="{78E2EE8F-B8F6-9750-032A-57D9FA99852C}"/>
              </a:ext>
            </a:extLst>
          </p:cNvPr>
          <p:cNvCxnSpPr>
            <a:cxnSpLocks/>
          </p:cNvCxnSpPr>
          <p:nvPr/>
        </p:nvCxnSpPr>
        <p:spPr>
          <a:xfrm flipH="1">
            <a:off x="7774196" y="3886982"/>
            <a:ext cx="1117600" cy="628073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10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/>
        </p:nvGraphicFramePr>
        <p:xfrm>
          <a:off x="467285" y="1513806"/>
          <a:ext cx="3630154" cy="5083763"/>
        </p:xfrm>
        <a:graphic>
          <a:graphicData uri="http://schemas.openxmlformats.org/drawingml/2006/table">
            <a:tbl>
              <a:tblPr/>
              <a:tblGrid>
                <a:gridCol w="3630154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sp>
        <p:nvSpPr>
          <p:cNvPr id="10" name="Başlık 1">
            <a:extLst>
              <a:ext uri="{FF2B5EF4-FFF2-40B4-BE49-F238E27FC236}">
                <a16:creationId xmlns:a16="http://schemas.microsoft.com/office/drawing/2014/main" id="{AEA15E73-E0E5-20C1-2B52-CB02F8C72C83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/>
              <a:t>SDÜnet</a:t>
            </a:r>
            <a:r>
              <a:rPr lang="tr-TR" b="1" dirty="0"/>
              <a:t>, OBS, </a:t>
            </a:r>
            <a:r>
              <a:rPr lang="tr-TR" b="1" dirty="0">
                <a:highlight>
                  <a:srgbClr val="FFFF00"/>
                </a:highlight>
              </a:rPr>
              <a:t>ÖYS</a:t>
            </a:r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A4A9EBCE-BD84-DFEB-84AF-010308776C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4" y="939927"/>
            <a:ext cx="9586637" cy="4650645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39E0DD53-06DC-28F5-2822-DBCA93973CC9}"/>
              </a:ext>
            </a:extLst>
          </p:cNvPr>
          <p:cNvSpPr txBox="1"/>
          <p:nvPr/>
        </p:nvSpPr>
        <p:spPr>
          <a:xfrm>
            <a:off x="3392810" y="4594791"/>
            <a:ext cx="57974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Pandemide uzaktan dersler yapıldı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Sınavlar yapıldı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Normal dönemde yardımcı bir sistem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Ödevler, dosyalar vb. için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YÖK ve dersleri,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400" dirty="0"/>
              <a:t>Türk dili, AİİT, Yabancı dil…</a:t>
            </a:r>
          </a:p>
        </p:txBody>
      </p:sp>
    </p:spTree>
    <p:extLst>
      <p:ext uri="{BB962C8B-B14F-4D97-AF65-F5344CB8AC3E}">
        <p14:creationId xmlns:p14="http://schemas.microsoft.com/office/powerpoint/2010/main" val="165372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85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MOBİL UYGULAMASI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566256"/>
              </p:ext>
            </p:extLst>
          </p:nvPr>
        </p:nvGraphicFramePr>
        <p:xfrm>
          <a:off x="7137423" y="1188955"/>
          <a:ext cx="4537275" cy="5516880"/>
        </p:xfrm>
        <a:graphic>
          <a:graphicData uri="http://schemas.openxmlformats.org/drawingml/2006/table">
            <a:tbl>
              <a:tblPr/>
              <a:tblGrid>
                <a:gridCol w="4537275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08376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  <a:highlight>
                            <a:srgbClr val="FFFF00"/>
                          </a:highlight>
                        </a:rPr>
                        <a:t>YOKLAMA SİSTEMİ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Etkinlik listesi,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Öğrenci bilgi sistemi,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Personel araması,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Haber ve duyurular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Yemekhane işlemleri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2000" b="0" dirty="0">
                          <a:effectLst/>
                        </a:rPr>
                        <a:t>(sabah / akşam yemek ve haftalık fiş)</a:t>
                      </a:r>
                      <a:endParaRPr lang="tr-TR" sz="3200" b="0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Günlük yemek listesi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Online ödeme sistemi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Kütüphane işlemleri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Çalışma odası rezervasyon işleri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Turnike karekod okutma işlemleri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SDU radyo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3" name="Resim 2">
            <a:extLst>
              <a:ext uri="{FF2B5EF4-FFF2-40B4-BE49-F238E27FC236}">
                <a16:creationId xmlns:a16="http://schemas.microsoft.com/office/drawing/2014/main" id="{95933528-33FF-CBB0-65C7-9FBE65195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350" y="736786"/>
            <a:ext cx="3300852" cy="5871036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F07A46CA-6DA9-00E3-18C0-F004DE0955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30150"/>
            <a:ext cx="3435927" cy="3403715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16C8A-21D9-F8EE-6A73-1ECDCE4C5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86E7D562-6CDA-B4A3-9FAD-310C20EEA274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0A597588-556B-9C10-41D7-A627DA56E8A4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C3095946-E1E0-97A5-718F-51E3AD2EFEFC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E0EBE98D-B74F-3930-E2A6-613E677A88C2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8563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MOBİL UYGULAMASI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2BD29856-F333-0152-91CB-DB23342865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6034950"/>
              </p:ext>
            </p:extLst>
          </p:nvPr>
        </p:nvGraphicFramePr>
        <p:xfrm>
          <a:off x="8977811" y="1346252"/>
          <a:ext cx="3214189" cy="3017520"/>
        </p:xfrm>
        <a:graphic>
          <a:graphicData uri="http://schemas.openxmlformats.org/drawingml/2006/table">
            <a:tbl>
              <a:tblPr/>
              <a:tblGrid>
                <a:gridCol w="3214189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2741049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YOKLAMA SİSTEMİ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Devamsızlıktan kalırsanız, seneye devam etmeniz gerekir.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dirty="0">
                          <a:effectLst/>
                        </a:rPr>
                        <a:t>Çakışma olursa, okul uzayabilir!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4" name="Resim 3">
            <a:extLst>
              <a:ext uri="{FF2B5EF4-FFF2-40B4-BE49-F238E27FC236}">
                <a16:creationId xmlns:a16="http://schemas.microsoft.com/office/drawing/2014/main" id="{DE5B1EEA-641F-B1DA-DDC0-E1C182EA2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2446728A-1DAB-810C-C8F3-1FD90F0623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381" y="972106"/>
            <a:ext cx="3099522" cy="5529738"/>
          </a:xfrm>
          <a:prstGeom prst="rect">
            <a:avLst/>
          </a:prstGeom>
        </p:spPr>
      </p:pic>
      <p:pic>
        <p:nvPicPr>
          <p:cNvPr id="8" name="Resim 7">
            <a:extLst>
              <a:ext uri="{FF2B5EF4-FFF2-40B4-BE49-F238E27FC236}">
                <a16:creationId xmlns:a16="http://schemas.microsoft.com/office/drawing/2014/main" id="{62847CEC-88EA-7C8E-947D-0799448AC0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151" y="1193311"/>
            <a:ext cx="2366266" cy="2466582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8D145F61-A4D9-8A9B-32E8-EBA7AE4137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7987" y="4148000"/>
            <a:ext cx="2357870" cy="2424545"/>
          </a:xfrm>
          <a:prstGeom prst="rect">
            <a:avLst/>
          </a:prstGeom>
        </p:spPr>
      </p:pic>
      <p:sp>
        <p:nvSpPr>
          <p:cNvPr id="13" name="Ok: Sağ 12">
            <a:extLst>
              <a:ext uri="{FF2B5EF4-FFF2-40B4-BE49-F238E27FC236}">
                <a16:creationId xmlns:a16="http://schemas.microsoft.com/office/drawing/2014/main" id="{CDB269D1-CC14-566F-D4DE-3B709499CD09}"/>
              </a:ext>
            </a:extLst>
          </p:cNvPr>
          <p:cNvSpPr/>
          <p:nvPr/>
        </p:nvSpPr>
        <p:spPr>
          <a:xfrm rot="5400000">
            <a:off x="4290312" y="3725283"/>
            <a:ext cx="333943" cy="35732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Ok: Sağ 13">
            <a:extLst>
              <a:ext uri="{FF2B5EF4-FFF2-40B4-BE49-F238E27FC236}">
                <a16:creationId xmlns:a16="http://schemas.microsoft.com/office/drawing/2014/main" id="{A5413894-B68B-DB97-E16E-C9BEE9105025}"/>
              </a:ext>
            </a:extLst>
          </p:cNvPr>
          <p:cNvSpPr/>
          <p:nvPr/>
        </p:nvSpPr>
        <p:spPr>
          <a:xfrm>
            <a:off x="5670919" y="5378886"/>
            <a:ext cx="329515" cy="4048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" name="Resim 15">
            <a:extLst>
              <a:ext uri="{FF2B5EF4-FFF2-40B4-BE49-F238E27FC236}">
                <a16:creationId xmlns:a16="http://schemas.microsoft.com/office/drawing/2014/main" id="{6ED620BA-B7AB-561E-D8BD-DD1613294E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074" y="972106"/>
            <a:ext cx="2786035" cy="5375574"/>
          </a:xfrm>
          <a:prstGeom prst="rect">
            <a:avLst/>
          </a:prstGeom>
        </p:spPr>
      </p:pic>
      <p:sp>
        <p:nvSpPr>
          <p:cNvPr id="17" name="Ok: Sağ 16">
            <a:extLst>
              <a:ext uri="{FF2B5EF4-FFF2-40B4-BE49-F238E27FC236}">
                <a16:creationId xmlns:a16="http://schemas.microsoft.com/office/drawing/2014/main" id="{05CB4719-96B0-1073-57FE-A63D1D14F57A}"/>
              </a:ext>
            </a:extLst>
          </p:cNvPr>
          <p:cNvSpPr/>
          <p:nvPr/>
        </p:nvSpPr>
        <p:spPr>
          <a:xfrm>
            <a:off x="2857045" y="2224193"/>
            <a:ext cx="329515" cy="4048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E3E20FDD-87B8-2AFF-9551-CE673D4973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789074"/>
              </p:ext>
            </p:extLst>
          </p:nvPr>
        </p:nvGraphicFramePr>
        <p:xfrm>
          <a:off x="9343191" y="4530385"/>
          <a:ext cx="2637521" cy="2042160"/>
        </p:xfrm>
        <a:graphic>
          <a:graphicData uri="http://schemas.openxmlformats.org/drawingml/2006/table">
            <a:tbl>
              <a:tblPr/>
              <a:tblGrid>
                <a:gridCol w="2637521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971023"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tr-TR" sz="3200" b="1" dirty="0">
                        <a:effectLst/>
                      </a:endParaRP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tr-TR" sz="3200" b="1" dirty="0">
                          <a:solidFill>
                            <a:srgbClr val="FF0000"/>
                          </a:solidFill>
                          <a:effectLst/>
                        </a:rPr>
                        <a:t>Devamsızlık yapmayın!</a:t>
                      </a:r>
                    </a:p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endParaRPr lang="tr-TR" sz="32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504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İKY WEB SAYFASI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97CF7139-B374-BDA5-F1D5-E06327E572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61" y="863775"/>
            <a:ext cx="7358391" cy="585355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C8D1694-DCA0-258A-2AC5-F2B921467335}"/>
              </a:ext>
            </a:extLst>
          </p:cNvPr>
          <p:cNvSpPr txBox="1"/>
          <p:nvPr/>
        </p:nvSpPr>
        <p:spPr>
          <a:xfrm>
            <a:off x="8266545" y="1847273"/>
            <a:ext cx="33434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-Üniversitelerin tüm web sayfaları</a:t>
            </a:r>
          </a:p>
          <a:p>
            <a:r>
              <a:rPr lang="tr-TR" dirty="0"/>
              <a:t>aynıdır, başlık nerenin olduğunu </a:t>
            </a:r>
          </a:p>
          <a:p>
            <a:r>
              <a:rPr lang="tr-TR" dirty="0"/>
              <a:t>gösterir.</a:t>
            </a:r>
          </a:p>
          <a:p>
            <a:endParaRPr lang="tr-TR" dirty="0"/>
          </a:p>
          <a:p>
            <a:endParaRPr lang="tr-TR" dirty="0"/>
          </a:p>
        </p:txBody>
      </p:sp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39A13549-258E-3470-C81F-DF3EA134187B}"/>
              </a:ext>
            </a:extLst>
          </p:cNvPr>
          <p:cNvCxnSpPr>
            <a:cxnSpLocks/>
          </p:cNvCxnSpPr>
          <p:nvPr/>
        </p:nvCxnSpPr>
        <p:spPr>
          <a:xfrm flipH="1">
            <a:off x="2743200" y="1006764"/>
            <a:ext cx="387927" cy="267854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BEB6AAAB-50DF-F48E-96D7-297158F1C29A}"/>
              </a:ext>
            </a:extLst>
          </p:cNvPr>
          <p:cNvCxnSpPr/>
          <p:nvPr/>
        </p:nvCxnSpPr>
        <p:spPr>
          <a:xfrm flipV="1">
            <a:off x="5089236" y="5384800"/>
            <a:ext cx="406400" cy="489527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C6011F6E-B6C6-8CB1-25CF-73A2F7A22EB4}"/>
              </a:ext>
            </a:extLst>
          </p:cNvPr>
          <p:cNvCxnSpPr/>
          <p:nvPr/>
        </p:nvCxnSpPr>
        <p:spPr>
          <a:xfrm flipV="1">
            <a:off x="1992199" y="5384799"/>
            <a:ext cx="406400" cy="489527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5" name="Mürekkep 14">
                <a:extLst>
                  <a:ext uri="{FF2B5EF4-FFF2-40B4-BE49-F238E27FC236}">
                    <a16:creationId xmlns:a16="http://schemas.microsoft.com/office/drawing/2014/main" id="{3EAF478E-D1B6-B49A-6F5F-5A390790CBFF}"/>
                  </a:ext>
                </a:extLst>
              </p14:cNvPr>
              <p14:cNvContentPartPr/>
              <p14:nvPr/>
            </p14:nvContentPartPr>
            <p14:xfrm>
              <a:off x="2363305" y="4940131"/>
              <a:ext cx="769680" cy="482760"/>
            </p14:xfrm>
          </p:contentPart>
        </mc:Choice>
        <mc:Fallback xmlns="">
          <p:pic>
            <p:nvPicPr>
              <p:cNvPr id="15" name="Mürekkep 14">
                <a:extLst>
                  <a:ext uri="{FF2B5EF4-FFF2-40B4-BE49-F238E27FC236}">
                    <a16:creationId xmlns:a16="http://schemas.microsoft.com/office/drawing/2014/main" id="{3EAF478E-D1B6-B49A-6F5F-5A390790CBF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357185" y="4934011"/>
                <a:ext cx="781920" cy="49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" name="Mürekkep 15">
                <a:extLst>
                  <a:ext uri="{FF2B5EF4-FFF2-40B4-BE49-F238E27FC236}">
                    <a16:creationId xmlns:a16="http://schemas.microsoft.com/office/drawing/2014/main" id="{7C90B2FF-C116-6785-29B0-C0573CE23C25}"/>
                  </a:ext>
                </a:extLst>
              </p14:cNvPr>
              <p14:cNvContentPartPr/>
              <p14:nvPr/>
            </p14:nvContentPartPr>
            <p14:xfrm>
              <a:off x="5438785" y="5005651"/>
              <a:ext cx="834480" cy="464760"/>
            </p14:xfrm>
          </p:contentPart>
        </mc:Choice>
        <mc:Fallback xmlns="">
          <p:pic>
            <p:nvPicPr>
              <p:cNvPr id="16" name="Mürekkep 15">
                <a:extLst>
                  <a:ext uri="{FF2B5EF4-FFF2-40B4-BE49-F238E27FC236}">
                    <a16:creationId xmlns:a16="http://schemas.microsoft.com/office/drawing/2014/main" id="{7C90B2FF-C116-6785-29B0-C0573CE23C2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432665" y="4999531"/>
                <a:ext cx="846720" cy="477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5269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B0A7F4-E997-E43C-00C5-A59ED8192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8DE8DCD3-8C44-0059-25EB-A94309C5ED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4F6F8604-3B26-B123-6E4F-98847B9CB751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D9EED984-6C8F-4431-028A-DBEF91B9F3D8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DF127C34-CA04-1474-CEC5-EA635D32A15C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B3F9ACBF-E4EF-3661-F94C-F9530678BD05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İKY WEB SAYFASI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49AC1BF-4E63-F089-D79E-93AC311C65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914" y="1456786"/>
            <a:ext cx="756285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780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85A1F-11ED-EA99-F1BB-160B45331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BEACB948-9AFF-E427-73F2-FA4896270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65861BA8-21AA-288A-5254-05EFEA53A301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F32461B2-8648-E577-4D62-909BDE29F49E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39BFE654-129D-8DB3-BFB5-D03A5E84A201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F90207EC-799E-675A-7F43-904638B912BE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İKY WEB SAYFASI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A2E4B72-68F3-E460-750B-A790699513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106978"/>
            <a:ext cx="10063884" cy="542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4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71453-1A6A-D3BB-BE96-EFE8C74C8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47DB9ED1-A37E-EEF2-C2D9-07AEFA5C7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E8D1CB14-B2DE-57C4-0137-2F1FFBDC4C87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0A8041C9-FA9F-15A9-25A9-339C4E244746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EDB13DAB-AF80-8575-9E1A-0CD750A58CCA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02799A09-5036-6E8C-0B5A-DD5E6EC27E92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Microsoft Office Kullanımı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8767D591-4132-CB56-7794-7E76F7F7FC9F}"/>
              </a:ext>
            </a:extLst>
          </p:cNvPr>
          <p:cNvGraphicFramePr>
            <a:graphicFrameLocks noGrp="1"/>
          </p:cNvGraphicFramePr>
          <p:nvPr/>
        </p:nvGraphicFramePr>
        <p:xfrm>
          <a:off x="467284" y="1188956"/>
          <a:ext cx="10980077" cy="5408614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408614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 err="1">
                          <a:effectLst/>
                        </a:rPr>
                        <a:t>Sdü</a:t>
                      </a:r>
                      <a:r>
                        <a:rPr lang="tr-TR" sz="2400" b="1" u="none" dirty="0">
                          <a:effectLst/>
                        </a:rPr>
                        <a:t> öğrenci ve personelleri </a:t>
                      </a:r>
                      <a:r>
                        <a:rPr lang="tr-TR" sz="2400" b="1" u="none" dirty="0" err="1">
                          <a:effectLst/>
                        </a:rPr>
                        <a:t>office</a:t>
                      </a:r>
                      <a:r>
                        <a:rPr lang="tr-TR" sz="2400" b="1" u="none" dirty="0">
                          <a:effectLst/>
                        </a:rPr>
                        <a:t> uygulamalarını ücretsiz kullanabilir.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SDÜ e-posta hesabının aktif olması ile Office kullanıma açılır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SDÜ, ‘Microsoft </a:t>
                      </a:r>
                      <a:r>
                        <a:rPr lang="tr-TR" sz="2400" b="1" u="none" dirty="0" err="1">
                          <a:effectLst/>
                        </a:rPr>
                        <a:t>Teams</a:t>
                      </a:r>
                      <a:r>
                        <a:rPr lang="tr-TR" sz="2400" b="1" u="none" dirty="0">
                          <a:effectLst/>
                        </a:rPr>
                        <a:t>’ uzaktan görüşme uygulamasını kullanır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u="none" dirty="0">
                          <a:effectLst/>
                        </a:rPr>
                        <a:t>(</a:t>
                      </a:r>
                      <a:r>
                        <a:rPr lang="tr-TR" sz="2400" b="0" u="none" dirty="0" err="1">
                          <a:effectLst/>
                        </a:rPr>
                        <a:t>Teams</a:t>
                      </a:r>
                      <a:r>
                        <a:rPr lang="tr-TR" sz="2400" b="0" u="none" dirty="0">
                          <a:effectLst/>
                        </a:rPr>
                        <a:t> kullanabilmek için Office aktif edilmelidir)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1028" name="Picture 4" descr="Office 365 Nedir? - Beyaz Bulut Bilişim">
            <a:extLst>
              <a:ext uri="{FF2B5EF4-FFF2-40B4-BE49-F238E27FC236}">
                <a16:creationId xmlns:a16="http://schemas.microsoft.com/office/drawing/2014/main" id="{B7B85EB4-92F6-E4A8-E492-DE81460BF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4" y="3290710"/>
            <a:ext cx="5201414" cy="3306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Microsoft Teams Yönetim Merkezi">
            <a:extLst>
              <a:ext uri="{FF2B5EF4-FFF2-40B4-BE49-F238E27FC236}">
                <a16:creationId xmlns:a16="http://schemas.microsoft.com/office/drawing/2014/main" id="{4F7A5DD4-27AB-C220-131D-085382649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492" y="3317745"/>
            <a:ext cx="4876800" cy="325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5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HAREKETLİLİK PROGRAMLARI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636781"/>
              </p:ext>
            </p:extLst>
          </p:nvPr>
        </p:nvGraphicFramePr>
        <p:xfrm>
          <a:off x="1266826" y="1329751"/>
          <a:ext cx="8391524" cy="1554480"/>
        </p:xfrm>
        <a:graphic>
          <a:graphicData uri="http://schemas.openxmlformats.org/drawingml/2006/table">
            <a:tbl>
              <a:tblPr/>
              <a:tblGrid>
                <a:gridCol w="8391524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tr-TR" sz="2400" b="1" dirty="0">
                          <a:effectLst/>
                        </a:rPr>
                        <a:t>ERASMUS</a:t>
                      </a:r>
                    </a:p>
                    <a:p>
                      <a:pPr algn="ctr"/>
                      <a:r>
                        <a:rPr lang="tr-TR" sz="2400" b="0" dirty="0">
                          <a:effectLst/>
                        </a:rPr>
                        <a:t>-Lisans ortalama en az 2.20</a:t>
                      </a:r>
                    </a:p>
                    <a:p>
                      <a:pPr algn="ctr"/>
                      <a:r>
                        <a:rPr lang="tr-TR" sz="2400" b="0" dirty="0">
                          <a:effectLst/>
                        </a:rPr>
                        <a:t>-Esas duyurular Uluslararası İlişkiler Koordinatörlüğü sayfasındadır.</a:t>
                      </a:r>
                    </a:p>
                    <a:p>
                      <a:pPr algn="ctr"/>
                      <a:r>
                        <a:rPr lang="tr-TR" sz="2400" b="0" dirty="0">
                          <a:effectLst/>
                        </a:rPr>
                        <a:t>-Genelde bahar dönemi başında sınavlar ama takip edin!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1026" name="Picture 2" descr="Erasmus Programı | IEFT">
            <a:extLst>
              <a:ext uri="{FF2B5EF4-FFF2-40B4-BE49-F238E27FC236}">
                <a16:creationId xmlns:a16="http://schemas.microsoft.com/office/drawing/2014/main" id="{9D88DE01-CAAF-2A4D-FCF8-DC1BCE5043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7918" y="3331436"/>
            <a:ext cx="3667612" cy="203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548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PROJELER</a:t>
            </a:r>
          </a:p>
        </p:txBody>
      </p:sp>
      <p:pic>
        <p:nvPicPr>
          <p:cNvPr id="6" name="Picture 4" descr="TÜBİTAK - YouTube">
            <a:extLst>
              <a:ext uri="{FF2B5EF4-FFF2-40B4-BE49-F238E27FC236}">
                <a16:creationId xmlns:a16="http://schemas.microsoft.com/office/drawing/2014/main" id="{72AE3328-BFD2-043C-3450-018C14CD1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057" y="1024479"/>
            <a:ext cx="2155031" cy="2155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aşlık 1">
            <a:extLst>
              <a:ext uri="{FF2B5EF4-FFF2-40B4-BE49-F238E27FC236}">
                <a16:creationId xmlns:a16="http://schemas.microsoft.com/office/drawing/2014/main" id="{5D8CD91E-5C0A-5FD1-97FD-94F0446F4AAB}"/>
              </a:ext>
            </a:extLst>
          </p:cNvPr>
          <p:cNvSpPr txBox="1">
            <a:spLocks/>
          </p:cNvSpPr>
          <p:nvPr/>
        </p:nvSpPr>
        <p:spPr>
          <a:xfrm>
            <a:off x="1055915" y="3031884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2209-A</a:t>
            </a:r>
          </a:p>
          <a:p>
            <a:endParaRPr lang="tr-TR" b="1" dirty="0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6C3EA945-E1B1-30BE-862E-6AFE7C76CF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20420"/>
            <a:ext cx="4714814" cy="3044469"/>
          </a:xfrm>
          <a:prstGeom prst="rect">
            <a:avLst/>
          </a:prstGeom>
        </p:spPr>
      </p:pic>
      <p:pic>
        <p:nvPicPr>
          <p:cNvPr id="12" name="Resim 11">
            <a:extLst>
              <a:ext uri="{FF2B5EF4-FFF2-40B4-BE49-F238E27FC236}">
                <a16:creationId xmlns:a16="http://schemas.microsoft.com/office/drawing/2014/main" id="{58A8745E-63BE-BD5E-5389-1828F8CAA1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0364" y="280815"/>
            <a:ext cx="5808203" cy="589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Kariyer Planlama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862269"/>
              </p:ext>
            </p:extLst>
          </p:nvPr>
        </p:nvGraphicFramePr>
        <p:xfrm>
          <a:off x="467284" y="1188956"/>
          <a:ext cx="10980077" cy="2286000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SDÜ KARİYER MERKEZİ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Öğrenciliğiniz boyunca iş,</a:t>
                      </a:r>
                      <a:br>
                        <a:rPr lang="tr-TR" sz="2400" b="1" u="none" dirty="0">
                          <a:effectLst/>
                        </a:rPr>
                      </a:br>
                      <a:r>
                        <a:rPr lang="tr-TR" sz="2400" b="1" u="none" dirty="0">
                          <a:effectLst/>
                        </a:rPr>
                        <a:t>staj ve kariyer danışmanlığı yapar.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YER:</a:t>
                      </a:r>
                      <a:br>
                        <a:rPr lang="tr-TR" sz="2400" b="1" u="none" dirty="0">
                          <a:effectLst/>
                        </a:rPr>
                      </a:br>
                      <a:r>
                        <a:rPr lang="tr-TR" sz="2400" b="1" u="none" dirty="0">
                          <a:effectLst/>
                        </a:rPr>
                        <a:t>SDÜ AVM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6146" name="Picture 2" descr="Kariyer Planlama ve Mezunlarla İletişim Merkezi - Süleyman Demirel  Üniversitesi">
            <a:extLst>
              <a:ext uri="{FF2B5EF4-FFF2-40B4-BE49-F238E27FC236}">
                <a16:creationId xmlns:a16="http://schemas.microsoft.com/office/drawing/2014/main" id="{E11ACD71-A111-E6FA-C430-8E7D4AA651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4" t="14513" r="20137" b="17977"/>
          <a:stretch/>
        </p:blipFill>
        <p:spPr bwMode="auto">
          <a:xfrm>
            <a:off x="6137488" y="1456786"/>
            <a:ext cx="4186990" cy="4639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2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 err="1"/>
              <a:t>İK’cı</a:t>
            </a:r>
            <a:r>
              <a:rPr lang="tr-TR" b="1" dirty="0"/>
              <a:t> SOSYAL OLUR!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228488"/>
              </p:ext>
            </p:extLst>
          </p:nvPr>
        </p:nvGraphicFramePr>
        <p:xfrm>
          <a:off x="467284" y="1188956"/>
          <a:ext cx="10980077" cy="1288026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8194" name="Picture 2" descr="Parlayan sosyal medya ile sönükleşen insan - İndigo Dergisi">
            <a:extLst>
              <a:ext uri="{FF2B5EF4-FFF2-40B4-BE49-F238E27FC236}">
                <a16:creationId xmlns:a16="http://schemas.microsoft.com/office/drawing/2014/main" id="{73E35F7A-923C-3F7E-E891-C996AA44C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817" y="1499828"/>
            <a:ext cx="5715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1" descr="Kapat düz dolguyla">
            <a:extLst>
              <a:ext uri="{FF2B5EF4-FFF2-40B4-BE49-F238E27FC236}">
                <a16:creationId xmlns:a16="http://schemas.microsoft.com/office/drawing/2014/main" id="{02B4FCDA-6E74-68C6-0FB2-CFC22D7D41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49558" y="4132388"/>
            <a:ext cx="2214623" cy="221462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D3BCF493-6CB6-E6AC-17B2-DB07061B068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860"/>
          <a:stretch/>
        </p:blipFill>
        <p:spPr>
          <a:xfrm>
            <a:off x="5837666" y="1444539"/>
            <a:ext cx="6306580" cy="3687050"/>
          </a:xfrm>
          <a:prstGeom prst="rect">
            <a:avLst/>
          </a:prstGeom>
        </p:spPr>
      </p:pic>
      <p:pic>
        <p:nvPicPr>
          <p:cNvPr id="6" name="Grafik 5" descr="Onay işareti düz dolguyla">
            <a:extLst>
              <a:ext uri="{FF2B5EF4-FFF2-40B4-BE49-F238E27FC236}">
                <a16:creationId xmlns:a16="http://schemas.microsoft.com/office/drawing/2014/main" id="{B648156A-AD4A-295C-AFA9-94E6B04083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4345" y="3620333"/>
            <a:ext cx="2793730" cy="2793730"/>
          </a:xfrm>
          <a:prstGeom prst="rect">
            <a:avLst/>
          </a:prstGeom>
        </p:spPr>
      </p:pic>
      <p:pic>
        <p:nvPicPr>
          <p:cNvPr id="7" name="Grafik 6" descr="Melek yüz ana hatları düz dolguyla">
            <a:extLst>
              <a:ext uri="{FF2B5EF4-FFF2-40B4-BE49-F238E27FC236}">
                <a16:creationId xmlns:a16="http://schemas.microsoft.com/office/drawing/2014/main" id="{AF861FE4-1BA2-7B1A-A7E6-B3C5A8C238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7540" y="4803411"/>
            <a:ext cx="2213446" cy="221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27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75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Bazı hatırlatmalar</a:t>
            </a:r>
          </a:p>
        </p:txBody>
      </p:sp>
      <p:pic>
        <p:nvPicPr>
          <p:cNvPr id="4098" name="Picture 2" descr="Tokat Gaziosmanpaşa Üniversitesi Eğitim Fakültesi">
            <a:extLst>
              <a:ext uri="{FF2B5EF4-FFF2-40B4-BE49-F238E27FC236}">
                <a16:creationId xmlns:a16="http://schemas.microsoft.com/office/drawing/2014/main" id="{3798B578-F9CF-3731-4E9A-A2E9554A6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52" y="1642468"/>
            <a:ext cx="7858126" cy="436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047515"/>
              </p:ext>
            </p:extLst>
          </p:nvPr>
        </p:nvGraphicFramePr>
        <p:xfrm>
          <a:off x="467285" y="1188956"/>
          <a:ext cx="3399866" cy="1288026"/>
        </p:xfrm>
        <a:graphic>
          <a:graphicData uri="http://schemas.openxmlformats.org/drawingml/2006/table">
            <a:tbl>
              <a:tblPr/>
              <a:tblGrid>
                <a:gridCol w="3399866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Önce Türkçeyi, SONRA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Yabancı dil öğrenin!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572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Bazı hatırlatmalar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788549"/>
              </p:ext>
            </p:extLst>
          </p:nvPr>
        </p:nvGraphicFramePr>
        <p:xfrm>
          <a:off x="467284" y="1188956"/>
          <a:ext cx="4552391" cy="518160"/>
        </p:xfrm>
        <a:graphic>
          <a:graphicData uri="http://schemas.openxmlformats.org/drawingml/2006/table">
            <a:tbl>
              <a:tblPr/>
              <a:tblGrid>
                <a:gridCol w="4552391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477919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800" b="1" u="none" dirty="0">
                          <a:effectLst/>
                        </a:rPr>
                        <a:t>İKY Dergilerini Takip edin!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5126" name="Picture 6" descr="Harvard Business Review Türkiye">
            <a:extLst>
              <a:ext uri="{FF2B5EF4-FFF2-40B4-BE49-F238E27FC236}">
                <a16:creationId xmlns:a16="http://schemas.microsoft.com/office/drawing/2014/main" id="{56FC4889-F88D-0372-0231-9834C33B5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4" y="3953640"/>
            <a:ext cx="286702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İnsan Kaynakları ve Yönetim Dergisi - HRdergi">
            <a:extLst>
              <a:ext uri="{FF2B5EF4-FFF2-40B4-BE49-F238E27FC236}">
                <a16:creationId xmlns:a16="http://schemas.microsoft.com/office/drawing/2014/main" id="{D2F1683B-4451-9F2A-B098-17FFA211F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000037"/>
            <a:ext cx="3238500" cy="202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EABAB83B-6492-9F50-B920-7A435F4477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8625" y="1000125"/>
            <a:ext cx="3874093" cy="550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18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BİLGİ MERKEZİ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95666"/>
              </p:ext>
            </p:extLst>
          </p:nvPr>
        </p:nvGraphicFramePr>
        <p:xfrm>
          <a:off x="467284" y="1188956"/>
          <a:ext cx="10980077" cy="1288026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Bilgi merkezinde sessiz olmalı, ses yapanlar uyarılmalı.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4098" name="Picture 2" descr="Işıkları Hiç Sönmeyen Kütüphane - Süleyman Demirel Üniversitesi">
            <a:extLst>
              <a:ext uri="{FF2B5EF4-FFF2-40B4-BE49-F238E27FC236}">
                <a16:creationId xmlns:a16="http://schemas.microsoft.com/office/drawing/2014/main" id="{F4354338-E11C-3590-ADCF-2E44D5F1DC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487" y="1660208"/>
            <a:ext cx="7531757" cy="5042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Sus işareti yapan yüz Emoji 🤫">
            <a:extLst>
              <a:ext uri="{FF2B5EF4-FFF2-40B4-BE49-F238E27FC236}">
                <a16:creationId xmlns:a16="http://schemas.microsoft.com/office/drawing/2014/main" id="{CC7433BC-249E-1D04-DC33-82E390C65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34" y="2294144"/>
            <a:ext cx="2915637" cy="291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12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SDÜ BİLGİ MERKEZİ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366733"/>
              </p:ext>
            </p:extLst>
          </p:nvPr>
        </p:nvGraphicFramePr>
        <p:xfrm>
          <a:off x="467284" y="1188956"/>
          <a:ext cx="10980077" cy="1288026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Bilgi merkezi 24 saat açık olduğunda gece çorba-çay servisi yapılıyor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4102" name="Picture 6" descr="Sus işareti yapan yüz Emoji 🤫">
            <a:extLst>
              <a:ext uri="{FF2B5EF4-FFF2-40B4-BE49-F238E27FC236}">
                <a16:creationId xmlns:a16="http://schemas.microsoft.com/office/drawing/2014/main" id="{CC7433BC-249E-1D04-DC33-82E390C65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34" y="2294144"/>
            <a:ext cx="2915637" cy="291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İftar İçin Yapılabilecek Çorba Tarifleri">
            <a:extLst>
              <a:ext uri="{FF2B5EF4-FFF2-40B4-BE49-F238E27FC236}">
                <a16:creationId xmlns:a16="http://schemas.microsoft.com/office/drawing/2014/main" id="{EDE9C238-F537-43BE-8724-D70709C939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863" y="2037887"/>
            <a:ext cx="6300755" cy="438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43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SOSYAL SORUMLULUK PROJELERİ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0009730"/>
              </p:ext>
            </p:extLst>
          </p:nvPr>
        </p:nvGraphicFramePr>
        <p:xfrm>
          <a:off x="467284" y="1188956"/>
          <a:ext cx="10980077" cy="1288026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Askıda yemek ve askıda kantin uygulamaları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6146" name="Picture 2" descr="Mutluluklar Paylaştıkça Artar: “Askıda Yemeğiniz Var” - Süleyman Demirel  Üniversitesi">
            <a:extLst>
              <a:ext uri="{FF2B5EF4-FFF2-40B4-BE49-F238E27FC236}">
                <a16:creationId xmlns:a16="http://schemas.microsoft.com/office/drawing/2014/main" id="{4ABA674B-9FC3-C5DF-C3B3-1E7C9498BF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1" y="1741231"/>
            <a:ext cx="4949432" cy="494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>
            <a:extLst>
              <a:ext uri="{FF2B5EF4-FFF2-40B4-BE49-F238E27FC236}">
                <a16:creationId xmlns:a16="http://schemas.microsoft.com/office/drawing/2014/main" id="{C260FD81-D70F-CCE4-D61E-04ACBEC77F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51" y="2476982"/>
            <a:ext cx="3748240" cy="3665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83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SINAVLARA İLİŞKİN HATIRLATMALAR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4489127"/>
              </p:ext>
            </p:extLst>
          </p:nvPr>
        </p:nvGraphicFramePr>
        <p:xfrm>
          <a:off x="467284" y="1188956"/>
          <a:ext cx="10980077" cy="5455920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4400" b="1" u="none" dirty="0">
                          <a:effectLst/>
                        </a:rPr>
                        <a:t>SINAVLARA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4400" b="1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4400" b="1" u="none" dirty="0">
                          <a:effectLst/>
                        </a:rPr>
                        <a:t>1) KİMLİK VEYA ÖĞRENCİ BELGENİZ OLMADAN GİREMEZSİNİZ.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4400" b="1" u="none" dirty="0">
                          <a:effectLst/>
                        </a:rPr>
                        <a:t>2) KOPYA VEYA SINAV DÜZENİNİ BOZMA GİRİŞİMLERİNE MÜSAMAHA </a:t>
                      </a:r>
                      <a:r>
                        <a:rPr lang="tr-TR" sz="4400" b="1" u="sng" dirty="0">
                          <a:solidFill>
                            <a:srgbClr val="FF0000"/>
                          </a:solidFill>
                          <a:effectLst/>
                        </a:rPr>
                        <a:t>GÖSTERİLMEZ!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4400" b="1" u="sng" dirty="0">
                          <a:solidFill>
                            <a:srgbClr val="FF0000"/>
                          </a:solidFill>
                          <a:effectLst/>
                        </a:rPr>
                        <a:t>Video*</a:t>
                      </a:r>
                      <a:endParaRPr lang="tr-TR" sz="4400" b="0" u="sng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4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2419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SINAVLARA İLİŞKİN HATIRLATMALAR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/>
        </p:nvGraphicFramePr>
        <p:xfrm>
          <a:off x="467284" y="1188956"/>
          <a:ext cx="10980077" cy="1288026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Sınavdan çıkınca kapıda sohbet etmek zorunda değilsiniz.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3074" name="Picture 2" descr="YKS sınav giriş yerleri açıklandı mı? 2020 ÖSYM YKS ne zaman? Üniversite  sınavı sayaç">
            <a:extLst>
              <a:ext uri="{FF2B5EF4-FFF2-40B4-BE49-F238E27FC236}">
                <a16:creationId xmlns:a16="http://schemas.microsoft.com/office/drawing/2014/main" id="{D5D3DEEB-7DAA-B254-42B3-5E8A63A5CB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76" y="1741231"/>
            <a:ext cx="5134698" cy="290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İnternette sohbet ederek iyi vakit geçirin!">
            <a:extLst>
              <a:ext uri="{FF2B5EF4-FFF2-40B4-BE49-F238E27FC236}">
                <a16:creationId xmlns:a16="http://schemas.microsoft.com/office/drawing/2014/main" id="{423497E0-1588-6972-0362-A2C9C0C82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424" y="3403579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 descr="Kapat düz dolguyla">
            <a:extLst>
              <a:ext uri="{FF2B5EF4-FFF2-40B4-BE49-F238E27FC236}">
                <a16:creationId xmlns:a16="http://schemas.microsoft.com/office/drawing/2014/main" id="{35EFF36E-B0EF-3D64-8118-1EF552F073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009548" y="2009062"/>
            <a:ext cx="5343100" cy="5343100"/>
          </a:xfrm>
          <a:prstGeom prst="rect">
            <a:avLst/>
          </a:prstGeom>
        </p:spPr>
      </p:pic>
      <p:pic>
        <p:nvPicPr>
          <p:cNvPr id="8" name="Grafik 7" descr="Melek yüz ana hatları düz dolguyla">
            <a:extLst>
              <a:ext uri="{FF2B5EF4-FFF2-40B4-BE49-F238E27FC236}">
                <a16:creationId xmlns:a16="http://schemas.microsoft.com/office/drawing/2014/main" id="{21C753A1-C0C5-92B3-C746-D5F81E56C8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73474" y="4557779"/>
            <a:ext cx="2213446" cy="221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0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SOSYAL İMKANLAR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8555532"/>
              </p:ext>
            </p:extLst>
          </p:nvPr>
        </p:nvGraphicFramePr>
        <p:xfrm>
          <a:off x="332077" y="1050060"/>
          <a:ext cx="7117060" cy="5760720"/>
        </p:xfrm>
        <a:graphic>
          <a:graphicData uri="http://schemas.openxmlformats.org/drawingml/2006/table">
            <a:tbl>
              <a:tblPr/>
              <a:tblGrid>
                <a:gridCol w="7117060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Yüzme havuzu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Spor salonu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800" b="1" u="sng" dirty="0">
                          <a:effectLst/>
                        </a:rPr>
                        <a:t>KİMER gezileri </a:t>
                      </a:r>
                      <a:r>
                        <a:rPr lang="tr-TR" sz="2800" b="1" u="sng" dirty="0">
                          <a:effectLst/>
                          <a:sym typeface="Wingdings" panose="05000000000000000000" pitchFamily="2" charset="2"/>
                        </a:rPr>
                        <a:t> (KEŞİF ISPARTA)</a:t>
                      </a:r>
                      <a:endParaRPr lang="tr-TR" sz="2800" b="1" u="sng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Dalış kulübü (</a:t>
                      </a:r>
                      <a:r>
                        <a:rPr lang="tr-TR" sz="2400" b="0" u="none" dirty="0">
                          <a:effectLst/>
                        </a:rPr>
                        <a:t>Eğirdir</a:t>
                      </a:r>
                      <a:r>
                        <a:rPr lang="tr-TR" sz="2400" b="1" u="none" dirty="0">
                          <a:effectLst/>
                        </a:rPr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Kayak kulübü (</a:t>
                      </a:r>
                      <a:r>
                        <a:rPr lang="tr-TR" sz="2400" b="0" u="none" dirty="0">
                          <a:effectLst/>
                        </a:rPr>
                        <a:t>Davraz</a:t>
                      </a:r>
                      <a:r>
                        <a:rPr lang="tr-TR" sz="2400" b="1" u="none" dirty="0">
                          <a:effectLst/>
                        </a:rPr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Havacılık topluluğu (</a:t>
                      </a:r>
                      <a:r>
                        <a:rPr lang="tr-TR" sz="2400" b="0" u="none" dirty="0">
                          <a:effectLst/>
                        </a:rPr>
                        <a:t>paraşüt</a:t>
                      </a:r>
                      <a:r>
                        <a:rPr lang="tr-TR" sz="2400" b="1" u="none" dirty="0">
                          <a:effectLst/>
                        </a:rPr>
                        <a:t>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Tenis kortları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Müzik kulüpleri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Coğrafi avantaj (</a:t>
                      </a:r>
                      <a:r>
                        <a:rPr lang="tr-TR" sz="2400" b="0" u="none" dirty="0">
                          <a:effectLst/>
                        </a:rPr>
                        <a:t>Göller yöresi ve Antalya’ya yakınlık)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800" b="1" u="none" dirty="0">
                          <a:effectLst/>
                        </a:rPr>
                        <a:t>ÖĞRENCİ KULÜPLERİNE ÜYELİK! (çevrimiçi yapılabilir)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0" u="none" dirty="0">
                          <a:effectLst/>
                        </a:rPr>
                        <a:t>Bölüm kulübüne katılıp etkinliğini artırabilirsiniz, </a:t>
                      </a:r>
                      <a:r>
                        <a:rPr lang="tr-TR" sz="2400" b="0" u="none" dirty="0" err="1">
                          <a:effectLst/>
                        </a:rPr>
                        <a:t>İK’cılara</a:t>
                      </a:r>
                      <a:r>
                        <a:rPr lang="tr-TR" sz="2400" b="0" u="none" dirty="0">
                          <a:effectLst/>
                        </a:rPr>
                        <a:t> özel etkinlikler yapabilirsiniz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pic>
        <p:nvPicPr>
          <p:cNvPr id="5122" name="Picture 2" descr="4 Yüzme Becerisi Daha Hızlı Yüzmenize Yardımcı Olur | Ata Yüzme Kursları">
            <a:extLst>
              <a:ext uri="{FF2B5EF4-FFF2-40B4-BE49-F238E27FC236}">
                <a16:creationId xmlns:a16="http://schemas.microsoft.com/office/drawing/2014/main" id="{01F79E33-9A26-FD71-6EC4-BA5723DE00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402" y="2027843"/>
            <a:ext cx="4103225" cy="230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Foto Galeri : Atatürk Spor Salonu / Resim : 1 - Spor Bilimleri Bölümü - Süleyman  Demirel Üniversitesi">
            <a:extLst>
              <a:ext uri="{FF2B5EF4-FFF2-40B4-BE49-F238E27FC236}">
                <a16:creationId xmlns:a16="http://schemas.microsoft.com/office/drawing/2014/main" id="{68F6405F-8163-9D37-DCE3-3D45444E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418" y="4386474"/>
            <a:ext cx="4529801" cy="2941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izmetlerimiz - Kurumsal İletişim Uygulama ve Araştırma Merkezi - Süleyman  Demirel Üniversitesi">
            <a:extLst>
              <a:ext uri="{FF2B5EF4-FFF2-40B4-BE49-F238E27FC236}">
                <a16:creationId xmlns:a16="http://schemas.microsoft.com/office/drawing/2014/main" id="{52851B1B-B976-37F9-8D86-18548B2E10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131" y="6869556"/>
            <a:ext cx="5458287" cy="3639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Facebook">
            <a:extLst>
              <a:ext uri="{FF2B5EF4-FFF2-40B4-BE49-F238E27FC236}">
                <a16:creationId xmlns:a16="http://schemas.microsoft.com/office/drawing/2014/main" id="{33DB8F72-0F75-3C82-DE81-DD637BF51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652" y="-393166"/>
            <a:ext cx="3081383" cy="230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Corbetts kayak ve snowboard yorumlar Kadınlar Minibüs Veterinary Dinamobet  Bahis Giriş Master Reed | sid-goes-to-kamchatka.de">
            <a:extLst>
              <a:ext uri="{FF2B5EF4-FFF2-40B4-BE49-F238E27FC236}">
                <a16:creationId xmlns:a16="http://schemas.microsoft.com/office/drawing/2014/main" id="{EAE586FE-DB79-F791-C034-41BC825D1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402" y="7327667"/>
            <a:ext cx="5231592" cy="348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Gökyüzü Tutkunu Öğrencilerden Mesaj Var: ''Isparta Türkiye'nin Yamaç  Paraşütü Merkezleri Arasında Yer Alabilir'' - Süleyman Demirel Üniversitesi">
            <a:extLst>
              <a:ext uri="{FF2B5EF4-FFF2-40B4-BE49-F238E27FC236}">
                <a16:creationId xmlns:a16="http://schemas.microsoft.com/office/drawing/2014/main" id="{5FF03DD4-86F3-7A17-1EC6-02C5C832C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130" y="-3308383"/>
            <a:ext cx="4724115" cy="315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Sportif Üniversite SDÜ'de... - Süleyman Demirel Üniversitesi | Facebook">
            <a:extLst>
              <a:ext uri="{FF2B5EF4-FFF2-40B4-BE49-F238E27FC236}">
                <a16:creationId xmlns:a16="http://schemas.microsoft.com/office/drawing/2014/main" id="{F5CF465F-A8F7-B569-424B-40B472F19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9200" y="6858000"/>
            <a:ext cx="4923852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000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1.11111E-6 L -0.34909 -0.07222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61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4.81481E-6 L -0.44766 -0.35394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83" y="-17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1.85185E-6 L -0.02461 -0.62732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" y="-3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-0.39843 -0.7476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22" y="-37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2.22222E-6 L -0.01484 0.91667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" y="4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49153 -0.69607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570" y="-3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Bazı hatırlatmalar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4226172"/>
              </p:ext>
            </p:extLst>
          </p:nvPr>
        </p:nvGraphicFramePr>
        <p:xfrm>
          <a:off x="467284" y="1188956"/>
          <a:ext cx="10980077" cy="1288026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SDÜ içinde bir AVM var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7170" name="Picture 2" descr="Süleyman Demirel Üniversitesi, Sosyal Yaşam Merkezi – YDA">
            <a:extLst>
              <a:ext uri="{FF2B5EF4-FFF2-40B4-BE49-F238E27FC236}">
                <a16:creationId xmlns:a16="http://schemas.microsoft.com/office/drawing/2014/main" id="{69EE75CE-D509-AB31-C5D3-25F40C1AC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18" y="1960644"/>
            <a:ext cx="5562600" cy="370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583AC8F8-67BA-D1F9-47A0-55E7ACB3B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802" y="1791465"/>
            <a:ext cx="7807775" cy="4391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üleyman Demirel Üniversitesi, Sosyal Yaşam Merkezi – YDA">
            <a:extLst>
              <a:ext uri="{FF2B5EF4-FFF2-40B4-BE49-F238E27FC236}">
                <a16:creationId xmlns:a16="http://schemas.microsoft.com/office/drawing/2014/main" id="{08F18DCC-DCA0-5F04-7796-4DFD935FBC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25" y="982347"/>
            <a:ext cx="10314394" cy="5801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99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RESMİ DUYURU KANALLARI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5531600"/>
              </p:ext>
            </p:extLst>
          </p:nvPr>
        </p:nvGraphicFramePr>
        <p:xfrm>
          <a:off x="467284" y="1039163"/>
          <a:ext cx="10980077" cy="1981200"/>
        </p:xfrm>
        <a:graphic>
          <a:graphicData uri="http://schemas.openxmlformats.org/drawingml/2006/table">
            <a:tbl>
              <a:tblPr/>
              <a:tblGrid>
                <a:gridCol w="10980077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ÜNİVERSİTE, FAKÜLTE, BÖLÜM </a:t>
                      </a:r>
                      <a:r>
                        <a:rPr lang="tr-TR" sz="2800" b="1" u="sng" dirty="0">
                          <a:effectLst/>
                        </a:rPr>
                        <a:t>WEB SAYFASIDIR</a:t>
                      </a:r>
                      <a:r>
                        <a:rPr lang="tr-TR" sz="2400" b="1" u="none" dirty="0">
                          <a:effectLst/>
                        </a:rPr>
                        <a:t>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sng" dirty="0">
                          <a:effectLst/>
                        </a:rPr>
                        <a:t>Sürekli takip edilmelidir.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Sosyal medya hesapları veya grupları yalnızca iletişimi hızlandırmak içindir, bağlayıcı değildir.</a:t>
                      </a: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2052" name="Picture 4">
            <a:extLst>
              <a:ext uri="{FF2B5EF4-FFF2-40B4-BE49-F238E27FC236}">
                <a16:creationId xmlns:a16="http://schemas.microsoft.com/office/drawing/2014/main" id="{08B62D02-61F8-E822-FE2C-F6BA792B9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76" y="2609664"/>
            <a:ext cx="1638672" cy="163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go - İktisadi ve İdari Bilimler Fakültesi - Süleyman ...">
            <a:extLst>
              <a:ext uri="{FF2B5EF4-FFF2-40B4-BE49-F238E27FC236}">
                <a16:creationId xmlns:a16="http://schemas.microsoft.com/office/drawing/2014/main" id="{C96FF6E9-7E8E-2B3C-09F5-45D800420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9844" y="2824162"/>
            <a:ext cx="1209675" cy="1209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İnsan Kaynakları Yönetimi Bölümü - Süleyman Demirel Üniversitesi">
            <a:extLst>
              <a:ext uri="{FF2B5EF4-FFF2-40B4-BE49-F238E27FC236}">
                <a16:creationId xmlns:a16="http://schemas.microsoft.com/office/drawing/2014/main" id="{9FA54E0C-A354-D873-9335-F0F7043F34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519" y="2767050"/>
            <a:ext cx="1460442" cy="135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 descr="Onay işareti düz dolguyla">
            <a:extLst>
              <a:ext uri="{FF2B5EF4-FFF2-40B4-BE49-F238E27FC236}">
                <a16:creationId xmlns:a16="http://schemas.microsoft.com/office/drawing/2014/main" id="{A78E9F5C-DAB4-260D-E023-0F33585961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2486" y="3748450"/>
            <a:ext cx="2793730" cy="2793730"/>
          </a:xfrm>
          <a:prstGeom prst="rect">
            <a:avLst/>
          </a:prstGeom>
        </p:spPr>
      </p:pic>
      <p:pic>
        <p:nvPicPr>
          <p:cNvPr id="2058" name="Picture 10" descr="En Çok Kullanılan Sosyal Medya Uygulamaları - Cepkolik">
            <a:extLst>
              <a:ext uri="{FF2B5EF4-FFF2-40B4-BE49-F238E27FC236}">
                <a16:creationId xmlns:a16="http://schemas.microsoft.com/office/drawing/2014/main" id="{A242B7D3-7C75-7A8F-F212-3F0B2537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160" y="2499740"/>
            <a:ext cx="3541853" cy="199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 descr="Kapat düz dolguyla">
            <a:extLst>
              <a:ext uri="{FF2B5EF4-FFF2-40B4-BE49-F238E27FC236}">
                <a16:creationId xmlns:a16="http://schemas.microsoft.com/office/drawing/2014/main" id="{35EFF36E-B0EF-3D64-8118-1EF552F073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43774" y="4561732"/>
            <a:ext cx="2214623" cy="221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09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Bazı hatırlatmalar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3014374"/>
              </p:ext>
            </p:extLst>
          </p:nvPr>
        </p:nvGraphicFramePr>
        <p:xfrm>
          <a:off x="332076" y="1050060"/>
          <a:ext cx="9992401" cy="4053840"/>
        </p:xfrm>
        <a:graphic>
          <a:graphicData uri="http://schemas.openxmlformats.org/drawingml/2006/table">
            <a:tbl>
              <a:tblPr/>
              <a:tblGrid>
                <a:gridCol w="9992401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1288026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Öğrenciliğiniz boyunca bir sporla ilgilenmiş olun.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Düzenli olarak geziler yapın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Ders başarınız ve hayatınız için bu önemli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Bölüm, fakülte ve üniversite sosyal medya hesaplarını takip etmeyi unutmayın.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 err="1">
                          <a:effectLst/>
                        </a:rPr>
                        <a:t>Linkedin</a:t>
                      </a:r>
                      <a:r>
                        <a:rPr lang="tr-TR" sz="2400" b="1" u="none" dirty="0">
                          <a:effectLst/>
                        </a:rPr>
                        <a:t> Kullanmaya başlayın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 err="1">
                          <a:effectLst/>
                        </a:rPr>
                        <a:t>Sdü</a:t>
                      </a:r>
                      <a:r>
                        <a:rPr lang="tr-TR" sz="2400" b="1" u="none" dirty="0">
                          <a:effectLst/>
                        </a:rPr>
                        <a:t> oryantasyon broşürünü inceleyebilirsiniz: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2000" b="0" u="none" dirty="0">
                          <a:effectLst/>
                        </a:rPr>
                        <a:t>(Google: ‘</a:t>
                      </a:r>
                      <a:r>
                        <a:rPr lang="tr-TR" sz="2000" b="0" u="none" dirty="0" err="1">
                          <a:effectLst/>
                        </a:rPr>
                        <a:t>sdü</a:t>
                      </a:r>
                      <a:r>
                        <a:rPr lang="tr-TR" sz="2000" b="0" u="none" dirty="0">
                          <a:effectLst/>
                        </a:rPr>
                        <a:t> oryantasyon broşürü)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0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73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293111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b="1" dirty="0"/>
              <a:t>Son notlar</a:t>
            </a:r>
          </a:p>
        </p:txBody>
      </p:sp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B36D3D3B-5D48-4501-907F-1D7FD51B1B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533280"/>
              </p:ext>
            </p:extLst>
          </p:nvPr>
        </p:nvGraphicFramePr>
        <p:xfrm>
          <a:off x="576141" y="1222408"/>
          <a:ext cx="10515600" cy="5237143"/>
        </p:xfrm>
        <a:graphic>
          <a:graphicData uri="http://schemas.openxmlformats.org/drawingml/2006/table">
            <a:tbl>
              <a:tblPr/>
              <a:tblGrid>
                <a:gridCol w="10515600">
                  <a:extLst>
                    <a:ext uri="{9D8B030D-6E8A-4147-A177-3AD203B41FA5}">
                      <a16:colId xmlns:a16="http://schemas.microsoft.com/office/drawing/2014/main" val="292342678"/>
                    </a:ext>
                  </a:extLst>
                </a:gridCol>
              </a:tblGrid>
              <a:tr h="5237143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Üniversiteyi, bölümü, puanınızı artık kafaya takmayın. Yepyeni bir sayfa açın.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Kimlik kartlarınızı edinmeyi unutmayın (öğrenci işleri)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SKS-GSF-Amfi bölgesindeki öğrenci kulübü stantları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 err="1">
                          <a:effectLst/>
                        </a:rPr>
                        <a:t>Akademix</a:t>
                      </a:r>
                      <a:r>
                        <a:rPr lang="tr-TR" sz="2400" b="1" u="none" dirty="0">
                          <a:effectLst/>
                        </a:rPr>
                        <a:t> TV, SDÜ vb. </a:t>
                      </a:r>
                      <a:r>
                        <a:rPr lang="tr-TR" sz="2400" b="1" u="none" dirty="0" err="1">
                          <a:effectLst/>
                        </a:rPr>
                        <a:t>youtube</a:t>
                      </a:r>
                      <a:r>
                        <a:rPr lang="tr-TR" sz="2400" b="1" u="none" dirty="0">
                          <a:effectLst/>
                        </a:rPr>
                        <a:t> kanallarını takip etmeyi unutmayın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Bölüm organizasyonlarında gönüllü olmanız sizi daha yakından tanımamızı ve kendinizi geliştirmenizi sağlar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Yarın işe girerken referans istemeye geliyorsunuz veya bazen bize işe almak için mezun öğrenci soruyorlar…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2400" b="1" u="none" dirty="0">
                          <a:effectLst/>
                        </a:rPr>
                        <a:t>                   Bugünden iyi intiba bırakın!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tr-TR" sz="2400" b="1" u="none" dirty="0">
                          <a:effectLst/>
                        </a:rPr>
                        <a:t>                              İş hayatınız belki de bugün başladı… 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endParaRPr lang="tr-TR" sz="2400" b="1" u="none" dirty="0">
                        <a:effectLst/>
                      </a:endParaRP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****Bölüm, fakülte web sayfası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****Temsilci seçimi</a:t>
                      </a:r>
                    </a:p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tr-TR" sz="2400" b="1" u="none" dirty="0">
                          <a:effectLst/>
                        </a:rPr>
                        <a:t>****Sınav uyarıları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0801770"/>
                  </a:ext>
                </a:extLst>
              </a:tr>
            </a:tbl>
          </a:graphicData>
        </a:graphic>
      </p:graphicFrame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3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F67DD532-8A42-40D3-921B-86B0C6FB324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90C5F32F-9213-4138-A97F-A951930E2BB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6FE41E3A-4773-40D9-B1EC-5CD8F218B075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2F38664F-E4AC-4B40-8767-AF156C1C831D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b="1" dirty="0"/>
              <a:t>SDÜ İKY sosyal medya hesapları: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48DEB78-84C7-473A-81AE-3D35346FBC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pic>
        <p:nvPicPr>
          <p:cNvPr id="9222" name="Picture 6" descr="Instagram - Vikipedi">
            <a:extLst>
              <a:ext uri="{FF2B5EF4-FFF2-40B4-BE49-F238E27FC236}">
                <a16:creationId xmlns:a16="http://schemas.microsoft.com/office/drawing/2014/main" id="{6DFDACAE-58AF-3875-382C-B0B4884F5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4999" y="1551784"/>
            <a:ext cx="833338" cy="83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Facebook - Giriş Yap veya Kaydol">
            <a:extLst>
              <a:ext uri="{FF2B5EF4-FFF2-40B4-BE49-F238E27FC236}">
                <a16:creationId xmlns:a16="http://schemas.microsoft.com/office/drawing/2014/main" id="{5AE0CB77-612C-DD8B-121F-EA67123C1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839" y="3161785"/>
            <a:ext cx="1027967" cy="1027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LinkedIn - Google Play'de Uygulamalar">
            <a:extLst>
              <a:ext uri="{FF2B5EF4-FFF2-40B4-BE49-F238E27FC236}">
                <a16:creationId xmlns:a16="http://schemas.microsoft.com/office/drawing/2014/main" id="{0C248440-815E-F068-00D6-A6BB995637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276" y="4644124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Twitter tarafından satın alınan şirketler listesi - Vikipedi">
            <a:extLst>
              <a:ext uri="{FF2B5EF4-FFF2-40B4-BE49-F238E27FC236}">
                <a16:creationId xmlns:a16="http://schemas.microsoft.com/office/drawing/2014/main" id="{8B3D6DCD-BA46-9D41-BA5F-5C7C0431D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59" y="3044159"/>
            <a:ext cx="1392682" cy="114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YouTube - Vikipedi">
            <a:extLst>
              <a:ext uri="{FF2B5EF4-FFF2-40B4-BE49-F238E27FC236}">
                <a16:creationId xmlns:a16="http://schemas.microsoft.com/office/drawing/2014/main" id="{F699C362-DC3B-23D4-A459-03D16A787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756" y="2562623"/>
            <a:ext cx="1994936" cy="138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1ACD3A2-985C-9050-D382-EF876C3445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291" y="4671318"/>
            <a:ext cx="1251061" cy="125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iktok Logo Marka - Pixabay'de ücretsiz resim">
            <a:extLst>
              <a:ext uri="{FF2B5EF4-FFF2-40B4-BE49-F238E27FC236}">
                <a16:creationId xmlns:a16="http://schemas.microsoft.com/office/drawing/2014/main" id="{B7F04B6F-EC4B-F8F5-E00F-8D22CC1B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841" y="1312569"/>
            <a:ext cx="1254841" cy="125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etin kutusu 1">
            <a:extLst>
              <a:ext uri="{FF2B5EF4-FFF2-40B4-BE49-F238E27FC236}">
                <a16:creationId xmlns:a16="http://schemas.microsoft.com/office/drawing/2014/main" id="{95B7E086-0897-10C4-55C8-D25127DDD080}"/>
              </a:ext>
            </a:extLst>
          </p:cNvPr>
          <p:cNvSpPr txBox="1"/>
          <p:nvPr/>
        </p:nvSpPr>
        <p:spPr>
          <a:xfrm>
            <a:off x="1626473" y="1615435"/>
            <a:ext cx="19639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@sduiky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B1A2EDC-516B-B709-5AE0-471CC6E35A73}"/>
              </a:ext>
            </a:extLst>
          </p:cNvPr>
          <p:cNvSpPr txBox="1"/>
          <p:nvPr/>
        </p:nvSpPr>
        <p:spPr>
          <a:xfrm>
            <a:off x="1732691" y="3292595"/>
            <a:ext cx="19639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@sduiky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6BCB349-EF50-82BA-3CE4-2FFF64C45884}"/>
              </a:ext>
            </a:extLst>
          </p:cNvPr>
          <p:cNvSpPr txBox="1"/>
          <p:nvPr/>
        </p:nvSpPr>
        <p:spPr>
          <a:xfrm>
            <a:off x="1859495" y="4805083"/>
            <a:ext cx="15055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err="1"/>
              <a:t>sduiky</a:t>
            </a:r>
            <a:endParaRPr lang="tr-TR" sz="4000" dirty="0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DDB3423A-E2DE-A902-ABA0-26D2EE9A2C6F}"/>
              </a:ext>
            </a:extLst>
          </p:cNvPr>
          <p:cNvSpPr txBox="1"/>
          <p:nvPr/>
        </p:nvSpPr>
        <p:spPr>
          <a:xfrm>
            <a:off x="5698682" y="1614510"/>
            <a:ext cx="2706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err="1"/>
              <a:t>Sdu_iibf_iky</a:t>
            </a:r>
            <a:endParaRPr lang="tr-TR" sz="4000" dirty="0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AFF72525-D75D-8E63-9713-F6F93E3405BC}"/>
              </a:ext>
            </a:extLst>
          </p:cNvPr>
          <p:cNvSpPr txBox="1"/>
          <p:nvPr/>
        </p:nvSpPr>
        <p:spPr>
          <a:xfrm>
            <a:off x="5903362" y="3321825"/>
            <a:ext cx="16690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err="1"/>
              <a:t>Sdü</a:t>
            </a:r>
            <a:r>
              <a:rPr lang="tr-TR" sz="4000" dirty="0"/>
              <a:t> </a:t>
            </a:r>
            <a:r>
              <a:rPr lang="tr-TR" sz="4000" dirty="0" err="1"/>
              <a:t>Iky</a:t>
            </a:r>
            <a:endParaRPr lang="tr-TR" sz="4000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D2BF9DF-B574-A270-9F97-8E60B45D954E}"/>
              </a:ext>
            </a:extLst>
          </p:cNvPr>
          <p:cNvSpPr txBox="1"/>
          <p:nvPr/>
        </p:nvSpPr>
        <p:spPr>
          <a:xfrm>
            <a:off x="5698682" y="4960478"/>
            <a:ext cx="23118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dirty="0"/>
              <a:t>SDÜ İKY</a:t>
            </a:r>
          </a:p>
          <a:p>
            <a:pPr algn="ctr"/>
            <a:r>
              <a:rPr lang="tr-TR" sz="2400" dirty="0"/>
              <a:t>WhatsApp Kanalı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51297F9F-9B9F-0996-0A71-7F40A2C84EBC}"/>
              </a:ext>
            </a:extLst>
          </p:cNvPr>
          <p:cNvSpPr txBox="1"/>
          <p:nvPr/>
        </p:nvSpPr>
        <p:spPr>
          <a:xfrm>
            <a:off x="8786694" y="4029711"/>
            <a:ext cx="27430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/>
              <a:t>@sduiky168</a:t>
            </a:r>
          </a:p>
        </p:txBody>
      </p:sp>
    </p:spTree>
    <p:extLst>
      <p:ext uri="{BB962C8B-B14F-4D97-AF65-F5344CB8AC3E}">
        <p14:creationId xmlns:p14="http://schemas.microsoft.com/office/powerpoint/2010/main" val="94472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C5735E2-9337-7B02-C850-BEE217CB5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ikdörtgen 61">
            <a:extLst>
              <a:ext uri="{FF2B5EF4-FFF2-40B4-BE49-F238E27FC236}">
                <a16:creationId xmlns:a16="http://schemas.microsoft.com/office/drawing/2014/main" id="{3B575DC7-F376-6827-AE1A-20A1EB288D3A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D2F4DD0C-B943-6B27-EEF7-487C1DFE9C3D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4" name="Dikdörtgen 63">
            <a:extLst>
              <a:ext uri="{FF2B5EF4-FFF2-40B4-BE49-F238E27FC236}">
                <a16:creationId xmlns:a16="http://schemas.microsoft.com/office/drawing/2014/main" id="{B7136B4C-D2E3-E8FC-D139-639705FD42AF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5" name="Başlık 1">
            <a:extLst>
              <a:ext uri="{FF2B5EF4-FFF2-40B4-BE49-F238E27FC236}">
                <a16:creationId xmlns:a16="http://schemas.microsoft.com/office/drawing/2014/main" id="{30CD13CE-D742-46D3-3C5A-96E1E826BC2F}"/>
              </a:ext>
            </a:extLst>
          </p:cNvPr>
          <p:cNvSpPr txBox="1">
            <a:spLocks/>
          </p:cNvSpPr>
          <p:nvPr/>
        </p:nvSpPr>
        <p:spPr>
          <a:xfrm>
            <a:off x="838200" y="73807"/>
            <a:ext cx="10515600" cy="1115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b="1" dirty="0"/>
              <a:t>SDÜ İKY sosyal medya hesapları: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FBFD138-17E4-E668-5563-E0077051DA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478" y="16786"/>
            <a:ext cx="1819768" cy="1440000"/>
          </a:xfrm>
          <a:prstGeom prst="rect">
            <a:avLst/>
          </a:prstGeom>
        </p:spPr>
      </p:pic>
      <p:pic>
        <p:nvPicPr>
          <p:cNvPr id="9220" name="Picture 4" descr="KareKod">
            <a:extLst>
              <a:ext uri="{FF2B5EF4-FFF2-40B4-BE49-F238E27FC236}">
                <a16:creationId xmlns:a16="http://schemas.microsoft.com/office/drawing/2014/main" id="{80A8BA82-66B1-1A97-3E23-81BA5E20E8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3" t="10529" r="8770" b="12030"/>
          <a:stretch/>
        </p:blipFill>
        <p:spPr bwMode="auto">
          <a:xfrm>
            <a:off x="-14107" y="2023780"/>
            <a:ext cx="1866218" cy="1696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nstagram - Vikipedi">
            <a:extLst>
              <a:ext uri="{FF2B5EF4-FFF2-40B4-BE49-F238E27FC236}">
                <a16:creationId xmlns:a16="http://schemas.microsoft.com/office/drawing/2014/main" id="{5F3E3919-DACD-29FF-963E-5F064235F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2333" y="1142314"/>
            <a:ext cx="833338" cy="83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KareKod">
            <a:extLst>
              <a:ext uri="{FF2B5EF4-FFF2-40B4-BE49-F238E27FC236}">
                <a16:creationId xmlns:a16="http://schemas.microsoft.com/office/drawing/2014/main" id="{A09FCBF6-4FA9-AD62-7B5C-136E56834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27" y="4483927"/>
            <a:ext cx="21907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Facebook - Giriş Yap veya Kaydol">
            <a:extLst>
              <a:ext uri="{FF2B5EF4-FFF2-40B4-BE49-F238E27FC236}">
                <a16:creationId xmlns:a16="http://schemas.microsoft.com/office/drawing/2014/main" id="{BAA08D0B-6C24-F1F1-E4ED-2445DE758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4069" y="3640842"/>
            <a:ext cx="910340" cy="91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KareKod">
            <a:extLst>
              <a:ext uri="{FF2B5EF4-FFF2-40B4-BE49-F238E27FC236}">
                <a16:creationId xmlns:a16="http://schemas.microsoft.com/office/drawing/2014/main" id="{D43CBB81-E16B-196A-96B5-1798A27FA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517" y="4421465"/>
            <a:ext cx="21907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LinkedIn - Google Play'de Uygulamalar">
            <a:extLst>
              <a:ext uri="{FF2B5EF4-FFF2-40B4-BE49-F238E27FC236}">
                <a16:creationId xmlns:a16="http://schemas.microsoft.com/office/drawing/2014/main" id="{317724F6-57EB-6E19-43D1-DBF40DC29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111" y="3560231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KareKod">
            <a:extLst>
              <a:ext uri="{FF2B5EF4-FFF2-40B4-BE49-F238E27FC236}">
                <a16:creationId xmlns:a16="http://schemas.microsoft.com/office/drawing/2014/main" id="{6085CB2B-6C93-1102-B830-1EADEFAF3C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4" t="10499" r="13616" b="13244"/>
          <a:stretch/>
        </p:blipFill>
        <p:spPr bwMode="auto">
          <a:xfrm>
            <a:off x="3103574" y="2488816"/>
            <a:ext cx="1567943" cy="1670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Twitter tarafından satın alınan şirketler listesi - Vikipedi">
            <a:extLst>
              <a:ext uri="{FF2B5EF4-FFF2-40B4-BE49-F238E27FC236}">
                <a16:creationId xmlns:a16="http://schemas.microsoft.com/office/drawing/2014/main" id="{533B81FA-F6DC-4678-5A77-36714BBDF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1204" y="1343223"/>
            <a:ext cx="1392682" cy="1145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qr kod">
            <a:extLst>
              <a:ext uri="{FF2B5EF4-FFF2-40B4-BE49-F238E27FC236}">
                <a16:creationId xmlns:a16="http://schemas.microsoft.com/office/drawing/2014/main" id="{9231A8FB-CC85-330D-2760-5592F8293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7" t="5609" r="6366" b="6059"/>
          <a:stretch/>
        </p:blipFill>
        <p:spPr bwMode="auto">
          <a:xfrm>
            <a:off x="6057162" y="2814910"/>
            <a:ext cx="1994936" cy="2019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YouTube - Vikipedi">
            <a:extLst>
              <a:ext uri="{FF2B5EF4-FFF2-40B4-BE49-F238E27FC236}">
                <a16:creationId xmlns:a16="http://schemas.microsoft.com/office/drawing/2014/main" id="{888254C9-051F-B70E-19DD-4BF3B9F62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635" y="1342459"/>
            <a:ext cx="1994936" cy="1381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 descr="kalıp, desen, düzen, piksel, tasarım içeren bir resim&#10;&#10;Açıklama otomatik olarak oluşturuldu">
            <a:extLst>
              <a:ext uri="{FF2B5EF4-FFF2-40B4-BE49-F238E27FC236}">
                <a16:creationId xmlns:a16="http://schemas.microsoft.com/office/drawing/2014/main" id="{F3198FC4-7BBE-F3FF-30BD-7F42437E6A2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4" t="8601" r="5813" b="8178"/>
          <a:stretch/>
        </p:blipFill>
        <p:spPr>
          <a:xfrm>
            <a:off x="8052098" y="4655423"/>
            <a:ext cx="2081700" cy="2019254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73BB686D-7B50-6FDD-3E89-55108E64E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3064" y="2911903"/>
            <a:ext cx="1819768" cy="1825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 descr="kalıp, desen, düzen, grafik, piksel, tasarım içeren bir resim&#10;&#10;Açıklama otomatik olarak oluşturuldu">
            <a:extLst>
              <a:ext uri="{FF2B5EF4-FFF2-40B4-BE49-F238E27FC236}">
                <a16:creationId xmlns:a16="http://schemas.microsoft.com/office/drawing/2014/main" id="{AAEEFEC1-A5C1-85B4-51EA-C99983A8A86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5" t="7361" r="7084" b="7084"/>
          <a:stretch/>
        </p:blipFill>
        <p:spPr>
          <a:xfrm>
            <a:off x="10149309" y="3173401"/>
            <a:ext cx="1994937" cy="1971999"/>
          </a:xfrm>
          <a:prstGeom prst="rect">
            <a:avLst/>
          </a:prstGeom>
        </p:spPr>
      </p:pic>
      <p:pic>
        <p:nvPicPr>
          <p:cNvPr id="1026" name="Picture 2" descr="Tiktok Logo Marka - Pixabay'de ücretsiz resim">
            <a:extLst>
              <a:ext uri="{FF2B5EF4-FFF2-40B4-BE49-F238E27FC236}">
                <a16:creationId xmlns:a16="http://schemas.microsoft.com/office/drawing/2014/main" id="{EEF73659-74D7-6FC7-68BE-D25755715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038" y="1712600"/>
            <a:ext cx="1404286" cy="1404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48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ikdörtgen 32">
            <a:extLst>
              <a:ext uri="{FF2B5EF4-FFF2-40B4-BE49-F238E27FC236}">
                <a16:creationId xmlns:a16="http://schemas.microsoft.com/office/drawing/2014/main" id="{918247F2-049C-4790-82B4-58E4F2EB086F}"/>
              </a:ext>
            </a:extLst>
          </p:cNvPr>
          <p:cNvSpPr/>
          <p:nvPr/>
        </p:nvSpPr>
        <p:spPr>
          <a:xfrm>
            <a:off x="467284" y="-269897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1" name="Dikdörtgen 60">
            <a:extLst>
              <a:ext uri="{FF2B5EF4-FFF2-40B4-BE49-F238E27FC236}">
                <a16:creationId xmlns:a16="http://schemas.microsoft.com/office/drawing/2014/main" id="{AA37ECBD-8546-454F-A1BE-6163EB0A9D2F}"/>
              </a:ext>
            </a:extLst>
          </p:cNvPr>
          <p:cNvSpPr/>
          <p:nvPr/>
        </p:nvSpPr>
        <p:spPr>
          <a:xfrm>
            <a:off x="114361" y="-135060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3" name="Dikdörtgen 62">
            <a:extLst>
              <a:ext uri="{FF2B5EF4-FFF2-40B4-BE49-F238E27FC236}">
                <a16:creationId xmlns:a16="http://schemas.microsoft.com/office/drawing/2014/main" id="{71C96E1E-46B7-4C5E-A240-B2E4D606AB94}"/>
              </a:ext>
            </a:extLst>
          </p:cNvPr>
          <p:cNvSpPr/>
          <p:nvPr/>
        </p:nvSpPr>
        <p:spPr>
          <a:xfrm>
            <a:off x="838200" y="-478469"/>
            <a:ext cx="217715" cy="856343"/>
          </a:xfrm>
          <a:prstGeom prst="rect">
            <a:avLst/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FBFE644-B4AB-45FE-8E3B-5E8CFC2237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403" y="0"/>
            <a:ext cx="1819766" cy="1440000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411A44B9-063C-4201-884D-322C3F3AF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779" y="1458464"/>
            <a:ext cx="4980442" cy="3941072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3B Model 9" descr="Partying Face Emoji">
                <a:extLst>
                  <a:ext uri="{FF2B5EF4-FFF2-40B4-BE49-F238E27FC236}">
                    <a16:creationId xmlns:a16="http://schemas.microsoft.com/office/drawing/2014/main" id="{116233AC-3C61-4284-AFC5-4A0B77F8525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9516225"/>
                  </p:ext>
                </p:extLst>
              </p:nvPr>
            </p:nvGraphicFramePr>
            <p:xfrm rot="20735447">
              <a:off x="739871" y="2035409"/>
              <a:ext cx="2293811" cy="2480768"/>
            </p:xfrm>
            <a:graphic>
              <a:graphicData uri="http://schemas.microsoft.com/office/drawing/2017/model3d">
                <am3d:model3d r:embed="rId3">
                  <am3d:spPr>
                    <a:xfrm rot="20735447">
                      <a:off x="0" y="0"/>
                      <a:ext cx="2293811" cy="2480768"/>
                    </a:xfrm>
                    <a:prstGeom prst="rect">
                      <a:avLst/>
                    </a:prstGeom>
                  </am3d:spPr>
                  <am3d:camera>
                    <am3d:pos x="0" y="0" z="754386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443" d="1000000"/>
                    <am3d:preTrans dx="8" dy="-15959735" dz="-2040254"/>
                    <am3d:scale>
                      <am3d:sx n="1000000" d="1000000"/>
                      <am3d:sy n="1000000" d="1000000"/>
                      <am3d:sz n="1000000" d="1000000"/>
                    </am3d:scale>
                    <am3d:rot ax="-104775" ay="1200016" az="-35837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399080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3B Model 9" descr="Partying Face Emoji">
                <a:extLst>
                  <a:ext uri="{FF2B5EF4-FFF2-40B4-BE49-F238E27FC236}">
                    <a16:creationId xmlns:a16="http://schemas.microsoft.com/office/drawing/2014/main" id="{116233AC-3C61-4284-AFC5-4A0B77F8525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0735447">
                <a:off x="739871" y="2035409"/>
                <a:ext cx="2293811" cy="24807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6" name="3B Model 25" descr="Partying Face Emoji">
                <a:extLst>
                  <a:ext uri="{FF2B5EF4-FFF2-40B4-BE49-F238E27FC236}">
                    <a16:creationId xmlns:a16="http://schemas.microsoft.com/office/drawing/2014/main" id="{2D1A484D-E3ED-4DB7-867B-3F077D4AF50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849387858"/>
                  </p:ext>
                </p:extLst>
              </p:nvPr>
            </p:nvGraphicFramePr>
            <p:xfrm rot="532017">
              <a:off x="9613598" y="1932110"/>
              <a:ext cx="1990175" cy="1723550"/>
            </p:xfrm>
            <a:graphic>
              <a:graphicData uri="http://schemas.microsoft.com/office/drawing/2017/model3d">
                <am3d:model3d r:embed="rId3">
                  <am3d:spPr>
                    <a:xfrm rot="532017">
                      <a:off x="0" y="0"/>
                      <a:ext cx="1990175" cy="1723550"/>
                    </a:xfrm>
                    <a:prstGeom prst="rect">
                      <a:avLst/>
                    </a:prstGeom>
                  </am3d:spPr>
                  <am3d:camera>
                    <am3d:pos x="0" y="0" z="7543866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84443" d="1000000"/>
                    <am3d:preTrans dx="8" dy="-15959735" dz="-2040254"/>
                    <am3d:scale>
                      <am3d:sx n="1000000" d="1000000"/>
                      <am3d:sy n="1000000" d="1000000"/>
                      <am3d:sz n="1000000" d="1000000"/>
                    </am3d:scale>
                    <am3d:rot ax="-204696" ay="-1441043" az="83407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7519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6" name="3B Model 25" descr="Partying Face Emoji">
                <a:extLst>
                  <a:ext uri="{FF2B5EF4-FFF2-40B4-BE49-F238E27FC236}">
                    <a16:creationId xmlns:a16="http://schemas.microsoft.com/office/drawing/2014/main" id="{2D1A484D-E3ED-4DB7-867B-3F077D4AF50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532017">
                <a:off x="9613598" y="1932110"/>
                <a:ext cx="1990175" cy="17235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3B Model 11" descr="Thumbs Up Emoji">
                <a:extLst>
                  <a:ext uri="{FF2B5EF4-FFF2-40B4-BE49-F238E27FC236}">
                    <a16:creationId xmlns:a16="http://schemas.microsoft.com/office/drawing/2014/main" id="{FF497CD0-D610-42D1-B747-C295DE333AE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204107508"/>
                  </p:ext>
                </p:extLst>
              </p:nvPr>
            </p:nvGraphicFramePr>
            <p:xfrm>
              <a:off x="5488475" y="5170794"/>
              <a:ext cx="1215047" cy="1575764"/>
            </p:xfrm>
            <a:graphic>
              <a:graphicData uri="http://schemas.microsoft.com/office/drawing/2017/model3d">
                <am3d:model3d r:embed="rId6">
                  <am3d:spPr>
                    <a:xfrm>
                      <a:off x="0" y="0"/>
                      <a:ext cx="1215047" cy="1575764"/>
                    </a:xfrm>
                    <a:prstGeom prst="rect">
                      <a:avLst/>
                    </a:prstGeom>
                  </am3d:spPr>
                  <am3d:camera>
                    <am3d:pos x="0" y="0" z="6630807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01511" d="1000000"/>
                    <am3d:preTrans dx="-824025" dy="-17929067" dz="-2192431"/>
                    <am3d:scale>
                      <am3d:sx n="1000000" d="1000000"/>
                      <am3d:sy n="1000000" d="1000000"/>
                      <am3d:sz n="1000000" d="1000000"/>
                    </am3d:scale>
                    <am3d:rot ax="2208232" ay="-1167554" az="-839747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214531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3B Model 11" descr="Thumbs Up Emoji">
                <a:extLst>
                  <a:ext uri="{FF2B5EF4-FFF2-40B4-BE49-F238E27FC236}">
                    <a16:creationId xmlns:a16="http://schemas.microsoft.com/office/drawing/2014/main" id="{FF497CD0-D610-42D1-B747-C295DE333AE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488475" y="5170794"/>
                <a:ext cx="1215047" cy="1575764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Metin kutusu 12">
            <a:extLst>
              <a:ext uri="{FF2B5EF4-FFF2-40B4-BE49-F238E27FC236}">
                <a16:creationId xmlns:a16="http://schemas.microsoft.com/office/drawing/2014/main" id="{587F39EF-0F4B-4B7B-8223-254E58B5FF5E}"/>
              </a:ext>
            </a:extLst>
          </p:cNvPr>
          <p:cNvSpPr txBox="1"/>
          <p:nvPr/>
        </p:nvSpPr>
        <p:spPr>
          <a:xfrm>
            <a:off x="4271620" y="5657548"/>
            <a:ext cx="36487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>
                <a:solidFill>
                  <a:srgbClr val="0070C0"/>
                </a:solidFill>
              </a:rPr>
              <a:t>HOŞGELDİNİZ</a:t>
            </a:r>
          </a:p>
        </p:txBody>
      </p:sp>
    </p:spTree>
    <p:extLst>
      <p:ext uri="{BB962C8B-B14F-4D97-AF65-F5344CB8AC3E}">
        <p14:creationId xmlns:p14="http://schemas.microsoft.com/office/powerpoint/2010/main" val="3374377847"/>
      </p:ext>
    </p:extLst>
  </p:cSld>
  <p:clrMapOvr>
    <a:masterClrMapping/>
  </p:clrMapOvr>
  <p:transition spd="med">
    <p:blinds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1" fill="hold" grpId="0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2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2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" presetID="2" presetClass="exit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" dur="2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xit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" dur="2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42" presetClass="path" presetSubtype="0" accel="50000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0.00023 L -0.42461 0.39514 " pathEditMode="fixed" rAng="0" ptsTypes="AA" p14:bounceEnd="50000">
                                          <p:cBhvr>
                                            <p:cTn id="21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37" y="19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275000" y="27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38" presetClass="emph" presetSubtype="128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sum">
                                            <p:cTn id="4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3d.view.rotation.y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6.9747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12.1039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15.6713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17.960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19.2548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19.8371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19.9936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19.9945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19.8447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19.2733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17.9968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15.7316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12.194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7.1005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1675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-6.8299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-12.0002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-15.59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-17.9075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-19.224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-19.8271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-19.992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-19.9955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-19.8557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-19.3045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-18.063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-15.850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-12.3847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-7.367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8" presetClass="emph" presetSubtype="128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sum"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3d.view.rotation.y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13.9494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24.2079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31.342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35.9208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38.5096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39.674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39.9872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39.9891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39.6895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38.5467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35.9937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31.4632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24.3881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14.2011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335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-13.6598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-24.0004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-31.186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-35.8151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-38.449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-39.6543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-39.9848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-39.9911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-39.7115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-38.60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-36.1268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-31.701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-24.7694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-14.7348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39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sum">
                                            <p:cTn id="5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-0.0012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-0.0098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-0.033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-0.0789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-0.1548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-0.267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-0.4235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-0.6337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-0.9013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-1.2353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-1.647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-2.0869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-2.4538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-2.7534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-2.9876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-3.1669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-3.2996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-3.3906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-3.4488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-3.4815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-3.4961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-3.4998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-3.0301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-0.9661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2.1525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6.1215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0.8322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6.2132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22.2128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28.7297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35.8493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43.4888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51.6257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60.2402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69.3155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78.8364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88.6987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99.0679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09.846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21.0232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32.5899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44.5376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56.8585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69.4302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82.34309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95.141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207.6945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219.7725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231.4814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242.9134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253.8558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264.40329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274.6350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284.3572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293.6507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302.57959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310.9692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318.88379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326.3680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333.26511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339.6712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345.43851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350.58469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355.09189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358.80179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361.63531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363.345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363.4978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363.47061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363.38339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363.2034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362.8963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362.4227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361.7569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361.0874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360.6105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360.30069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360.1188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360.03021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360.00229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36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sum">
                                            <p:cTn id="5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3d.object.translation.y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-10E-5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-0.0004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-0.0011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-0.0021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-0.0037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-0.0059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-0.0088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-0.0125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-0.0162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-0.0191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-0.0213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-0.0228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-0.0239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-0.0245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-0.0248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-0.0248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-0.0241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-0.022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-0.0179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-0.0113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-0.0013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0.0124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0.0309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0.0546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0.0842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0.1204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0.1634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0.2145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0.271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0.3207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0.3625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0.3973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0.4256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0.448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0.4655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0.4786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0.4878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0.4939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0.4975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0.4993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0.4999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0.4999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0.4998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0.4988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0.4965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0.492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0.485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0.4746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0.4603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0.441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0.4169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0.3868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0.3499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0.306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0.2544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0.198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0.1498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0.1087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0.0748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0.0473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0.0251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0.0082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-0.0044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-0.0134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-0.0192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-0.0227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-0.0244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-0.0244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-0.0219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-0.0156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-0.0039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0.0104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0.0192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0.0235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0.0248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0.0249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0.0247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0.0234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0.0202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0.0143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0.007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0.0027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0.0007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57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1.0009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1.0023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1.0046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1.008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1.0127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1.019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1.0271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1.0351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1.0414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1.046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1.0494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1.053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1.0537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1.054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1.0536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1.0515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1.0457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1.0344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1.0183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1.0076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1.0021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1.0006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1.0024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1.006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1.0121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1.0213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1.0331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1.0422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1.0482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1.0506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1.0439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1.0312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1.0156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1.0061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1.0015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1.0001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58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0.9999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0.9994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0.9981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0.9955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0.9913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0.985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0.9763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0.9646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0.9497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0.9348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0.9232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0.9146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0.9084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0.9042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0.9017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0.9005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0.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0.8999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0.9006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0.9046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0.9153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0.9362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0.9659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0.9858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0.9959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0.9995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0.9998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0.9987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0.9955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0.9888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0.9775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0.9605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0.9385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0.9217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0.9107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0.9042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0.901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0.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0.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0.901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0.9061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0.9186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0.942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0.9709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0.9885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0.997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0.9997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59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3d.object.scale.z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1.0009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1.0023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1.0046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1.008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1.0127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1.019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1.0271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1.0351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1.0414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1.046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1.0494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1.053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1.0537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1.054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1.0536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1.0515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1.0457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1.0344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1.0183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1.0076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1.0021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1.0006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1.0024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1.006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1.0121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1.0213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1.0331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1.0422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1.0482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1.0506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1.0439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1.0312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1.0156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1.0061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1.0015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1.0001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1" presetID="60" presetClass="exit" presetSubtype="1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 additive="sum">
                                            <p:cTn id="63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3d.view.rotation.y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06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2543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5589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7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1.4787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2.074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2.7492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3.4972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4.3074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5.1709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6.079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7.0227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7.9931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8.9815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9.979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10.9736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11.9626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12.9311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13.8735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14.781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15.6471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16.4581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17.2077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17.8872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18.4895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19.0021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19.4182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19.729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19.926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2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64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989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9791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968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58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0.9482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0.938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0.9284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0.9187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0.9093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0.9001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0.8912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0.8825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0.8742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0.8663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8587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0.8515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0.8447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0.838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0.8324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0.826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0.8219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0.817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0.8134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0.8099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0.806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0.804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0.802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0.8011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0.80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8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65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989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9791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968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58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0.9482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0.938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0.9284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0.9187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0.9093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0.9001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0.8912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0.8825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0.8742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0.8663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8587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0.8515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0.8447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0.838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0.8324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0.826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0.8219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0.817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0.8134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0.8099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0.806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0.804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0.802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0.8011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0.80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8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66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3d.object.scale.z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989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9791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968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58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0.9482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0.938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0.9284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0.9187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0.9093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0.9001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0.8912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0.8825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0.8742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0.8663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8587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0.8515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0.8447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0.838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0.8324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0.826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0.8219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0.817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0.8134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0.8099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0.806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0.804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0.802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0.8011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0.80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8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61" grpId="0" animBg="1"/>
          <p:bldP spid="63" grpId="0" animBg="1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xit" presetSubtype="1" fill="hold" grpId="0" nodeType="afterEffect">
                                      <p:stCondLst>
                                        <p:cond delay="10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" dur="2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" dur="25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0" presetID="2" presetClass="exit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" dur="2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5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xit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6" dur="2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250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42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6.25E-7 0.00023 L -0.42461 0.39514 " pathEditMode="fixed" rAng="0" ptsTypes="AA">
                                          <p:cBhvr>
                                            <p:cTn id="21" dur="2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1237" y="19745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3" dur="2250" fill="hold"/>
                                            <p:tgtEl>
                                              <p:spTgt spid="4"/>
                                            </p:tgtEl>
                                          </p:cBhvr>
                                          <p:by x="275000" y="27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5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28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4" presetID="38" presetClass="emph" presetSubtype="128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sum">
                                            <p:cTn id="4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3d.view.rotation.y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6.9747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12.1039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15.6713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17.960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19.2548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19.8371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19.9936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19.9945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19.8447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19.2733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17.9968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15.7316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12.194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7.1005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1675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-6.8299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-12.0002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-15.59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-17.9075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-19.224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-19.8271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-19.992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-19.9955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-19.8557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-19.3045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-18.063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-15.850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-12.3847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-7.3674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8" presetClass="emph" presetSubtype="128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sum"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3d.view.rotation.y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13.9494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24.2079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31.342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35.9208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38.5096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39.674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39.9872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39.9891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39.6895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38.5467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35.9937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31.4632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24.3881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14.2011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335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-13.6598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-24.0004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-31.186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-35.8151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-38.449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-39.6543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-39.9848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-39.9911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-39.7115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-38.60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-36.1268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-31.701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-24.7694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-14.7348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39" presetClass="emph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sum">
                                            <p:cTn id="55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-0.0012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-0.0098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-0.033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-0.0789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-0.1548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-0.267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-0.4235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-0.6337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-0.9013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-1.2353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-1.647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-2.0869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-2.4538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-2.7534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-2.9876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-3.1669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-3.2996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-3.3906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-3.4488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-3.4815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-3.4961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-3.4998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-3.0301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-0.9661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2.1525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6.1215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0.8322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6.2132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22.2128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28.7297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35.8493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43.4888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51.6257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60.2402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69.3155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78.8364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88.6987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99.0679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09.846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21.0232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32.5899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44.5376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56.8585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69.4302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82.34309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95.141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207.6945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219.7725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231.4814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242.9134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253.8558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264.40329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274.6350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284.3572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293.6507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302.57959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310.9692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318.88379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326.3680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333.26511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339.6712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345.43851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350.58469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355.09189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358.80179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361.63531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363.345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363.4978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363.47061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363.38339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363.2034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362.8963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362.4227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361.7569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361.0874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360.6105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360.30069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360.1188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360.03021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360.00229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36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sum">
                                            <p:cTn id="56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3d.object.translation.y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-10E-5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-0.0004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-0.0011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-0.0021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-0.0037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-0.0059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-0.0088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-0.0125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-0.0162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-0.0191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-0.0213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-0.0228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-0.0239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-0.0245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-0.0248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-0.0248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-0.0241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-0.022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-0.0179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-0.0113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-0.0013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0.0124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0.0309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0.0546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0.0842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0.1204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0.1634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0.2145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0.271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0.3207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0.3625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0.3973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0.4256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0.448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0.4655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0.4786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0.4878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0.4939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0.4975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0.4993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0.4999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0.4999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0.4998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0.4988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0.4965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0.492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0.485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0.4746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0.4603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0.441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0.4169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0.3868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0.3499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0.306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0.2544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0.198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0.1498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0.1087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0.0748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0.0473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0.0251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0.0082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-0.0044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-0.0134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-0.0192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-0.0227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-0.0244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-0.024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-0.0244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-0.0219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-0.0156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-0.0039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0.0104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0.0192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0.0235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0.0248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0.0249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0.0247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0.0234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0.0202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0.0143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0.007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0.0027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0.0007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57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1.0009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1.0023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1.0046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1.008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1.0127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1.019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1.0271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1.0351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1.0414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1.046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1.0494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1.053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1.0537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1.054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1.0536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1.0515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1.0457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1.0344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1.0183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1.0076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1.0021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1.0006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1.0024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1.006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1.0121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1.0213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1.0331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1.0422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1.0482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1.0506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1.0439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1.0312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1.0156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1.0061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1.0015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1.0001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58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0.9999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0.9994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0.9981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0.9955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0.9913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0.985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0.9763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0.9646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0.9497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0.9348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0.9232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0.9146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0.9084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0.9042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0.9017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0.9005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0.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0.8999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0.9006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0.9046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0.9153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0.9362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0.9659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0.9858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0.9959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0.9995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0.9998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0.9987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0.9955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0.9888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0.9775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0.9605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0.9385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0.9217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0.9107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0.9042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0.901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0.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0.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0.901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0.9061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0.9186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0.942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0.9709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0.9885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0.997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0.9997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59" dur="2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3d.object.scale.z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1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225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370">
                                              <p:val>
                                                <p:fltVal val="1.0009"/>
                                              </p:val>
                                            </p:tav>
                                            <p:tav tm="4490">
                                              <p:val>
                                                <p:fltVal val="1.0023"/>
                                              </p:val>
                                            </p:tav>
                                            <p:tav tm="5620">
                                              <p:val>
                                                <p:fltVal val="1.0046"/>
                                              </p:val>
                                            </p:tav>
                                            <p:tav tm="6740">
                                              <p:val>
                                                <p:fltVal val="1.008"/>
                                              </p:val>
                                            </p:tav>
                                            <p:tav tm="7870">
                                              <p:val>
                                                <p:fltVal val="1.0127"/>
                                              </p:val>
                                            </p:tav>
                                            <p:tav tm="8990">
                                              <p:val>
                                                <p:fltVal val="1.019"/>
                                              </p:val>
                                            </p:tav>
                                            <p:tav tm="10110">
                                              <p:val>
                                                <p:fltVal val="1.0271"/>
                                              </p:val>
                                            </p:tav>
                                            <p:tav tm="11240">
                                              <p:val>
                                                <p:fltVal val="1.0351"/>
                                              </p:val>
                                            </p:tav>
                                            <p:tav tm="12360">
                                              <p:val>
                                                <p:fltVal val="1.0414"/>
                                              </p:val>
                                            </p:tav>
                                            <p:tav tm="13480">
                                              <p:val>
                                                <p:fltVal val="1.046"/>
                                              </p:val>
                                            </p:tav>
                                            <p:tav tm="14610">
                                              <p:val>
                                                <p:fltVal val="1.0494"/>
                                              </p:val>
                                            </p:tav>
                                            <p:tav tm="157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16850">
                                              <p:val>
                                                <p:fltVal val="1.053"/>
                                              </p:val>
                                            </p:tav>
                                            <p:tav tm="17980">
                                              <p:val>
                                                <p:fltVal val="1.0537"/>
                                              </p:val>
                                            </p:tav>
                                            <p:tav tm="191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20220">
                                              <p:val>
                                                <p:fltVal val="1.054"/>
                                              </p:val>
                                            </p:tav>
                                            <p:tav tm="21350">
                                              <p:val>
                                                <p:fltVal val="1.0536"/>
                                              </p:val>
                                            </p:tav>
                                            <p:tav tm="22470">
                                              <p:val>
                                                <p:fltVal val="1.0515"/>
                                              </p:val>
                                            </p:tav>
                                            <p:tav tm="23600">
                                              <p:val>
                                                <p:fltVal val="1.0457"/>
                                              </p:val>
                                            </p:tav>
                                            <p:tav tm="24720">
                                              <p:val>
                                                <p:fltVal val="1.0344"/>
                                              </p:val>
                                            </p:tav>
                                            <p:tav tm="25840">
                                              <p:val>
                                                <p:fltVal val="1.0183"/>
                                              </p:val>
                                            </p:tav>
                                            <p:tav tm="26970">
                                              <p:val>
                                                <p:fltVal val="1.0076"/>
                                              </p:val>
                                            </p:tav>
                                            <p:tav tm="28090">
                                              <p:val>
                                                <p:fltVal val="1.0021"/>
                                              </p:val>
                                            </p:tav>
                                            <p:tav tm="29210">
                                              <p:val>
                                                <p:fltVal val="1.0002"/>
                                              </p:val>
                                            </p:tav>
                                            <p:tav tm="303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14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25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7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48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59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70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82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93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04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15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27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38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49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60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71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83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494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05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16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28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39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50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61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73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84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595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06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180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29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404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517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629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742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68540">
                                              <p:val>
                                                <p:fltVal val="1.0006"/>
                                              </p:val>
                                            </p:tav>
                                            <p:tav tm="69660">
                                              <p:val>
                                                <p:fltVal val="1.0024"/>
                                              </p:val>
                                            </p:tav>
                                            <p:tav tm="70790">
                                              <p:val>
                                                <p:fltVal val="1.006"/>
                                              </p:val>
                                            </p:tav>
                                            <p:tav tm="71910">
                                              <p:val>
                                                <p:fltVal val="1.0121"/>
                                              </p:val>
                                            </p:tav>
                                            <p:tav tm="73030">
                                              <p:val>
                                                <p:fltVal val="1.0213"/>
                                              </p:val>
                                            </p:tav>
                                            <p:tav tm="74160">
                                              <p:val>
                                                <p:fltVal val="1.0331"/>
                                              </p:val>
                                            </p:tav>
                                            <p:tav tm="75280">
                                              <p:val>
                                                <p:fltVal val="1.0422"/>
                                              </p:val>
                                            </p:tav>
                                            <p:tav tm="76400">
                                              <p:val>
                                                <p:fltVal val="1.0482"/>
                                              </p:val>
                                            </p:tav>
                                            <p:tav tm="77530">
                                              <p:val>
                                                <p:fltVal val="1.0516"/>
                                              </p:val>
                                            </p:tav>
                                            <p:tav tm="7865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7978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0900">
                                              <p:val>
                                                <p:fltVal val="1.0539"/>
                                              </p:val>
                                            </p:tav>
                                            <p:tav tm="82020">
                                              <p:val>
                                                <p:fltVal val="1.0534"/>
                                              </p:val>
                                            </p:tav>
                                            <p:tav tm="83150">
                                              <p:val>
                                                <p:fltVal val="1.0506"/>
                                              </p:val>
                                            </p:tav>
                                            <p:tav tm="84270">
                                              <p:val>
                                                <p:fltVal val="1.0439"/>
                                              </p:val>
                                            </p:tav>
                                            <p:tav tm="85390">
                                              <p:val>
                                                <p:fltVal val="1.0312"/>
                                              </p:val>
                                            </p:tav>
                                            <p:tav tm="86520">
                                              <p:val>
                                                <p:fltVal val="1.0156"/>
                                              </p:val>
                                            </p:tav>
                                            <p:tav tm="87640">
                                              <p:val>
                                                <p:fltVal val="1.0061"/>
                                              </p:val>
                                            </p:tav>
                                            <p:tav tm="88760">
                                              <p:val>
                                                <p:fltVal val="1.0015"/>
                                              </p:val>
                                            </p:tav>
                                            <p:tav tm="89890">
                                              <p:val>
                                                <p:fltVal val="1.0001"/>
                                              </p:val>
                                            </p:tav>
                                            <p:tav tm="910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21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326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43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551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663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775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9888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1" presetID="60" presetClass="exit" presetSubtype="12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 additive="sum">
                                            <p:cTn id="63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3d.view.rotation.y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06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2543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5589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7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1.4787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2.074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2.7492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3.4972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4.3074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5.1709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6.079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7.0227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7.9931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8.9815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9.979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10.9736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11.9626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12.9311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13.8735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14.781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15.6471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16.4581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17.2077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17.8872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18.4895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19.0021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19.4182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19.729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19.926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2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64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989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9791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968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58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0.9482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0.938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0.9284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0.9187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0.9093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0.9001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0.8912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0.8825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0.8742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0.8663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8587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0.8515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0.8447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0.838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0.8324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0.826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0.8219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0.817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0.8134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0.8099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0.806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0.804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0.802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0.8011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0.80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8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65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989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9791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968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58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0.9482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0.938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0.9284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0.9187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0.9093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0.9001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0.8912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0.8825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0.8742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0.8663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8587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0.8515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0.8447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0.838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0.8324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0.826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0.8219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0.817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0.8134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0.8099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0.806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0.804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0.802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0.8011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0.80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8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mult">
                                            <p:cTn id="66" dur="10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3d.object.scale.z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1"/>
                                              </p:val>
                                            </p:tav>
                                            <p:tav tm="3330">
                                              <p:val>
                                                <p:fltVal val="0.9895"/>
                                              </p:val>
                                            </p:tav>
                                            <p:tav tm="6660">
                                              <p:val>
                                                <p:fltVal val="0.9791"/>
                                              </p:val>
                                            </p:tav>
                                            <p:tav tm="9990">
                                              <p:val>
                                                <p:fltVal val="0.9687"/>
                                              </p:val>
                                            </p:tav>
                                            <p:tav tm="13320">
                                              <p:val>
                                                <p:fltVal val="0.9584"/>
                                              </p:val>
                                            </p:tav>
                                            <p:tav tm="16650">
                                              <p:val>
                                                <p:fltVal val="0.9482"/>
                                              </p:val>
                                            </p:tav>
                                            <p:tav tm="19970">
                                              <p:val>
                                                <p:fltVal val="0.9382"/>
                                              </p:val>
                                            </p:tav>
                                            <p:tav tm="23290">
                                              <p:val>
                                                <p:fltVal val="0.9284"/>
                                              </p:val>
                                            </p:tav>
                                            <p:tav tm="26620">
                                              <p:val>
                                                <p:fltVal val="0.9187"/>
                                              </p:val>
                                            </p:tav>
                                            <p:tav tm="29950">
                                              <p:val>
                                                <p:fltVal val="0.9093"/>
                                              </p:val>
                                            </p:tav>
                                            <p:tav tm="33280">
                                              <p:val>
                                                <p:fltVal val="0.9001"/>
                                              </p:val>
                                            </p:tav>
                                            <p:tav tm="36610">
                                              <p:val>
                                                <p:fltVal val="0.8912"/>
                                              </p:val>
                                            </p:tav>
                                            <p:tav tm="39940">
                                              <p:val>
                                                <p:fltVal val="0.8825"/>
                                              </p:val>
                                            </p:tav>
                                            <p:tav tm="43270">
                                              <p:val>
                                                <p:fltVal val="0.8742"/>
                                              </p:val>
                                            </p:tav>
                                            <p:tav tm="46600">
                                              <p:val>
                                                <p:fltVal val="0.8663"/>
                                              </p:val>
                                            </p:tav>
                                            <p:tav tm="49930">
                                              <p:val>
                                                <p:fltVal val="0.8587"/>
                                              </p:val>
                                            </p:tav>
                                            <p:tav tm="53250">
                                              <p:val>
                                                <p:fltVal val="0.8515"/>
                                              </p:val>
                                            </p:tav>
                                            <p:tav tm="56580">
                                              <p:val>
                                                <p:fltVal val="0.8447"/>
                                              </p:val>
                                            </p:tav>
                                            <p:tav tm="59900">
                                              <p:val>
                                                <p:fltVal val="0.8383"/>
                                              </p:val>
                                            </p:tav>
                                            <p:tav tm="63220">
                                              <p:val>
                                                <p:fltVal val="0.8324"/>
                                              </p:val>
                                            </p:tav>
                                            <p:tav tm="66540">
                                              <p:val>
                                                <p:fltVal val="0.8269"/>
                                              </p:val>
                                            </p:tav>
                                            <p:tav tm="69870">
                                              <p:val>
                                                <p:fltVal val="0.8219"/>
                                              </p:val>
                                            </p:tav>
                                            <p:tav tm="73190">
                                              <p:val>
                                                <p:fltVal val="0.8174"/>
                                              </p:val>
                                            </p:tav>
                                            <p:tav tm="76510">
                                              <p:val>
                                                <p:fltVal val="0.8134"/>
                                              </p:val>
                                            </p:tav>
                                            <p:tav tm="79830">
                                              <p:val>
                                                <p:fltVal val="0.8099"/>
                                              </p:val>
                                            </p:tav>
                                            <p:tav tm="83160">
                                              <p:val>
                                                <p:fltVal val="0.8069"/>
                                              </p:val>
                                            </p:tav>
                                            <p:tav tm="86480">
                                              <p:val>
                                                <p:fltVal val="0.8044"/>
                                              </p:val>
                                            </p:tav>
                                            <p:tav tm="89800">
                                              <p:val>
                                                <p:fltVal val="0.8025"/>
                                              </p:val>
                                            </p:tav>
                                            <p:tav tm="93120">
                                              <p:val>
                                                <p:fltVal val="0.8011"/>
                                              </p:val>
                                            </p:tav>
                                            <p:tav tm="96450">
                                              <p:val>
                                                <p:fltVal val="0.80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.8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69" presetID="6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1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61" grpId="0" animBg="1"/>
          <p:bldP spid="63" grpId="0" animBg="1"/>
          <p:bldP spid="13" grpId="0"/>
        </p:bldLst>
      </p:timing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7FBD5-647C-CDD3-9E44-FD54999F1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BA99301-0ECF-831D-E571-190B10463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32" y="0"/>
            <a:ext cx="11895668" cy="669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E7BAB-A096-98A0-DBE2-EE66E2ECE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0ED6AD46-C3DC-ADD5-B154-E2524C9B92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24" y="99260"/>
            <a:ext cx="11839074" cy="66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92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82F17-9B78-4DDD-74D4-961D5FF1C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E11D2A23-3492-02B0-5A0D-B6A15FC2AF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E502B0A1-4515-0DDE-AF6D-16C0A7DC2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10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360DC-5046-FA8A-5FCF-C64EA5A99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879599E0-B643-942F-0A0C-1B8A6E1AD9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6545CB95-0F3C-6CF7-E8FF-C28F91551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48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14:reveal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1884</TotalTime>
  <Words>3016</Words>
  <Application>Microsoft Office PowerPoint</Application>
  <PresentationFormat>Geniş ekran</PresentationFormat>
  <Paragraphs>801</Paragraphs>
  <Slides>72</Slides>
  <Notes>60</Notes>
  <HiddenSlides>1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72</vt:i4>
      </vt:variant>
    </vt:vector>
  </HeadingPairs>
  <TitlesOfParts>
    <vt:vector size="77" baseType="lpstr">
      <vt:lpstr>Arial</vt:lpstr>
      <vt:lpstr>Calibri</vt:lpstr>
      <vt:lpstr>Calibri Light</vt:lpstr>
      <vt:lpstr>Wingdings</vt:lpstr>
      <vt:lpstr>Office Teması</vt:lpstr>
      <vt:lpstr>PowerPoint Sunusu</vt:lpstr>
      <vt:lpstr>Süleyman Demirel Üniversitesi İktisadi ve İdari Bilimler Fakültesi İNSAN KAYNAKLARI YÖNETİMİ Uyumlanma Sunumu</vt:lpstr>
      <vt:lpstr>PowerPoint Sunusu</vt:lpstr>
      <vt:lpstr>Biz kimiz?</vt:lpstr>
      <vt:lpstr>Biz kimiz?</vt:lpstr>
      <vt:lpstr>Biz kimiz?</vt:lpstr>
      <vt:lpstr>Üniversite -  Fakülte – Bölüm ve diğer birimler</vt:lpstr>
      <vt:lpstr>İnsan Kaynakları Yönetimi Nedir?</vt:lpstr>
      <vt:lpstr>İnsan Kaynakları Yönetimi Nedir?</vt:lpstr>
      <vt:lpstr>PowerPoint Sunusu</vt:lpstr>
      <vt:lpstr>İKY Lisansta Hangi Dersler Alınır?</vt:lpstr>
      <vt:lpstr>PowerPoint Sunusu</vt:lpstr>
      <vt:lpstr>SDÜ İKY Lisans Öğrenim Süreci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AA, AB, BB, BC, CC, DC, DD, DF FF nasıl hesaplanır?</vt:lpstr>
      <vt:lpstr>IKY-101 İşletme Bilimine Giriş IKY-202 İnsan Kaynakları Yönetimine Giriş  IKY-351 Mesleki Yabancı Dil 3 IKY-354 IKY’de Hikayeleştirme </vt:lpstr>
      <vt:lpstr>İKY   - 1 0 1</vt:lpstr>
      <vt:lpstr>IKY-101: İKY bölümü, 1. sınıf, güz dönemi, zorunlu dersi  IKY-252: İKY bölümü, 2. sınıf, bahar dönemi, seçmeli dersi  ???-8??: üniversite ortak seçmeli dersleri RTS-801 SOS-802 </vt:lpstr>
      <vt:lpstr>PowerPoint Sunusu</vt:lpstr>
      <vt:lpstr>PowerPoint Sunusu</vt:lpstr>
      <vt:lpstr>PowerPoint Sunusu</vt:lpstr>
      <vt:lpstr>PowerPoint Sunusu</vt:lpstr>
      <vt:lpstr>PowerPoint Sunusu</vt:lpstr>
      <vt:lpstr>AA, AB, BB, BC, CC, DC, DD, DF FF nasıl hesaplanır?</vt:lpstr>
      <vt:lpstr>SDÜ MEVZUAT VE KARAR SİSTEMİ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Süleyman Demirel Üniversitesi İktisadi ve İdari Bilimler Fakültesi İNSAN KAYNAKLARI YÖNETİMİ Uyumlama Sunumu</dc:title>
  <dc:creator>Muhammed Yusuf ERTEK</dc:creator>
  <cp:lastModifiedBy>Muhammed Yusuf Ertek</cp:lastModifiedBy>
  <cp:revision>90</cp:revision>
  <dcterms:created xsi:type="dcterms:W3CDTF">2021-09-23T07:33:19Z</dcterms:created>
  <dcterms:modified xsi:type="dcterms:W3CDTF">2026-09-24T13:12:24Z</dcterms:modified>
</cp:coreProperties>
</file>